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49BB1E-A57F-45C9-94A1-0800B72F0B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646D060-EAD2-420A-A33E-1629FF7330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8C12AF-F6EC-4824-8806-5B4AC42B9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85F16-AF5A-49F7-A078-41FBE8B49E5E}" type="datetimeFigureOut">
              <a:rPr lang="ru-RU" smtClean="0"/>
              <a:t>06.11.2023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696BB9B-C31F-4769-9E1C-E89B1165D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DEEE40F-1564-4B1E-B1A0-B03A3E20D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88732-4FBB-4B25-9E8E-BE9E51E70B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94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F13C44-6E71-42A8-9D49-4FBFF2A2E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8FB3AF4-D050-49BB-941C-9FD40F7D86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A44A67C-83B0-4594-99BB-1631E376C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85F16-AF5A-49F7-A078-41FBE8B49E5E}" type="datetimeFigureOut">
              <a:rPr lang="ru-RU" smtClean="0"/>
              <a:t>06.11.2023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0594014-0E36-4865-AE60-C3E3AD722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812C30E-E883-4B00-A28A-6AD536919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88732-4FBB-4B25-9E8E-BE9E51E70B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077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9123403-60C9-474A-8070-56B73732C2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07B7893-4E5F-44DA-B20B-2C67885309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730B169-CABB-4397-9EE5-B8998061F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85F16-AF5A-49F7-A078-41FBE8B49E5E}" type="datetimeFigureOut">
              <a:rPr lang="ru-RU" smtClean="0"/>
              <a:t>06.11.2023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57BC8A3-8906-4F09-8A98-91E9097B8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E7F0A52-7CEF-4462-864A-82F7B9D27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88732-4FBB-4B25-9E8E-BE9E51E70B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142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8EE588-AD4A-44F8-9BAC-45C4C8153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28AB79B-F355-47D6-8B21-03F931C61A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FEFE33B-F575-49C7-92E7-A3DEF57F2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85F16-AF5A-49F7-A078-41FBE8B49E5E}" type="datetimeFigureOut">
              <a:rPr lang="ru-RU" smtClean="0"/>
              <a:t>06.11.2023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4C8A7B6-7A5C-4992-A8FF-6A494546AE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C247359-1186-44AA-B551-F6FA96DE0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88732-4FBB-4B25-9E8E-BE9E51E70B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1447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CD091C-D561-48ED-8069-630E0ED5B2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328BBF2-2129-4A70-824A-A33AEED7DC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ED9C5E8-D023-4543-ADC5-D83506B91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85F16-AF5A-49F7-A078-41FBE8B49E5E}" type="datetimeFigureOut">
              <a:rPr lang="ru-RU" smtClean="0"/>
              <a:t>06.11.2023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39328FD-D8F4-4AC4-818A-5C36BE65D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ABD2939-DC6D-478A-B0A0-9379FD34A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88732-4FBB-4B25-9E8E-BE9E51E70B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36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1B59B4-12BB-40A4-A968-B7F791241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115B2D8-8399-4495-864B-E1F09CA094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EFE43F5-603F-4FC0-85BD-D76B9204FC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AC97C88-BC27-4A16-81E8-4F6AD2733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85F16-AF5A-49F7-A078-41FBE8B49E5E}" type="datetimeFigureOut">
              <a:rPr lang="ru-RU" smtClean="0"/>
              <a:t>06.11.2023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D2FB6CD-2E53-47E3-A4B7-74FD101046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0BB9789-AFB7-4A78-8061-70095344B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88732-4FBB-4B25-9E8E-BE9E51E70B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87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221089-E723-4381-9ACE-F7E62F42A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9742813-4702-4BD3-BDEC-ECDE8B4949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09F627C-35DB-4AD6-BCCC-131AA56BFF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6DC2DE1-C9FC-4FDA-8A68-14B19F83F5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767A566-23FB-4C8B-B4B0-B2377B34B0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D9E98BB-3EEB-496E-A866-1283206A2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85F16-AF5A-49F7-A078-41FBE8B49E5E}" type="datetimeFigureOut">
              <a:rPr lang="ru-RU" smtClean="0"/>
              <a:t>06.11.2023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CF915A3-CB33-476E-A3A7-C0B4FC803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9363637-83D6-406A-9B8C-7BB733A46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88732-4FBB-4B25-9E8E-BE9E51E70B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839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863A71-F232-4B2A-AE21-E7544A009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5E729CE-516B-447D-BAA7-8E5382D1B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85F16-AF5A-49F7-A078-41FBE8B49E5E}" type="datetimeFigureOut">
              <a:rPr lang="ru-RU" smtClean="0"/>
              <a:t>06.11.2023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7BDABA3-96B2-41D6-A364-2389FF8E9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68AB722-E530-4C8F-A9D7-9E29181A0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88732-4FBB-4B25-9E8E-BE9E51E70B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799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98B5DC9-E915-4928-9FC2-42191B510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85F16-AF5A-49F7-A078-41FBE8B49E5E}" type="datetimeFigureOut">
              <a:rPr lang="ru-RU" smtClean="0"/>
              <a:t>06.11.2023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94878D1-F6B8-4F6D-81FC-5888FDFAA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3F84D8E-1094-4CCE-8CCC-12B6FC631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88732-4FBB-4B25-9E8E-BE9E51E70B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931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89AA47-F14F-4493-A8DF-DE31314C2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C846DE4-6E57-48CC-B49C-F6F106609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BFC74A2-2A63-435C-82B7-FC77AB8743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D478BCF-95D4-46CC-A133-DF578EFEF5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85F16-AF5A-49F7-A078-41FBE8B49E5E}" type="datetimeFigureOut">
              <a:rPr lang="ru-RU" smtClean="0"/>
              <a:t>06.11.2023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BFF9928-BB81-4123-ACFA-DC980C389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6DF420B-9322-4BDD-9CF7-14F68C13F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88732-4FBB-4B25-9E8E-BE9E51E70B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06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CFA60A-A764-4949-A1AF-6319EBC29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4BE4A80-3330-42E4-A3FC-0645093C5D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F07C557-6AEC-442A-8AA8-0EF85AA3FD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9A1D50C-60A0-4B85-850E-C331E1EE8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85F16-AF5A-49F7-A078-41FBE8B49E5E}" type="datetimeFigureOut">
              <a:rPr lang="ru-RU" smtClean="0"/>
              <a:t>06.11.2023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DB9C000-4AE9-4C22-88D1-69AE73EB6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A21BFB5-CABF-4837-90D3-5B91BFD84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88732-4FBB-4B25-9E8E-BE9E51E70B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907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387533-5229-4B2D-ABE3-CE2E6B0CCA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BCA311E-163F-494F-9D5E-3BB47FD04F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A57D793-714D-4DA9-B8CC-DE47163848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285F16-AF5A-49F7-A078-41FBE8B49E5E}" type="datetimeFigureOut">
              <a:rPr lang="ru-RU" smtClean="0"/>
              <a:t>06.11.2023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897E3BE-F691-46E4-BCCF-65557B2BF7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3E1F199-C78D-4ADD-ACF4-8799DA4F9C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88732-4FBB-4B25-9E8E-BE9E51E70B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161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8C8C93-6617-414F-8F8F-8E8E3037ED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17249"/>
            <a:ext cx="9144000" cy="2760957"/>
          </a:xfrm>
        </p:spPr>
        <p:txBody>
          <a:bodyPr>
            <a:normAutofit/>
          </a:bodyPr>
          <a:lstStyle/>
          <a:p>
            <a:r>
              <a:rPr lang="ru-RU" sz="2000" dirty="0"/>
              <a:t>Муниципальное бюджетное дошкольное образовательное учреждение «Детский сад №186»</a:t>
            </a:r>
            <a:br>
              <a:rPr lang="ru-RU" sz="2000" dirty="0"/>
            </a:br>
            <a:br>
              <a:rPr lang="ru-RU" sz="2000" dirty="0"/>
            </a:br>
            <a:br>
              <a:rPr lang="ru-RU" dirty="0"/>
            </a:br>
            <a:r>
              <a:rPr lang="ru-RU" dirty="0"/>
              <a:t>Питание дошкольников.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8A8987F-FA2E-44A1-8513-3A4B0FAE30A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Как кормить ребенка в возрасте 3-7 лет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AE11ECD-89B1-4FC1-B221-FA4078A399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704" y="4048217"/>
            <a:ext cx="3520736" cy="280978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0FFB5F-4B01-4437-A152-16807857C2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2832" y="4372177"/>
            <a:ext cx="4057096" cy="2414801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7F28356D-96E6-4EFA-AD1C-F392293931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5762" y="5781584"/>
            <a:ext cx="5948172" cy="76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0930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C51591C5-F8C4-4716-A1BE-F5426EF0DC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937" y="301841"/>
            <a:ext cx="10804125" cy="6303145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86C1F44-3A05-427A-9E4E-F3FF256D78BD}"/>
              </a:ext>
            </a:extLst>
          </p:cNvPr>
          <p:cNvSpPr txBox="1"/>
          <p:nvPr/>
        </p:nvSpPr>
        <p:spPr>
          <a:xfrm>
            <a:off x="2479828" y="2921168"/>
            <a:ext cx="957012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6000" dirty="0">
                <a:solidFill>
                  <a:srgbClr val="FF0000"/>
                </a:solidFill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1924781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>
            <a:extLst>
              <a:ext uri="{FF2B5EF4-FFF2-40B4-BE49-F238E27FC236}">
                <a16:creationId xmlns:a16="http://schemas.microsoft.com/office/drawing/2014/main" id="{1135A089-640B-4B4F-8340-C164D817C6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365125"/>
            <a:ext cx="5181600" cy="58118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С самого рождения малыш вместе с пищей получает полезные вещества, которые формируют его иммунитет и обеспечивают нормальное развитие. В дошкольном возрасте правильное питание также очень важно, чтобы школьные нагрузки в будущем ребенок переносил комфортно, был здоровым и активным.</a:t>
            </a:r>
          </a:p>
          <a:p>
            <a:pPr marL="0" indent="0">
              <a:buNone/>
            </a:pPr>
            <a:r>
              <a:rPr lang="ru-RU" dirty="0"/>
              <a:t>Большинство детей в возрасте от 3 до 7 лет все основное время проводят в детском саду, который ответственен за организацию рационального питания в соответствии с возрастом. Соблюдать принципы рационального питания нужно и дома.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6EF6F05-E873-4C34-9998-A038C2D583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9879" y="365125"/>
            <a:ext cx="2787589" cy="192087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DCFBC94-C949-41AB-A5A6-87B4700691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4065" y="2285998"/>
            <a:ext cx="5370435" cy="448766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EDCCB24-CECD-4701-85AD-496F6B3C90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6958" y="173112"/>
            <a:ext cx="2237543" cy="2112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775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8C6C98-904E-4A95-AF43-9A4BAC434C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740" y="457200"/>
            <a:ext cx="10484528" cy="1600200"/>
          </a:xfrm>
        </p:spPr>
        <p:txBody>
          <a:bodyPr>
            <a:normAutofit/>
          </a:bodyPr>
          <a:lstStyle/>
          <a:p>
            <a:pPr algn="ctr"/>
            <a:r>
              <a:rPr lang="ru-RU" sz="2900" b="1" u="sng" dirty="0"/>
              <a:t>Важно: строгое соблюдение режима питания!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0236F96-E3DD-4A4A-A96B-E4810E9940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26602" y="2363788"/>
            <a:ext cx="6172200" cy="48736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dirty="0"/>
              <a:t>•	меню должно быть разнообразным;</a:t>
            </a:r>
          </a:p>
          <a:p>
            <a:pPr marL="0" indent="0">
              <a:buNone/>
            </a:pPr>
            <a:r>
              <a:rPr lang="ru-RU" sz="2600" dirty="0"/>
              <a:t>•	питание должно снабжать организм ребенка энергией, микроэлементами, витаминами и другими полезными веществами;</a:t>
            </a:r>
          </a:p>
          <a:p>
            <a:pPr marL="0" indent="0">
              <a:buNone/>
            </a:pPr>
            <a:r>
              <a:rPr lang="ru-RU" sz="2600" dirty="0"/>
              <a:t>•	продукты должны быть правильно обработаны и приготовлены (вареные, на пару, тушеные, запеченные).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39299D2-F0D3-41F9-B4CE-69CFA35D50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11297"/>
            <a:ext cx="3154532" cy="2379216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95F8B076-EC13-4D02-B1CD-611B719D8A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192" y="3841188"/>
            <a:ext cx="3514679" cy="2606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416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2FF7D2F9-55A0-4D02-A877-E9C7D44EE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ru-RU" dirty="0"/>
            </a:br>
            <a:endParaRPr lang="ru-RU" dirty="0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EFD7189D-B962-4220-97E1-389767C4B3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67487" y="1681163"/>
            <a:ext cx="8484725" cy="823912"/>
          </a:xfrm>
        </p:spPr>
        <p:txBody>
          <a:bodyPr>
            <a:noAutofit/>
          </a:bodyPr>
          <a:lstStyle/>
          <a:p>
            <a:r>
              <a:rPr lang="ru-RU" sz="2600" b="0" dirty="0"/>
              <a:t>Для того, чтобы ребенок рос активным, подвижным и здоровым, родителям важно обеспечивать его меню основными полезными веществами и следить за достаточным количеством калорий</a:t>
            </a:r>
          </a:p>
        </p:txBody>
      </p:sp>
      <p:graphicFrame>
        <p:nvGraphicFramePr>
          <p:cNvPr id="15" name="Объект 14">
            <a:extLst>
              <a:ext uri="{FF2B5EF4-FFF2-40B4-BE49-F238E27FC236}">
                <a16:creationId xmlns:a16="http://schemas.microsoft.com/office/drawing/2014/main" id="{9BB35937-E8F0-4B8F-9316-8C548B721B51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23868318"/>
              </p:ext>
            </p:extLst>
          </p:nvPr>
        </p:nvGraphicFramePr>
        <p:xfrm>
          <a:off x="839788" y="2769832"/>
          <a:ext cx="4806412" cy="33380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01603">
                  <a:extLst>
                    <a:ext uri="{9D8B030D-6E8A-4147-A177-3AD203B41FA5}">
                      <a16:colId xmlns:a16="http://schemas.microsoft.com/office/drawing/2014/main" val="4147313561"/>
                    </a:ext>
                  </a:extLst>
                </a:gridCol>
                <a:gridCol w="1201603">
                  <a:extLst>
                    <a:ext uri="{9D8B030D-6E8A-4147-A177-3AD203B41FA5}">
                      <a16:colId xmlns:a16="http://schemas.microsoft.com/office/drawing/2014/main" val="4009418177"/>
                    </a:ext>
                  </a:extLst>
                </a:gridCol>
                <a:gridCol w="1201603">
                  <a:extLst>
                    <a:ext uri="{9D8B030D-6E8A-4147-A177-3AD203B41FA5}">
                      <a16:colId xmlns:a16="http://schemas.microsoft.com/office/drawing/2014/main" val="1838687820"/>
                    </a:ext>
                  </a:extLst>
                </a:gridCol>
                <a:gridCol w="1201603">
                  <a:extLst>
                    <a:ext uri="{9D8B030D-6E8A-4147-A177-3AD203B41FA5}">
                      <a16:colId xmlns:a16="http://schemas.microsoft.com/office/drawing/2014/main" val="2163719899"/>
                    </a:ext>
                  </a:extLst>
                </a:gridCol>
              </a:tblGrid>
              <a:tr h="6676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360" marR="23360" marT="23360" marB="2336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>
                          <a:effectLst/>
                        </a:rPr>
                        <a:t>3 года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360" marR="23360" marT="23360" marB="2336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>
                          <a:effectLst/>
                        </a:rPr>
                        <a:t>4-6 лет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360" marR="23360" marT="23360" marB="2336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>
                          <a:effectLst/>
                        </a:rPr>
                        <a:t>7 лет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360" marR="23360" marT="23360" marB="23360" anchor="ctr"/>
                </a:tc>
                <a:extLst>
                  <a:ext uri="{0D108BD9-81ED-4DB2-BD59-A6C34878D82A}">
                    <a16:rowId xmlns:a16="http://schemas.microsoft.com/office/drawing/2014/main" val="3364259408"/>
                  </a:ext>
                </a:extLst>
              </a:tr>
              <a:tr h="6676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>
                          <a:effectLst/>
                        </a:rPr>
                        <a:t>Энергия, ккал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360" marR="23360" marT="23360" marB="2336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>
                          <a:effectLst/>
                        </a:rPr>
                        <a:t>1540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360" marR="23360" marT="23360" marB="2336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>
                          <a:effectLst/>
                        </a:rPr>
                        <a:t>1970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360" marR="23360" marT="23360" marB="2336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>
                          <a:effectLst/>
                        </a:rPr>
                        <a:t>2350 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360" marR="23360" marT="23360" marB="23360" anchor="ctr"/>
                </a:tc>
                <a:extLst>
                  <a:ext uri="{0D108BD9-81ED-4DB2-BD59-A6C34878D82A}">
                    <a16:rowId xmlns:a16="http://schemas.microsoft.com/office/drawing/2014/main" val="3131791041"/>
                  </a:ext>
                </a:extLst>
              </a:tr>
              <a:tr h="6676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>
                          <a:effectLst/>
                        </a:rPr>
                        <a:t>Белки, г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360" marR="23360" marT="23360" marB="2336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>
                          <a:effectLst/>
                        </a:rPr>
                        <a:t>53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>
                          <a:effectLst/>
                        </a:rPr>
                        <a:t>68 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>
                          <a:effectLst/>
                        </a:rPr>
                        <a:t>77 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3250617"/>
                  </a:ext>
                </a:extLst>
              </a:tr>
              <a:tr h="6676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>
                          <a:effectLst/>
                        </a:rPr>
                        <a:t>Жиры, г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360" marR="23360" marT="23360" marB="2336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>
                          <a:effectLst/>
                        </a:rPr>
                        <a:t>53 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>
                          <a:effectLst/>
                        </a:rPr>
                        <a:t>68 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>
                          <a:effectLst/>
                        </a:rPr>
                        <a:t>79 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40399192"/>
                  </a:ext>
                </a:extLst>
              </a:tr>
              <a:tr h="6676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>
                          <a:effectLst/>
                        </a:rPr>
                        <a:t>Углеводы, г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360" marR="23360" marT="23360" marB="2336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>
                          <a:effectLst/>
                        </a:rPr>
                        <a:t>212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360" marR="23360" marT="23360" marB="2336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>
                          <a:effectLst/>
                        </a:rPr>
                        <a:t>272 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360" marR="23360" marT="23360" marB="2336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 dirty="0">
                          <a:effectLst/>
                        </a:rPr>
                        <a:t>335 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360" marR="23360" marT="23360" marB="23360" anchor="ctr"/>
                </a:tc>
                <a:extLst>
                  <a:ext uri="{0D108BD9-81ED-4DB2-BD59-A6C34878D82A}">
                    <a16:rowId xmlns:a16="http://schemas.microsoft.com/office/drawing/2014/main" val="2267921732"/>
                  </a:ext>
                </a:extLst>
              </a:tr>
            </a:tbl>
          </a:graphicData>
        </a:graphic>
      </p:graphicFrame>
      <p:graphicFrame>
        <p:nvGraphicFramePr>
          <p:cNvPr id="16" name="Объект 15">
            <a:extLst>
              <a:ext uri="{FF2B5EF4-FFF2-40B4-BE49-F238E27FC236}">
                <a16:creationId xmlns:a16="http://schemas.microsoft.com/office/drawing/2014/main" id="{68CCCF80-224C-4EB9-9CFB-37E570000308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770860360"/>
              </p:ext>
            </p:extLst>
          </p:nvPr>
        </p:nvGraphicFramePr>
        <p:xfrm>
          <a:off x="6172199" y="2769833"/>
          <a:ext cx="5315506" cy="33380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57753">
                  <a:extLst>
                    <a:ext uri="{9D8B030D-6E8A-4147-A177-3AD203B41FA5}">
                      <a16:colId xmlns:a16="http://schemas.microsoft.com/office/drawing/2014/main" val="1912449898"/>
                    </a:ext>
                  </a:extLst>
                </a:gridCol>
                <a:gridCol w="2657753">
                  <a:extLst>
                    <a:ext uri="{9D8B030D-6E8A-4147-A177-3AD203B41FA5}">
                      <a16:colId xmlns:a16="http://schemas.microsoft.com/office/drawing/2014/main" val="1954632935"/>
                    </a:ext>
                  </a:extLst>
                </a:gridCol>
              </a:tblGrid>
              <a:tr h="463519"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600">
                          <a:effectLst/>
                        </a:rPr>
                        <a:t>Где содержатся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14015331"/>
                  </a:ext>
                </a:extLst>
              </a:tr>
              <a:tr h="1138730"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600" dirty="0">
                          <a:effectLst/>
                        </a:rPr>
                        <a:t>Белки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475" marR="23475" marT="23475" marB="2347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600" dirty="0">
                          <a:effectLst/>
                        </a:rPr>
                        <a:t>Животные белки: мясо, рыба, молоко и молочные продукты, яйца. Растительные белки: хлеб, крупы, бобовые, овощи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475" marR="23475" marT="23475" marB="23475" anchor="ctr"/>
                </a:tc>
                <a:extLst>
                  <a:ext uri="{0D108BD9-81ED-4DB2-BD59-A6C34878D82A}">
                    <a16:rowId xmlns:a16="http://schemas.microsoft.com/office/drawing/2014/main" val="2334172189"/>
                  </a:ext>
                </a:extLst>
              </a:tr>
              <a:tr h="1138730"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600">
                          <a:effectLst/>
                        </a:rPr>
                        <a:t>Жиры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475" marR="23475" marT="23475" marB="2347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600">
                          <a:effectLst/>
                        </a:rPr>
                        <a:t>Сливочное и растительное масло, молоко и молочные продукты, мясо, рыба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475" marR="23475" marT="23475" marB="23475" anchor="ctr"/>
                </a:tc>
                <a:extLst>
                  <a:ext uri="{0D108BD9-81ED-4DB2-BD59-A6C34878D82A}">
                    <a16:rowId xmlns:a16="http://schemas.microsoft.com/office/drawing/2014/main" val="2468406180"/>
                  </a:ext>
                </a:extLst>
              </a:tr>
              <a:tr h="597026"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600">
                          <a:effectLst/>
                        </a:rPr>
                        <a:t>Углеводы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475" marR="23475" marT="23475" marB="2347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600" dirty="0">
                          <a:effectLst/>
                        </a:rPr>
                        <a:t>Сахар, фрукты, кондитерские изделия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475" marR="23475" marT="23475" marB="23475" anchor="ctr"/>
                </a:tc>
                <a:extLst>
                  <a:ext uri="{0D108BD9-81ED-4DB2-BD59-A6C34878D82A}">
                    <a16:rowId xmlns:a16="http://schemas.microsoft.com/office/drawing/2014/main" val="4196702456"/>
                  </a:ext>
                </a:extLst>
              </a:tr>
            </a:tbl>
          </a:graphicData>
        </a:graphic>
      </p:graphicFrame>
      <p:sp>
        <p:nvSpPr>
          <p:cNvPr id="17" name="Rectangle 2">
            <a:extLst>
              <a:ext uri="{FF2B5EF4-FFF2-40B4-BE49-F238E27FC236}">
                <a16:creationId xmlns:a16="http://schemas.microsoft.com/office/drawing/2014/main" id="{308D2BC7-9399-4304-AD0C-4B2122AB54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b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kumimoji="0" lang="ru-RU" altLang="ru-RU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42424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kumimoji="0" lang="ru-RU" altLang="ru-RU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rgbClr val="42424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0DA22374-0A01-4AF4-B9C5-83B1D1A017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947" y="750164"/>
            <a:ext cx="1917577" cy="1887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223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75A6A9-194F-43A4-98B6-87BCB39AF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600" dirty="0"/>
              <a:t>Помимо вышеперечисленных полезных веществ ребенок должен получать микроэлементы и минеральные вещества. Именно они отвечают за правильное развитие и работу всего организма.</a:t>
            </a:r>
          </a:p>
        </p:txBody>
      </p:sp>
      <p:graphicFrame>
        <p:nvGraphicFramePr>
          <p:cNvPr id="14" name="Объект 13">
            <a:extLst>
              <a:ext uri="{FF2B5EF4-FFF2-40B4-BE49-F238E27FC236}">
                <a16:creationId xmlns:a16="http://schemas.microsoft.com/office/drawing/2014/main" id="{4A9259A2-E9B0-4BCC-B3BD-6086E6DAE37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447325"/>
              </p:ext>
            </p:extLst>
          </p:nvPr>
        </p:nvGraphicFramePr>
        <p:xfrm>
          <a:off x="838199" y="1627870"/>
          <a:ext cx="10515600" cy="43509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3567193385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538322257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115686217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702933557"/>
                    </a:ext>
                  </a:extLst>
                </a:gridCol>
              </a:tblGrid>
              <a:tr h="440769"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Название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98" marR="39498" marT="39498" marB="394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Функция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98" marR="39498" marT="39498" marB="394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Источник 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</a:endParaRP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(продукты, содержащие элемент)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98" marR="39498" marT="39498" marB="394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Суточная норма для детей 3-7 лет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98" marR="39498" marT="39498" marB="39498" anchor="ctr"/>
                </a:tc>
                <a:extLst>
                  <a:ext uri="{0D108BD9-81ED-4DB2-BD59-A6C34878D82A}">
                    <a16:rowId xmlns:a16="http://schemas.microsoft.com/office/drawing/2014/main" val="1984280702"/>
                  </a:ext>
                </a:extLst>
              </a:tr>
              <a:tr h="902836"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Кальций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98" marR="39498" marT="39498" marB="39498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Формирование костей и зубов, системы свертывания крови, процессы мышечного сокращения и нервного возбуждения. Нормальная работа сердца.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98" marR="39498" marT="39498" marB="39498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Молоко, кефир, ряженка, йогурт, сыр, творог.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98" marR="39498" marT="39498" marB="39498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800-1100 мг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98" marR="39498" marT="39498" marB="39498" anchor="ctr"/>
                </a:tc>
                <a:extLst>
                  <a:ext uri="{0D108BD9-81ED-4DB2-BD59-A6C34878D82A}">
                    <a16:rowId xmlns:a16="http://schemas.microsoft.com/office/drawing/2014/main" val="741258060"/>
                  </a:ext>
                </a:extLst>
              </a:tr>
              <a:tr h="1409983"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Фосфор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98" marR="39498" marT="39498" marB="39498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Участвует в построении костной ткани, процессах хранения и передачи наследственной информации, превращения энергии пищевых веществ в энергию химических связей в организме. Поддерживает кислотно-основное равновесие в крови.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98" marR="39498" marT="39498" marB="39498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Рыба, мясо, сыр, творог, крупы, зернобобовые.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98" marR="39498" marT="39498" marB="39498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800-1650 мг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98" marR="39498" marT="39498" marB="39498" anchor="ctr"/>
                </a:tc>
                <a:extLst>
                  <a:ext uri="{0D108BD9-81ED-4DB2-BD59-A6C34878D82A}">
                    <a16:rowId xmlns:a16="http://schemas.microsoft.com/office/drawing/2014/main" val="32900284"/>
                  </a:ext>
                </a:extLst>
              </a:tr>
              <a:tr h="564738"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Магний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98" marR="39498" marT="39498" marB="39498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Синтез белка, нуклеиновых кислот, регуляция энергетического и углеводно-фосфорного обмена.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98" marR="39498" marT="39498" marB="39498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Гречневая, овсяная крупа, пшено, зеленый горошек, морковь, свекла, салат, петрушка.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98" marR="39498" marT="39498" marB="39498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150-250 мг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98" marR="39498" marT="39498" marB="39498" anchor="ctr"/>
                </a:tc>
                <a:extLst>
                  <a:ext uri="{0D108BD9-81ED-4DB2-BD59-A6C34878D82A}">
                    <a16:rowId xmlns:a16="http://schemas.microsoft.com/office/drawing/2014/main" val="3129067519"/>
                  </a:ext>
                </a:extLst>
              </a:tr>
              <a:tr h="904995"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Натрий и Калий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98" marR="39498" marT="39498" marB="39498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Создают условия для возникновения и проведения нервного импульса, мышечных сокращений и других физиологических процессов в клетке.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98" marR="39498" marT="39498" marB="39498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Поваренная соль - натрий. Мясо, рыба, крупа, картофель, изюм, какао, шоколад - калий.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98" marR="39498" marT="39498" marB="39498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Точно не установлена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98" marR="39498" marT="39498" marB="39498" anchor="ctr"/>
                </a:tc>
                <a:extLst>
                  <a:ext uri="{0D108BD9-81ED-4DB2-BD59-A6C34878D82A}">
                    <a16:rowId xmlns:a16="http://schemas.microsoft.com/office/drawing/2014/main" val="35352302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6993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9DC9234F-604A-4A48-998B-22B5A4BF17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9598370"/>
              </p:ext>
            </p:extLst>
          </p:nvPr>
        </p:nvGraphicFramePr>
        <p:xfrm>
          <a:off x="838200" y="603684"/>
          <a:ext cx="10515600" cy="48472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1371908719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929170535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4207695096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127511262"/>
                    </a:ext>
                  </a:extLst>
                </a:gridCol>
              </a:tblGrid>
              <a:tr h="1037403"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Железо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Составная часть гемоглобина, перенос кислорода кровью.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Мясо, рыба, яйца, печень, почки, зернобобовые, пшено, гречка, толокно. Айва, инжир, кизил, персики, черника, шиповник, яблоки.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10-12 мг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853066418"/>
                  </a:ext>
                </a:extLst>
              </a:tr>
              <a:tr h="804871"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Медь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Необходима для нормального кроветворения и метаболизма белков соединительной ткани.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Говяжья печень, морепродукты, бобовые, гречневая и овсяная крупа, макароны.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1 - 2 мг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4065254376"/>
                  </a:ext>
                </a:extLst>
              </a:tr>
              <a:tr h="1502466"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Йод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Участвует в построении гормона щитовидной железы, обеспечивает физическое и психическое развитие, регулирует состояние центральной нервной системы, сердечно-сосудистой системы и печени.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Морепродукты (морская рыба, морская капуста, морские водоросли), йодированная соль.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0,06 - 0,10 мг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1075485047"/>
                  </a:ext>
                </a:extLst>
              </a:tr>
              <a:tr h="1502466"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Цинк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Необходим для нормального роста, развития и полового созревания. Поддержание нормального иммунитета, чувства вкуса и обоняния, заживление ран, усвоение витамина А.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Мясо, ряба, яйца, сыр, гречневая и овсяная крупа.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5-10 м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212841828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7554E2E-88CD-4F61-940A-38FA5DC765D2}"/>
              </a:ext>
            </a:extLst>
          </p:cNvPr>
          <p:cNvSpPr txBox="1"/>
          <p:nvPr/>
        </p:nvSpPr>
        <p:spPr>
          <a:xfrm>
            <a:off x="838200" y="5785919"/>
            <a:ext cx="10515600" cy="4946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ts val="1500"/>
              </a:lnSpc>
              <a:spcAft>
                <a:spcPts val="375"/>
              </a:spcAft>
            </a:pPr>
            <a:r>
              <a:rPr lang="ru-RU" sz="2000" dirty="0"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Достаточное количество </a:t>
            </a:r>
            <a:r>
              <a:rPr lang="ru-RU" sz="2000" b="1" dirty="0">
                <a:solidFill>
                  <a:srgbClr val="424242"/>
                </a:solidFill>
                <a:effectLst/>
                <a:latin typeface="Segoe UI Semibold" panose="020B07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витаминов</a:t>
            </a:r>
            <a:r>
              <a:rPr lang="ru-RU" sz="2000" dirty="0"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в ежедневном детском рационе – это залог правильного функционирования всех жизненно важных процессов.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47078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4CDDC9EB-D690-43B6-A24E-FA0A1D5336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329" y="0"/>
            <a:ext cx="11860567" cy="6542843"/>
          </a:xfrm>
        </p:spPr>
      </p:pic>
    </p:spTree>
    <p:extLst>
      <p:ext uri="{BB962C8B-B14F-4D97-AF65-F5344CB8AC3E}">
        <p14:creationId xmlns:p14="http://schemas.microsoft.com/office/powerpoint/2010/main" val="2696136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A0EBF471-BC22-4EF6-A597-32E917F577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77553"/>
            <a:ext cx="4824165" cy="5691435"/>
          </a:xfrm>
        </p:spPr>
        <p:txBody>
          <a:bodyPr/>
          <a:lstStyle/>
          <a:p>
            <a:r>
              <a:rPr lang="ru-RU" sz="2600" dirty="0"/>
              <a:t>Витамины практически не синтезируются самим организмом, поэтому родителям необходимо всегда контролировать, чтобы они в достаточном количестве поступали ребенку вместе с пищей. В то же время их недостаточное количество может стать причиной ряда заболеваний.</a:t>
            </a:r>
          </a:p>
          <a:p>
            <a:endParaRPr lang="ru-RU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D2E62F-1C42-4332-BFA2-562DC073BCFD}"/>
              </a:ext>
            </a:extLst>
          </p:cNvPr>
          <p:cNvSpPr txBox="1"/>
          <p:nvPr/>
        </p:nvSpPr>
        <p:spPr>
          <a:xfrm>
            <a:off x="1123874" y="6165541"/>
            <a:ext cx="1074557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Таким образом, рацион ребенка дошкольного возраста должен включать в себя все группы продуктов.</a:t>
            </a:r>
            <a:endParaRPr lang="ru-RU" sz="2000" dirty="0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B7930CC0-5B98-48EB-A9B4-DD85DD9EE0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691" y="0"/>
            <a:ext cx="6576754" cy="5987988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60B9BE06-60C3-4616-BA24-84942EA163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977077" y="3450769"/>
            <a:ext cx="1927305" cy="3298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5141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D39F66-86E9-4615-9DF2-87950FDE2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Как научить ребенка правильному поведению за столом?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300D5C6-E2EF-4E20-819E-A629A44299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798990"/>
            <a:ext cx="5181600" cy="5377973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  <a:p>
            <a:endParaRPr lang="ru-RU" dirty="0"/>
          </a:p>
          <a:p>
            <a:pPr marL="0" indent="0">
              <a:buNone/>
            </a:pPr>
            <a:r>
              <a:rPr lang="ru-RU" sz="8000" dirty="0"/>
              <a:t>С 3-х лет малыша пора приучать правильно вести себя за столом. В первую очередь это избавит его от трудностей с питанием в детском саду.</a:t>
            </a:r>
          </a:p>
          <a:p>
            <a:r>
              <a:rPr lang="ru-RU" sz="8000" dirty="0"/>
              <a:t>Ребенок за столом должен сидеть прямо, не класть локти на стол.</a:t>
            </a:r>
          </a:p>
          <a:p>
            <a:r>
              <a:rPr lang="ru-RU" sz="8000" dirty="0"/>
              <a:t>Научите ребенка правильно держать и работать ложкой, вилкой, аккуратно пить из чашки.</a:t>
            </a:r>
          </a:p>
          <a:p>
            <a:r>
              <a:rPr lang="ru-RU" sz="8000" dirty="0"/>
              <a:t>Ребенок должен тщательно пережевывать пищу, жевать с закрытым ртом, не разговаривать во время еды.</a:t>
            </a:r>
          </a:p>
          <a:p>
            <a:r>
              <a:rPr lang="ru-RU" sz="8000" dirty="0"/>
              <a:t>Приучите ребенка вначале проверять, не слишком ли горячая пища или напиток, дуть на еду, если она горячая.</a:t>
            </a:r>
          </a:p>
          <a:p>
            <a:r>
              <a:rPr lang="ru-RU" sz="8000" dirty="0"/>
              <a:t>Во время еды ребенок не должен отвлекаться на телевизор или игрушки. Ребенок должен быть в спокойном состоянии.</a:t>
            </a:r>
          </a:p>
          <a:p>
            <a:r>
              <a:rPr lang="ru-RU" sz="8000" dirty="0"/>
              <a:t>Научите ребенка этикету: говорить «спасибо», вставать из-за стола, когда ему разрешат, мыть руки перед едой.</a:t>
            </a:r>
          </a:p>
          <a:p>
            <a:endParaRPr lang="ru-RU" sz="8000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12BD4D0D-EFBE-4E6D-8E60-B3C03611ACF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796" y="1394096"/>
            <a:ext cx="1566504" cy="1191033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3EFD8ED-9032-4890-94EE-47E93CB97CD7}"/>
              </a:ext>
            </a:extLst>
          </p:cNvPr>
          <p:cNvSpPr txBox="1"/>
          <p:nvPr/>
        </p:nvSpPr>
        <p:spPr>
          <a:xfrm>
            <a:off x="6172200" y="6311900"/>
            <a:ext cx="60945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sz="1800" dirty="0"/>
              <a:t>И помните: ваш личный пример во всем – это главное!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B91D5B8-61BD-4D1E-A6A9-C7E357382B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957535"/>
            <a:ext cx="5022810" cy="275651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6A6C114-D151-4AAE-9A56-516C054197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082" y="1179525"/>
            <a:ext cx="2215718" cy="162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4482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843</Words>
  <Application>Microsoft Office PowerPoint</Application>
  <PresentationFormat>Широкоэкранный</PresentationFormat>
  <Paragraphs>94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Segoe UI Semibold</vt:lpstr>
      <vt:lpstr>Тема Office</vt:lpstr>
      <vt:lpstr>Муниципальное бюджетное дошкольное образовательное учреждение «Детский сад №186»   Питание дошкольников.</vt:lpstr>
      <vt:lpstr>Презентация PowerPoint</vt:lpstr>
      <vt:lpstr>Важно: строгое соблюдение режима питания! </vt:lpstr>
      <vt:lpstr> </vt:lpstr>
      <vt:lpstr>Помимо вышеперечисленных полезных веществ ребенок должен получать микроэлементы и минеральные вещества. Именно они отвечают за правильное развитие и работу всего организма.</vt:lpstr>
      <vt:lpstr>Презентация PowerPoint</vt:lpstr>
      <vt:lpstr>Презентация PowerPoint</vt:lpstr>
      <vt:lpstr>Презентация PowerPoint</vt:lpstr>
      <vt:lpstr>Как научить ребенка правильному поведению за столом?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«Детский сад №186»   Питание дошкольников.</dc:title>
  <dc:creator>User</dc:creator>
  <cp:lastModifiedBy>User</cp:lastModifiedBy>
  <cp:revision>2</cp:revision>
  <dcterms:created xsi:type="dcterms:W3CDTF">2023-11-06T08:42:12Z</dcterms:created>
  <dcterms:modified xsi:type="dcterms:W3CDTF">2023-11-06T11:50:14Z</dcterms:modified>
</cp:coreProperties>
</file>