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9" r:id="rId4"/>
    <p:sldId id="278" r:id="rId5"/>
    <p:sldId id="260" r:id="rId6"/>
    <p:sldId id="279" r:id="rId7"/>
    <p:sldId id="280" r:id="rId8"/>
    <p:sldId id="281" r:id="rId9"/>
    <p:sldId id="258" r:id="rId10"/>
    <p:sldId id="261" r:id="rId11"/>
    <p:sldId id="262" r:id="rId12"/>
    <p:sldId id="263" r:id="rId13"/>
    <p:sldId id="270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14C42B0-EF46-4A21-92BE-70A76F72AA0F}">
          <p14:sldIdLst>
            <p14:sldId id="256"/>
            <p14:sldId id="259"/>
            <p14:sldId id="278"/>
            <p14:sldId id="260"/>
            <p14:sldId id="279"/>
            <p14:sldId id="280"/>
            <p14:sldId id="281"/>
            <p14:sldId id="258"/>
            <p14:sldId id="261"/>
            <p14:sldId id="262"/>
            <p14:sldId id="263"/>
            <p14:sldId id="270"/>
            <p14:sldId id="264"/>
            <p14:sldId id="265"/>
            <p14:sldId id="266"/>
            <p14:sldId id="267"/>
            <p14:sldId id="268"/>
            <p14:sldId id="269"/>
            <p14:sldId id="271"/>
            <p14:sldId id="273"/>
            <p14:sldId id="274"/>
            <p14:sldId id="275"/>
            <p14:sldId id="276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63" autoAdjust="0"/>
    <p:restoredTop sz="94618" autoAdjust="0"/>
  </p:normalViewPr>
  <p:slideViewPr>
    <p:cSldViewPr>
      <p:cViewPr varScale="1">
        <p:scale>
          <a:sx n="60" d="100"/>
          <a:sy n="60" d="100"/>
        </p:scale>
        <p:origin x="173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5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97EF31-A884-44F2-92ED-3D8D246813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6792F1-2F2F-43C3-BCD9-F09D774C46FF}" type="slidenum">
              <a:rPr lang="en-US"/>
              <a:pPr/>
              <a:t>1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958BD-F7E9-42E7-A31E-F60D0A08FF1D}" type="slidenum">
              <a:rPr lang="en-US"/>
              <a:pPr/>
              <a:t>8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8A6DA-EF8B-4CB2-8170-23961CE8EFA7}" type="slidenum">
              <a:rPr lang="en-GB"/>
              <a:pPr/>
              <a:t>12</a:t>
            </a:fld>
            <a:endParaRPr lang="en-GB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2708275"/>
            <a:ext cx="6911975" cy="7508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3500438"/>
            <a:ext cx="6911975" cy="503237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11863" y="1628775"/>
            <a:ext cx="1871662" cy="51117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628775"/>
            <a:ext cx="5464175" cy="51117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1A30-C991-4F03-A837-76859331A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1A30-C991-4F03-A837-76859331A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CBA0D-95B3-46AF-AC55-275A81862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28600" y="457200"/>
            <a:ext cx="8229600" cy="5638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08B46-D57A-42BE-ACA9-8BA10B3D7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2276475"/>
            <a:ext cx="3667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3" y="2276475"/>
            <a:ext cx="3668712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628775"/>
            <a:ext cx="71294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2276475"/>
            <a:ext cx="74882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2"/>
            <a:r>
              <a:rPr lang="ru-RU"/>
              <a:t>Fifth level</a:t>
            </a:r>
          </a:p>
          <a:p>
            <a:pPr lvl="1"/>
            <a:r>
              <a:rPr lang="ru-RU"/>
              <a:t>Second level</a:t>
            </a:r>
          </a:p>
          <a:p>
            <a:pPr lvl="0"/>
            <a:r>
              <a:rPr lang="ru-RU"/>
              <a:t>Third level</a:t>
            </a:r>
          </a:p>
          <a:p>
            <a:pPr lvl="1"/>
            <a:r>
              <a:rPr lang="ru-RU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76E1C-10D5-4879-BA2D-EB149A0C0A2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42CAD-E13A-49FA-805F-F14A781D97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2781300"/>
            <a:ext cx="4321175" cy="504825"/>
          </a:xfrm>
          <a:noFill/>
        </p:spPr>
        <p:txBody>
          <a:bodyPr/>
          <a:lstStyle/>
          <a:p>
            <a:r>
              <a:rPr lang="ru-RU" sz="5400" dirty="0">
                <a:latin typeface="Tahoma" pitchFamily="34" charset="0"/>
              </a:rPr>
              <a:t>Германия </a:t>
            </a:r>
            <a:br>
              <a:rPr lang="ru-RU" dirty="0">
                <a:latin typeface="Tahoma" pitchFamily="34" charset="0"/>
              </a:rPr>
            </a:br>
            <a:r>
              <a:rPr lang="ru-RU" dirty="0">
                <a:latin typeface="Tahoma" pitchFamily="34" charset="0"/>
              </a:rPr>
              <a:t>1918-1939гг.</a:t>
            </a:r>
            <a:endParaRPr lang="uk-UA" dirty="0">
              <a:latin typeface="Tahoma" pitchFamily="34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AutoShape 2" descr="Recycled paper"/>
          <p:cNvSpPr>
            <a:spLocks noChangeArrowheads="1"/>
          </p:cNvSpPr>
          <p:nvPr/>
        </p:nvSpPr>
        <p:spPr bwMode="auto">
          <a:xfrm>
            <a:off x="247650" y="769938"/>
            <a:ext cx="8748713" cy="1464231"/>
          </a:xfrm>
          <a:prstGeom prst="roundRect">
            <a:avLst>
              <a:gd name="adj" fmla="val 16667"/>
            </a:avLst>
          </a:prstGeom>
          <a:blipFill dpi="0" rotWithShape="1">
            <a:blip r:embed="rId2">
              <a:alphaModFix amt="50000"/>
            </a:blip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0000CC"/>
                </a:solidFill>
                <a:effectLst/>
                <a:latin typeface="Arial" charset="0"/>
              </a:rPr>
              <a:t>30 января 1933</a:t>
            </a:r>
            <a:r>
              <a:rPr lang="en-US" sz="2000" b="1" dirty="0">
                <a:solidFill>
                  <a:srgbClr val="0000CC"/>
                </a:solidFill>
                <a:effectLst/>
                <a:latin typeface="Arial" charset="0"/>
              </a:rPr>
              <a:t> </a:t>
            </a:r>
            <a:r>
              <a:rPr lang="ru-RU" sz="2000" b="1" dirty="0">
                <a:solidFill>
                  <a:srgbClr val="0000CC"/>
                </a:solidFill>
                <a:effectLst/>
                <a:latin typeface="Arial" charset="0"/>
              </a:rPr>
              <a:t>года</a:t>
            </a:r>
            <a:r>
              <a:rPr lang="ru-RU" sz="2000" b="1" dirty="0">
                <a:effectLst/>
                <a:latin typeface="Arial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Arial" charset="0"/>
              </a:rPr>
              <a:t>Гинденбург назначил Гитлера рейхсканцлером. В стране установился режим диктатуры. С этого момента Веймарская республика фактически прекратила свое существование.</a:t>
            </a:r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title"/>
          </p:nvPr>
        </p:nvSpPr>
        <p:spPr>
          <a:xfrm>
            <a:off x="206375" y="279400"/>
            <a:ext cx="8591550" cy="523875"/>
          </a:xfrm>
          <a:solidFill>
            <a:schemeClr val="accent3">
              <a:lumMod val="40000"/>
              <a:lumOff val="60000"/>
            </a:schemeClr>
          </a:solidFill>
          <a:effectLst>
            <a:outerShdw dist="45791" dir="19578596" algn="ctr" rotWithShape="0">
              <a:srgbClr val="000000">
                <a:alpha val="50000"/>
              </a:srgbClr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Конец Веймарской республики</a:t>
            </a:r>
          </a:p>
        </p:txBody>
      </p:sp>
      <p:pic>
        <p:nvPicPr>
          <p:cNvPr id="19459" name="Picture 3" descr="index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10000" contrast="20000"/>
          </a:blip>
          <a:stretch>
            <a:fillRect/>
          </a:stretch>
        </p:blipFill>
        <p:spPr>
          <a:xfrm>
            <a:off x="821702" y="2488485"/>
            <a:ext cx="2766060" cy="3962400"/>
          </a:xfrm>
          <a:noFill/>
          <a:ln>
            <a:solidFill>
              <a:schemeClr val="tx1"/>
            </a:solidFill>
          </a:ln>
        </p:spPr>
      </p:pic>
      <p:pic>
        <p:nvPicPr>
          <p:cNvPr id="19460" name="Picture 5" descr="revol02"/>
          <p:cNvPicPr>
            <a:picLocks noChangeAspect="1" noChangeArrowheads="1"/>
          </p:cNvPicPr>
          <p:nvPr/>
        </p:nvPicPr>
        <p:blipFill>
          <a:blip r:embed="rId4">
            <a:lum bright="-6000" contrast="20000"/>
          </a:blip>
          <a:srcRect/>
          <a:stretch>
            <a:fillRect/>
          </a:stretch>
        </p:blipFill>
        <p:spPr bwMode="auto">
          <a:xfrm>
            <a:off x="5753660" y="2403039"/>
            <a:ext cx="2709289" cy="413329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9461" name="Picture 6" descr="tit_ig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357562"/>
            <a:ext cx="16033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animBg="1"/>
      <p:bldP spid="1495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" y="279400"/>
            <a:ext cx="8591550" cy="523875"/>
          </a:xfrm>
          <a:effectLst>
            <a:outerShdw dist="45791" dir="19578596" algn="ctr" rotWithShape="0">
              <a:srgbClr val="000000">
                <a:alpha val="50000"/>
              </a:srgbClr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Arial" pitchFamily="34" charset="0"/>
              </a:rPr>
              <a:t>Приоритеты во внешней  политике Гитлера</a:t>
            </a:r>
          </a:p>
        </p:txBody>
      </p:sp>
      <p:pic>
        <p:nvPicPr>
          <p:cNvPr id="18444" name="Picture 12" descr="bd00028_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81988" y="1719263"/>
            <a:ext cx="862012" cy="844550"/>
          </a:xfrm>
          <a:noFill/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179388" y="4502150"/>
            <a:ext cx="2592387" cy="1914525"/>
          </a:xfrm>
          <a:prstGeom prst="upArrowCallout">
            <a:avLst>
              <a:gd name="adj1" fmla="val 28761"/>
              <a:gd name="adj2" fmla="val 33852"/>
              <a:gd name="adj3" fmla="val 16648"/>
              <a:gd name="adj4" fmla="val 66667"/>
            </a:avLst>
          </a:prstGeom>
          <a:solidFill>
            <a:schemeClr val="accent3">
              <a:lumMod val="75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56796" dir="20006097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en-US" b="1">
                <a:solidFill>
                  <a:schemeClr val="bg1"/>
                </a:solidFill>
                <a:effectLst/>
              </a:rPr>
              <a:t>30 </a:t>
            </a:r>
            <a:r>
              <a:rPr kumimoji="1" lang="ru-RU" b="1">
                <a:solidFill>
                  <a:schemeClr val="bg1"/>
                </a:solidFill>
                <a:effectLst/>
              </a:rPr>
              <a:t>января 1933 г</a:t>
            </a:r>
            <a:r>
              <a:rPr kumimoji="1" lang="en-US" b="1">
                <a:solidFill>
                  <a:schemeClr val="bg1"/>
                </a:solidFill>
                <a:effectLst/>
              </a:rPr>
              <a:t>.</a:t>
            </a:r>
            <a:r>
              <a:rPr kumimoji="1"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kumimoji="1" lang="ru-RU" sz="2000">
                <a:solidFill>
                  <a:srgbClr val="000000"/>
                </a:solidFill>
                <a:effectLst/>
                <a:latin typeface="Arial" pitchFamily="34" charset="0"/>
              </a:rPr>
              <a:t>Гитлер становится рейхсканцлером</a:t>
            </a:r>
            <a:endParaRPr lang="ru-RU" sz="2000"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sp>
        <p:nvSpPr>
          <p:cNvPr id="18440" name="AutoShape 8" descr="Recycled paper"/>
          <p:cNvSpPr>
            <a:spLocks noChangeArrowheads="1"/>
          </p:cNvSpPr>
          <p:nvPr/>
        </p:nvSpPr>
        <p:spPr bwMode="auto">
          <a:xfrm>
            <a:off x="6224588" y="1481138"/>
            <a:ext cx="2625725" cy="2044700"/>
          </a:xfrm>
          <a:prstGeom prst="roundRect">
            <a:avLst>
              <a:gd name="adj" fmla="val 10796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spcAft>
                <a:spcPct val="10000"/>
              </a:spcAft>
              <a:buClr>
                <a:schemeClr val="folHlink"/>
              </a:buClr>
              <a:buSzPct val="75000"/>
              <a:buFont typeface="Monotype Sorts" pitchFamily="2" charset="2"/>
              <a:buNone/>
            </a:pPr>
            <a:r>
              <a:rPr kumimoji="1" lang="ru-RU" sz="2000">
                <a:solidFill>
                  <a:schemeClr val="bg1"/>
                </a:solidFill>
                <a:effectLst/>
                <a:latin typeface="Arial" charset="0"/>
              </a:rPr>
              <a:t>Назовите шаги, предпринятые Гитлером для установления в стране своей абсолютной власти</a:t>
            </a:r>
            <a:endParaRPr lang="ru-RU" sz="2000"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>
            <a:off x="3419475" y="4427538"/>
            <a:ext cx="3744913" cy="2024062"/>
          </a:xfrm>
          <a:prstGeom prst="upArrowCallout">
            <a:avLst>
              <a:gd name="adj1" fmla="val 27565"/>
              <a:gd name="adj2" fmla="val 46255"/>
              <a:gd name="adj3" fmla="val 14009"/>
              <a:gd name="adj4" fmla="val 66667"/>
            </a:avLst>
          </a:prstGeom>
          <a:solidFill>
            <a:schemeClr val="accent3">
              <a:lumMod val="75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63500" dir="193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solidFill>
                  <a:schemeClr val="bg1"/>
                </a:solidFill>
                <a:effectLst/>
              </a:rPr>
              <a:t>С 1935 года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>
                <a:solidFill>
                  <a:srgbClr val="000000"/>
                </a:solidFill>
                <a:effectLst/>
                <a:latin typeface="Arial" pitchFamily="34" charset="0"/>
              </a:rPr>
              <a:t>начинается планомерное разрушение Версальской системы</a:t>
            </a:r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684213" y="4365625"/>
            <a:ext cx="8135937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>
            <a:outerShdw dist="80322" dir="20493903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1403350" y="4292600"/>
            <a:ext cx="0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3276600" y="4292600"/>
            <a:ext cx="0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5292725" y="4292600"/>
            <a:ext cx="0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7235825" y="4292600"/>
            <a:ext cx="0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900113" y="3860800"/>
            <a:ext cx="1008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19578596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6FF7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1933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2771775" y="4508500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20493903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6FF7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1934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859338" y="3860800"/>
            <a:ext cx="1008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189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6FF7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1935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6804025" y="4508500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189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6FF7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1936</a:t>
            </a:r>
          </a:p>
        </p:txBody>
      </p:sp>
      <p:sp>
        <p:nvSpPr>
          <p:cNvPr id="18458" name="AutoShape 26"/>
          <p:cNvSpPr>
            <a:spLocks/>
          </p:cNvSpPr>
          <p:nvPr/>
        </p:nvSpPr>
        <p:spPr bwMode="auto">
          <a:xfrm rot="5400000" flipV="1">
            <a:off x="3240087" y="2312988"/>
            <a:ext cx="142875" cy="3816350"/>
          </a:xfrm>
          <a:prstGeom prst="leftBracket">
            <a:avLst>
              <a:gd name="adj" fmla="val 1335556"/>
            </a:avLst>
          </a:prstGeom>
          <a:solidFill>
            <a:srgbClr val="00FF00"/>
          </a:solidFill>
          <a:ln w="38100">
            <a:solidFill>
              <a:srgbClr val="AD050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59" name="AutoShape 27"/>
          <p:cNvSpPr>
            <a:spLocks noChangeArrowheads="1"/>
          </p:cNvSpPr>
          <p:nvPr/>
        </p:nvSpPr>
        <p:spPr bwMode="auto">
          <a:xfrm>
            <a:off x="385763" y="998538"/>
            <a:ext cx="5697537" cy="3127375"/>
          </a:xfrm>
          <a:prstGeom prst="downArrowCallout">
            <a:avLst>
              <a:gd name="adj1" fmla="val 20361"/>
              <a:gd name="adj2" fmla="val 45546"/>
              <a:gd name="adj3" fmla="val 16120"/>
              <a:gd name="adj4" fmla="val 51847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1957859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ru-RU" b="1" dirty="0">
                <a:solidFill>
                  <a:schemeClr val="bg1"/>
                </a:solidFill>
                <a:effectLst/>
              </a:rPr>
              <a:t>1933 – 1934 годы</a:t>
            </a:r>
          </a:p>
          <a:p>
            <a:pPr algn="ctr">
              <a:defRPr/>
            </a:pPr>
            <a:r>
              <a:rPr kumimoji="1" lang="ru-RU" sz="2000" dirty="0">
                <a:solidFill>
                  <a:srgbClr val="000000"/>
                </a:solidFill>
                <a:effectLst/>
                <a:latin typeface="Arial" pitchFamily="34" charset="0"/>
              </a:rPr>
              <a:t>Установление абсолютной власти внутри страны, внешнеполитические вопросы для Гитлера первоначально  второстепенны.</a:t>
            </a:r>
            <a:endParaRPr kumimoji="1" lang="en-US" sz="2000" dirty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ctr">
              <a:defRPr/>
            </a:pPr>
            <a:endParaRPr kumimoji="1" lang="en-US" sz="1400" dirty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ctr">
              <a:defRPr/>
            </a:pPr>
            <a:endParaRPr lang="ru-RU" sz="5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8" grpId="0" animBg="1"/>
      <p:bldP spid="18440" grpId="0" animBg="1"/>
      <p:bldP spid="18447" grpId="0" animBg="1"/>
      <p:bldP spid="18458" grpId="0" animBg="1"/>
      <p:bldP spid="184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33375"/>
            <a:ext cx="8915400" cy="935038"/>
          </a:xfrm>
          <a:effectLst>
            <a:outerShdw dist="45791" dir="19578596" algn="ctr" rotWithShape="0">
              <a:srgbClr val="000000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Внешняя политика Гитлера имела три основных направления: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395288" y="14843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/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50825" y="1673225"/>
            <a:ext cx="2808288" cy="2765425"/>
          </a:xfrm>
          <a:prstGeom prst="downArrowCallout">
            <a:avLst>
              <a:gd name="adj1" fmla="val 25406"/>
              <a:gd name="adj2" fmla="val 28274"/>
              <a:gd name="adj3" fmla="val 18731"/>
              <a:gd name="adj4" fmla="val 61944"/>
            </a:avLst>
          </a:prstGeom>
          <a:solidFill>
            <a:schemeClr val="accent3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  <a:effectLst>
            <a:outerShdw dist="89803" dir="189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179388" lvl="1" algn="ctr">
              <a:defRPr/>
            </a:pP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Отмена ограничительных статей  Версальского</a:t>
            </a:r>
            <a:r>
              <a:rPr kumimoji="1" lang="en-US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  </a:t>
            </a: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договора</a:t>
            </a:r>
            <a:endParaRPr kumimoji="1" lang="en-US" sz="2000" b="1" dirty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179388" lvl="1" algn="ctr">
              <a:defRPr/>
            </a:pPr>
            <a:endParaRPr kumimoji="1" lang="en-US" sz="500" b="1" dirty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179388" lvl="1" algn="ctr">
              <a:defRPr/>
            </a:pPr>
            <a:r>
              <a:rPr kumimoji="1" lang="en-US" sz="3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00" dirty="0">
              <a:effectLst/>
            </a:endParaRP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3267075" y="1628775"/>
            <a:ext cx="2879725" cy="2719388"/>
          </a:xfrm>
          <a:prstGeom prst="downArrowCallout">
            <a:avLst>
              <a:gd name="adj1" fmla="val 26503"/>
              <a:gd name="adj2" fmla="val 26474"/>
              <a:gd name="adj3" fmla="val 16097"/>
              <a:gd name="adj4" fmla="val 66944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81320" dir="19280412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Объединение в «Великой Германии»</a:t>
            </a:r>
            <a:r>
              <a:rPr kumimoji="1" lang="en-US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  </a:t>
            </a: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территорий, на которых проживают немцы</a:t>
            </a:r>
            <a:endParaRPr kumimoji="1" lang="en-US" sz="2000" b="1" dirty="0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kumimoji="1" lang="ru-RU" sz="1000" b="1" dirty="0"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6462713" y="1628775"/>
            <a:ext cx="2232025" cy="2744788"/>
          </a:xfrm>
          <a:prstGeom prst="downArrowCallout">
            <a:avLst>
              <a:gd name="adj1" fmla="val 25000"/>
              <a:gd name="adj2" fmla="val 25000"/>
              <a:gd name="adj3" fmla="val 20495"/>
              <a:gd name="adj4" fmla="val 61764"/>
            </a:avLst>
          </a:prstGeom>
          <a:solidFill>
            <a:schemeClr val="accent3">
              <a:lumMod val="75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1320" dir="19280412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182563" lvl="1" algn="ctr">
              <a:tabLst>
                <a:tab pos="182563" algn="l"/>
              </a:tabLst>
              <a:defRPr/>
            </a:pPr>
            <a:r>
              <a:rPr kumimoji="1" lang="ru-RU" sz="2000" b="1">
                <a:solidFill>
                  <a:srgbClr val="000000"/>
                </a:solidFill>
                <a:effectLst/>
                <a:latin typeface="Arial" pitchFamily="34" charset="0"/>
              </a:rPr>
              <a:t>Завоевание жизненного пространства</a:t>
            </a:r>
            <a:r>
              <a:rPr kumimoji="1" lang="en-US" sz="2000" b="1"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1" lang="ru-RU" sz="2000" b="1">
                <a:solidFill>
                  <a:srgbClr val="000000"/>
                </a:solidFill>
                <a:effectLst/>
                <a:latin typeface="Arial" pitchFamily="34" charset="0"/>
              </a:rPr>
              <a:t>для народа Германии</a:t>
            </a:r>
            <a:endParaRPr kumimoji="1" lang="en-US" sz="2000" b="1"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182563" lvl="1" algn="ctr">
              <a:tabLst>
                <a:tab pos="182563" algn="l"/>
              </a:tabLst>
              <a:defRPr/>
            </a:pPr>
            <a:endParaRPr kumimoji="1" lang="en-US" sz="400" b="1">
              <a:solidFill>
                <a:srgbClr val="000000"/>
              </a:solidFill>
              <a:effectLst/>
            </a:endParaRPr>
          </a:p>
          <a:p>
            <a:pPr marL="182563" lvl="1" algn="ctr">
              <a:tabLst>
                <a:tab pos="182563" algn="l"/>
              </a:tabLst>
              <a:defRPr/>
            </a:pPr>
            <a:endParaRPr kumimoji="1" lang="ru-RU" sz="30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557213" y="4454525"/>
            <a:ext cx="7956550" cy="1217613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81320" dir="19280412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250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Окончательной внешнеполитической целью Гитлера</a:t>
            </a:r>
            <a:r>
              <a:rPr kumimoji="1" lang="en-US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1" lang="ru-RU" sz="2000" b="1" dirty="0">
                <a:solidFill>
                  <a:srgbClr val="000000"/>
                </a:solidFill>
                <a:effectLst/>
                <a:latin typeface="Arial" pitchFamily="34" charset="0"/>
              </a:rPr>
              <a:t>было завоевание мирового господства. Арийцы – раса господ, которая должна управлять миром.</a:t>
            </a:r>
            <a:endParaRPr lang="ru-RU" sz="2000" b="1" dirty="0"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7" grpId="0" animBg="1"/>
      <p:bldP spid="5130" grpId="0" animBg="1"/>
      <p:bldP spid="5132" grpId="0" animBg="1"/>
      <p:bldP spid="51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520113" cy="668338"/>
          </a:xfrm>
          <a:effectLst>
            <a:outerShdw dist="45791" dir="19578596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algn="r">
              <a:lnSpc>
                <a:spcPct val="80000"/>
              </a:lnSpc>
              <a:defRPr/>
            </a:pPr>
            <a:r>
              <a:rPr lang="ru-RU" sz="3600" b="1" dirty="0">
                <a:solidFill>
                  <a:srgbClr val="002060"/>
                </a:solidFill>
                <a:latin typeface="Arial" pitchFamily="34" charset="0"/>
              </a:rPr>
              <a:t>Шаги Гитлера по разрушению Версальской системы</a:t>
            </a:r>
          </a:p>
        </p:txBody>
      </p:sp>
      <p:sp>
        <p:nvSpPr>
          <p:cNvPr id="30724" name="AutoShape 4" descr="Recycled paper"/>
          <p:cNvSpPr>
            <a:spLocks noChangeArrowheads="1"/>
          </p:cNvSpPr>
          <p:nvPr/>
        </p:nvSpPr>
        <p:spPr bwMode="auto">
          <a:xfrm>
            <a:off x="652463" y="5584825"/>
            <a:ext cx="7929562" cy="1123712"/>
          </a:xfrm>
          <a:prstGeom prst="roundRect">
            <a:avLst>
              <a:gd name="adj" fmla="val 16667"/>
            </a:avLst>
          </a:prstGeom>
          <a:blipFill dpi="0" rotWithShape="1">
            <a:blip r:embed="rId2">
              <a:alphaModFix amt="50000"/>
            </a:blip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  <a:effectLst/>
              </a:rPr>
              <a:t>     </a:t>
            </a:r>
            <a:r>
              <a:rPr lang="ru-RU" sz="2000" dirty="0">
                <a:solidFill>
                  <a:srgbClr val="002060"/>
                </a:solidFill>
                <a:effectLst/>
              </a:rPr>
              <a:t>Задание: </a:t>
            </a:r>
            <a:endParaRPr lang="en-US" sz="2000" dirty="0">
              <a:solidFill>
                <a:srgbClr val="002060"/>
              </a:solidFill>
              <a:effectLst/>
            </a:endParaRPr>
          </a:p>
          <a:p>
            <a:pPr marL="449263" indent="-449263"/>
            <a:r>
              <a:rPr lang="en-US" sz="2000" dirty="0">
                <a:solidFill>
                  <a:srgbClr val="002060"/>
                </a:solidFill>
                <a:effectLst/>
              </a:rPr>
              <a:t>     </a:t>
            </a:r>
            <a:r>
              <a:rPr lang="ru-RU" sz="2000" dirty="0">
                <a:solidFill>
                  <a:srgbClr val="002060"/>
                </a:solidFill>
                <a:effectLst/>
              </a:rPr>
              <a:t>вам необходимо обосновать, каким образом</a:t>
            </a:r>
            <a:r>
              <a:rPr lang="en-US" sz="2000" dirty="0">
                <a:solidFill>
                  <a:srgbClr val="002060"/>
                </a:solidFill>
                <a:effectLst/>
              </a:rPr>
              <a:t> </a:t>
            </a:r>
            <a:r>
              <a:rPr lang="ru-RU" sz="2000" dirty="0">
                <a:solidFill>
                  <a:srgbClr val="002060"/>
                </a:solidFill>
                <a:effectLst/>
              </a:rPr>
              <a:t>каждое из этих событий приблизило Вторую мировую войну. </a:t>
            </a:r>
          </a:p>
        </p:txBody>
      </p:sp>
      <p:sp>
        <p:nvSpPr>
          <p:cNvPr id="30730" name="Oval 10"/>
          <p:cNvSpPr>
            <a:spLocks noChangeArrowheads="1"/>
          </p:cNvSpPr>
          <p:nvPr/>
        </p:nvSpPr>
        <p:spPr bwMode="auto">
          <a:xfrm>
            <a:off x="-198438" y="1055688"/>
            <a:ext cx="3273426" cy="2393950"/>
          </a:xfrm>
          <a:prstGeom prst="ellipse">
            <a:avLst/>
          </a:prstGeom>
          <a:gradFill rotWithShape="1">
            <a:gsLst>
              <a:gs pos="0">
                <a:srgbClr val="009999">
                  <a:alpha val="48000"/>
                </a:srgbClr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1933 год</a:t>
            </a:r>
            <a:r>
              <a:rPr kumimoji="1" lang="ru-RU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Германия выходит из Лиги Наций.</a:t>
            </a:r>
            <a:endParaRPr lang="ru-RU" dirty="0">
              <a:effectLst/>
            </a:endParaRPr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2051050" y="1052513"/>
            <a:ext cx="3375025" cy="2446337"/>
          </a:xfrm>
          <a:prstGeom prst="ellipse">
            <a:avLst/>
          </a:prstGeom>
          <a:gradFill rotWithShape="1">
            <a:gsLst>
              <a:gs pos="0">
                <a:srgbClr val="009999">
                  <a:alpha val="50000"/>
                </a:srgbClr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1934 год</a:t>
            </a:r>
            <a:r>
              <a:rPr kumimoji="1" lang="ru-RU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начинает строительство военной</a:t>
            </a:r>
            <a:r>
              <a:rPr kumimoji="1" lang="en-US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kumimoji="1" lang="ru-RU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авиации.</a:t>
            </a:r>
            <a:endParaRPr lang="ru-RU">
              <a:effectLst/>
            </a:endParaRPr>
          </a:p>
        </p:txBody>
      </p:sp>
      <p:sp>
        <p:nvSpPr>
          <p:cNvPr id="30732" name="Oval 12"/>
          <p:cNvSpPr>
            <a:spLocks noChangeArrowheads="1"/>
          </p:cNvSpPr>
          <p:nvPr/>
        </p:nvSpPr>
        <p:spPr bwMode="auto">
          <a:xfrm>
            <a:off x="4356100" y="1341438"/>
            <a:ext cx="2970213" cy="2705100"/>
          </a:xfrm>
          <a:prstGeom prst="ellipse">
            <a:avLst/>
          </a:prstGeom>
          <a:gradFill rotWithShape="1">
            <a:gsLst>
              <a:gs pos="0">
                <a:srgbClr val="009999">
                  <a:alpha val="48000"/>
                </a:srgbClr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1" lang="en-GB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1935</a:t>
            </a:r>
            <a:r>
              <a:rPr kumimoji="1" lang="ru-RU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</a:t>
            </a:r>
            <a:r>
              <a:rPr kumimoji="1" lang="ru-RU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вводит всеобщую</a:t>
            </a:r>
            <a:r>
              <a:rPr kumimoji="1" lang="en-US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</a:t>
            </a:r>
            <a:r>
              <a:rPr kumimoji="1" lang="ru-RU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воинскую  повинность</a:t>
            </a:r>
          </a:p>
        </p:txBody>
      </p:sp>
      <p:sp>
        <p:nvSpPr>
          <p:cNvPr id="30733" name="Oval 13"/>
          <p:cNvSpPr>
            <a:spLocks noChangeArrowheads="1"/>
          </p:cNvSpPr>
          <p:nvPr/>
        </p:nvSpPr>
        <p:spPr bwMode="auto">
          <a:xfrm>
            <a:off x="6370638" y="1746250"/>
            <a:ext cx="2919412" cy="3736975"/>
          </a:xfrm>
          <a:prstGeom prst="ellipse">
            <a:avLst/>
          </a:prstGeom>
          <a:gradFill rotWithShape="1">
            <a:gsLst>
              <a:gs pos="0">
                <a:srgbClr val="009999">
                  <a:alpha val="47000"/>
                </a:srgbClr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1935 </a:t>
            </a:r>
            <a:r>
              <a:rPr kumimoji="1" lang="ru-RU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</a:t>
            </a:r>
            <a:r>
              <a:rPr kumimoji="1" lang="ru-RU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заключает Англо-германское военно-морское соглашение</a:t>
            </a:r>
            <a:endParaRPr lang="ru-RU">
              <a:effectLst/>
            </a:endParaRPr>
          </a:p>
        </p:txBody>
      </p:sp>
      <p:sp>
        <p:nvSpPr>
          <p:cNvPr id="30734" name="Oval 14"/>
          <p:cNvSpPr>
            <a:spLocks noChangeArrowheads="1"/>
          </p:cNvSpPr>
          <p:nvPr/>
        </p:nvSpPr>
        <p:spPr bwMode="auto">
          <a:xfrm>
            <a:off x="-33338" y="3706813"/>
            <a:ext cx="8058151" cy="1670050"/>
          </a:xfrm>
          <a:prstGeom prst="ellipse">
            <a:avLst/>
          </a:prstGeom>
          <a:gradFill rotWithShape="1">
            <a:gsLst>
              <a:gs pos="0">
                <a:srgbClr val="009999">
                  <a:alpha val="47000"/>
                </a:srgbClr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1936</a:t>
            </a:r>
            <a:r>
              <a:rPr kumimoji="1"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</a:t>
            </a:r>
            <a:r>
              <a:rPr kumimoji="1" lang="ru-RU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kumimoji="1" lang="en-GB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kumimoji="1" lang="ru-RU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Германия вводит войска в Рейнскую демилитаризованную зону.</a:t>
            </a:r>
            <a:endParaRPr lang="ru-RU" dirty="0">
              <a:effectLst/>
            </a:endParaRPr>
          </a:p>
        </p:txBody>
      </p:sp>
      <p:pic>
        <p:nvPicPr>
          <p:cNvPr id="30737" name="Picture 17" descr="bd00028_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5724525"/>
            <a:ext cx="862013" cy="844550"/>
          </a:xfr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4" grpId="0" animBg="1"/>
      <p:bldP spid="30730" grpId="0" animBg="1"/>
      <p:bldP spid="30731" grpId="0" animBg="1"/>
      <p:bldP spid="30732" grpId="0" animBg="1"/>
      <p:bldP spid="30733" grpId="0" animBg="1"/>
      <p:bldP spid="307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350"/>
            <a:ext cx="7772400" cy="504825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 indent="534988">
              <a:defRPr/>
            </a:pPr>
            <a:r>
              <a:rPr kumimoji="0" lang="ru-RU" sz="3600" b="1" dirty="0">
                <a:solidFill>
                  <a:srgbClr val="FFFFCC"/>
                </a:solidFill>
                <a:latin typeface="Arial" pitchFamily="34" charset="0"/>
              </a:rPr>
              <a:t>     </a:t>
            </a:r>
            <a:r>
              <a:rPr kumimoji="0" lang="ru-RU" sz="3600" b="1" dirty="0">
                <a:solidFill>
                  <a:srgbClr val="002060"/>
                </a:solidFill>
                <a:latin typeface="Arial" pitchFamily="34" charset="0"/>
              </a:rPr>
              <a:t>Политика умиротворения</a:t>
            </a:r>
          </a:p>
        </p:txBody>
      </p:sp>
      <p:pic>
        <p:nvPicPr>
          <p:cNvPr id="28677" name="Picture 5" descr="Chamberl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21488" y="3698875"/>
            <a:ext cx="1828800" cy="2735263"/>
          </a:xfrm>
          <a:noFill/>
        </p:spPr>
      </p:pic>
      <p:sp>
        <p:nvSpPr>
          <p:cNvPr id="28676" name="Text Box 4" descr="Recycled paper"/>
          <p:cNvSpPr txBox="1">
            <a:spLocks noChangeArrowheads="1"/>
          </p:cNvSpPr>
          <p:nvPr/>
        </p:nvSpPr>
        <p:spPr bwMode="auto">
          <a:xfrm>
            <a:off x="2185988" y="2619375"/>
            <a:ext cx="6651625" cy="1066800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  <a:r>
              <a:rPr kumimoji="1" lang="ru-RU" sz="2000">
                <a:solidFill>
                  <a:srgbClr val="000000"/>
                </a:solidFill>
                <a:effectLst/>
                <a:latin typeface="Arial" pitchFamily="34" charset="0"/>
              </a:rPr>
              <a:t>Одним из наиболее последовательных сторонников политики умиротворения был Невилл</a:t>
            </a:r>
            <a:r>
              <a:rPr kumimoji="1" lang="en-US" sz="2000"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1" lang="ru-RU" sz="2000">
                <a:solidFill>
                  <a:srgbClr val="000000"/>
                </a:solidFill>
                <a:effectLst/>
                <a:latin typeface="Arial" pitchFamily="34" charset="0"/>
              </a:rPr>
              <a:t>Чемберлен - премьер-министр Великобритании</a:t>
            </a:r>
            <a:r>
              <a:rPr kumimoji="1" lang="en-US" sz="2000"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1" lang="ru-RU" sz="2000">
                <a:solidFill>
                  <a:srgbClr val="000000"/>
                </a:solidFill>
                <a:effectLst/>
                <a:latin typeface="Arial" pitchFamily="34" charset="0"/>
              </a:rPr>
              <a:t>в 1937-1940 гг.</a:t>
            </a:r>
          </a:p>
        </p:txBody>
      </p:sp>
      <p:sp>
        <p:nvSpPr>
          <p:cNvPr id="28682" name="AutoShape 10" descr="Recycled paper"/>
          <p:cNvSpPr>
            <a:spLocks noChangeArrowheads="1"/>
          </p:cNvSpPr>
          <p:nvPr/>
        </p:nvSpPr>
        <p:spPr bwMode="auto">
          <a:xfrm>
            <a:off x="250825" y="765175"/>
            <a:ext cx="8505825" cy="923330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</a:rPr>
              <a:t>Политика умиротворения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</a:rPr>
              <a:t>– </a:t>
            </a:r>
            <a:r>
              <a:rPr lang="ru-RU" sz="2000" dirty="0">
                <a:solidFill>
                  <a:srgbClr val="000000"/>
                </a:solidFill>
                <a:effectLst/>
                <a:latin typeface="Comic Sans MS" pitchFamily="66" charset="0"/>
              </a:rPr>
              <a:t>политика попустительства Англии и Франции по отношению к агрессивным шагам фашистской Германии во второй половине 30-х годов ХХ века.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50825" y="1854200"/>
            <a:ext cx="86423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30000"/>
              </a:spcBef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Имена европейских политиков, ассоциирующиеся с политикой умиротворения?</a:t>
            </a:r>
          </a:p>
        </p:txBody>
      </p:sp>
      <p:sp>
        <p:nvSpPr>
          <p:cNvPr id="24583" name="Text Box 12"/>
          <p:cNvSpPr txBox="1">
            <a:spLocks noChangeArrowheads="1"/>
          </p:cNvSpPr>
          <p:nvPr/>
        </p:nvSpPr>
        <p:spPr bwMode="auto">
          <a:xfrm>
            <a:off x="395288" y="4005263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/>
            </a:endParaRPr>
          </a:p>
        </p:txBody>
      </p:sp>
      <p:sp>
        <p:nvSpPr>
          <p:cNvPr id="28687" name="Text Box 15" descr="Recycled paper"/>
          <p:cNvSpPr txBox="1">
            <a:spLocks noChangeArrowheads="1"/>
          </p:cNvSpPr>
          <p:nvPr/>
        </p:nvSpPr>
        <p:spPr bwMode="auto">
          <a:xfrm>
            <a:off x="2185988" y="3924300"/>
            <a:ext cx="4032250" cy="2225675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tile tx="0" ty="0" sx="100000" sy="100000" flip="none" algn="tl"/>
          </a:blip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sz="2000">
                <a:solidFill>
                  <a:srgbClr val="000000"/>
                </a:solidFill>
                <a:effectLst/>
                <a:latin typeface="Arial" charset="0"/>
              </a:rPr>
              <a:t>Франция была вынуждена следовать за Великобританией из-за страха остаться без союзника в противостоянии с Германией. </a:t>
            </a: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Эдуард Даладье – премьер-министр Франции с апреля 1938 года по март 1940. 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250825" y="6338888"/>
            <a:ext cx="2771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effectLst/>
                <a:latin typeface="Times New Roman" pitchFamily="18" charset="0"/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Эдуард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Даладье</a:t>
            </a:r>
          </a:p>
        </p:txBody>
      </p:sp>
      <p:pic>
        <p:nvPicPr>
          <p:cNvPr id="28690" name="Picture 18" descr="4078_2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698875"/>
            <a:ext cx="190500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4587" name="Picture 21" descr="g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6900" y="3338513"/>
            <a:ext cx="927100" cy="554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5741988" y="6338888"/>
            <a:ext cx="3132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effectLst/>
                <a:latin typeface="Times New Roman" pitchFamily="18" charset="0"/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Невилл</a:t>
            </a:r>
            <a:r>
              <a:rPr lang="ru-RU" sz="2800" b="1">
                <a:effectLst/>
                <a:latin typeface="Arial Narrow" pitchFamily="34" charset="0"/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Чемберлен</a:t>
            </a:r>
          </a:p>
        </p:txBody>
      </p:sp>
      <p:pic>
        <p:nvPicPr>
          <p:cNvPr id="24589" name="Picture 23" descr="franc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294063"/>
            <a:ext cx="836613" cy="55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6" grpId="0" animBg="1"/>
      <p:bldP spid="28682" grpId="0" animBg="1"/>
      <p:bldP spid="28683" grpId="0"/>
      <p:bldP spid="28687" grpId="0" animBg="1"/>
      <p:bldP spid="28688" grpId="0"/>
      <p:bldP spid="286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457200"/>
            <a:ext cx="7993063" cy="884238"/>
          </a:xfrm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3600" b="1" dirty="0">
                <a:solidFill>
                  <a:srgbClr val="C00000"/>
                </a:solidFill>
                <a:latin typeface="Arial" pitchFamily="34" charset="0"/>
              </a:rPr>
              <a:t>Советское восприятие политики умиротворения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1187450" y="2133600"/>
            <a:ext cx="612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/>
              <a:latin typeface="Times New Roman" pitchFamily="18" charset="0"/>
            </a:endParaRPr>
          </a:p>
        </p:txBody>
      </p:sp>
      <p:pic>
        <p:nvPicPr>
          <p:cNvPr id="21510" name="Picture 6" descr="PolitikaUmirotvorenija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54250" y="1412875"/>
            <a:ext cx="4695825" cy="5184775"/>
          </a:xfrm>
          <a:ln>
            <a:solidFill>
              <a:srgbClr val="000000"/>
            </a:solidFill>
          </a:ln>
          <a:effectLst>
            <a:outerShdw dist="45791" dir="19578596" algn="ctr" rotWithShape="0">
              <a:srgbClr val="000000"/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ChangeArrowheads="1"/>
          </p:cNvSpPr>
          <p:nvPr/>
        </p:nvSpPr>
        <p:spPr bwMode="auto">
          <a:xfrm>
            <a:off x="285750" y="219075"/>
            <a:ext cx="859313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Результат политики умиротворения </a:t>
            </a:r>
          </a:p>
          <a:p>
            <a:pPr algn="ctr">
              <a:lnSpc>
                <a:spcPct val="80000"/>
              </a:lnSpc>
              <a:defRPr/>
            </a:pPr>
            <a:r>
              <a:rPr kumimoji="1"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 1938 году</a:t>
            </a:r>
          </a:p>
        </p:txBody>
      </p:sp>
      <p:sp>
        <p:nvSpPr>
          <p:cNvPr id="135173" name="AutoShape 5"/>
          <p:cNvSpPr>
            <a:spLocks noChangeArrowheads="1"/>
          </p:cNvSpPr>
          <p:nvPr/>
        </p:nvSpPr>
        <p:spPr bwMode="auto">
          <a:xfrm>
            <a:off x="323850" y="1557338"/>
            <a:ext cx="2368550" cy="14859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81320" dir="19280412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40000"/>
              </a:spcBef>
              <a:defRPr/>
            </a:pPr>
            <a:r>
              <a:rPr lang="ru-RU" sz="1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Разрушение  Версальского договора</a:t>
            </a:r>
            <a:endParaRPr lang="en-US" sz="1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5000"/>
              </a:lnSpc>
              <a:spcBef>
                <a:spcPct val="50000"/>
              </a:spcBef>
              <a:defRPr/>
            </a:pPr>
            <a:endParaRPr lang="ru-RU" sz="5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74" name="Line 6"/>
          <p:cNvSpPr>
            <a:spLocks noChangeShapeType="1"/>
          </p:cNvSpPr>
          <p:nvPr/>
        </p:nvSpPr>
        <p:spPr bwMode="auto">
          <a:xfrm flipH="1">
            <a:off x="431800" y="1089025"/>
            <a:ext cx="2339975" cy="233997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3132138" y="2133600"/>
            <a:ext cx="2520950" cy="15684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74053" dir="19742175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Объединение территорий, населенных немцами</a:t>
            </a:r>
          </a:p>
        </p:txBody>
      </p:sp>
      <p:sp>
        <p:nvSpPr>
          <p:cNvPr id="135176" name="AutoShape 8"/>
          <p:cNvSpPr>
            <a:spLocks noChangeArrowheads="1"/>
          </p:cNvSpPr>
          <p:nvPr/>
        </p:nvSpPr>
        <p:spPr bwMode="auto">
          <a:xfrm>
            <a:off x="6227763" y="2781300"/>
            <a:ext cx="2517775" cy="15684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71842" dir="189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Завоевание жизненного пространства для арийцев</a:t>
            </a:r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>
            <a:off x="395288" y="1125538"/>
            <a:ext cx="2376487" cy="23050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5179" name="AutoShape 11" descr="Recycled paper"/>
          <p:cNvSpPr>
            <a:spLocks noChangeArrowheads="1"/>
          </p:cNvSpPr>
          <p:nvPr/>
        </p:nvSpPr>
        <p:spPr bwMode="auto">
          <a:xfrm>
            <a:off x="193675" y="4857750"/>
            <a:ext cx="8683625" cy="1258888"/>
          </a:xfrm>
          <a:prstGeom prst="roundRect">
            <a:avLst>
              <a:gd name="adj" fmla="val 16667"/>
            </a:avLst>
          </a:prstGeom>
          <a:blipFill dpi="0" rotWithShape="1">
            <a:blip r:embed="rId2">
              <a:alphaModFix amt="50000"/>
            </a:blip>
            <a:srcRect/>
            <a:tile tx="0" ty="0" sx="100000" sy="100000" flip="none" algn="tl"/>
          </a:blipFill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1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В жизни Рейха настал кульминационный момент –</a:t>
            </a:r>
            <a:r>
              <a:rPr lang="en-US" sz="200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Гитлер желал распространить свою власть на других немцев</a:t>
            </a:r>
            <a:r>
              <a:rPr lang="en-US" sz="200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и расширить границы Германии (вторая задача внешней политики Гитлера).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/>
      <p:bldP spid="135173" grpId="0" animBg="1"/>
      <p:bldP spid="135175" grpId="0" animBg="1"/>
      <p:bldP spid="135176" grpId="0" animBg="1"/>
      <p:bldP spid="13517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nazi_in_austria"/>
          <p:cNvPicPr>
            <a:picLocks noChangeAspect="1" noChangeArrowheads="1"/>
          </p:cNvPicPr>
          <p:nvPr/>
        </p:nvPicPr>
        <p:blipFill>
          <a:blip r:embed="rId2">
            <a:lum bright="-6000" contrast="20000"/>
          </a:blip>
          <a:srcRect/>
          <a:stretch>
            <a:fillRect/>
          </a:stretch>
        </p:blipFill>
        <p:spPr bwMode="auto">
          <a:xfrm>
            <a:off x="566738" y="1042988"/>
            <a:ext cx="3478212" cy="5491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19387806" algn="ctr" rotWithShape="0">
              <a:srgbClr val="000000"/>
            </a:outerShdw>
          </a:effectLst>
        </p:spPr>
      </p:pic>
      <p:pic>
        <p:nvPicPr>
          <p:cNvPr id="150533" name="Picture 5" descr="reich_austria"/>
          <p:cNvPicPr>
            <a:picLocks noChangeAspect="1" noChangeArrowheads="1"/>
          </p:cNvPicPr>
          <p:nvPr/>
        </p:nvPicPr>
        <p:blipFill>
          <a:blip r:embed="rId3">
            <a:lum bright="-2000" contrast="20000"/>
          </a:blip>
          <a:srcRect/>
          <a:stretch>
            <a:fillRect/>
          </a:stretch>
        </p:blipFill>
        <p:spPr bwMode="auto">
          <a:xfrm>
            <a:off x="4437063" y="1054100"/>
            <a:ext cx="4275137" cy="3119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19387806" algn="ctr" rotWithShape="0">
              <a:srgbClr val="000000"/>
            </a:outerShdw>
          </a:effectLst>
        </p:spPr>
      </p:pic>
      <p:sp>
        <p:nvSpPr>
          <p:cNvPr id="150534" name="AutoShape 6" descr="Recycled paper"/>
          <p:cNvSpPr>
            <a:spLocks noChangeArrowheads="1"/>
          </p:cNvSpPr>
          <p:nvPr/>
        </p:nvSpPr>
        <p:spPr bwMode="auto">
          <a:xfrm>
            <a:off x="4481513" y="4464050"/>
            <a:ext cx="4260850" cy="184785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  <a:effectLst/>
                <a:latin typeface="Arial" charset="0"/>
              </a:rPr>
              <a:t>13 марта 1938 года</a:t>
            </a: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 было объявлено о включении Австрии в состав Германского рейха.</a:t>
            </a:r>
          </a:p>
          <a:p>
            <a:pPr>
              <a:spcBef>
                <a:spcPct val="20000"/>
              </a:spcBef>
            </a:pPr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План «Отто» был успешно осуществлен.</a:t>
            </a:r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333375"/>
            <a:ext cx="8520113" cy="574675"/>
          </a:xfrm>
          <a:solidFill>
            <a:schemeClr val="accent3"/>
          </a:solidFill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rgbClr val="FFFFCC"/>
                </a:solidFill>
                <a:latin typeface="Arial" pitchFamily="34" charset="0"/>
              </a:rPr>
              <a:t>Аншлюс Австрии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  <p:bldP spid="1505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333375"/>
            <a:ext cx="8520113" cy="574675"/>
          </a:xfrm>
          <a:solidFill>
            <a:schemeClr val="accent3"/>
          </a:solidFill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>
                <a:solidFill>
                  <a:srgbClr val="FFFFCC"/>
                </a:solidFill>
                <a:latin typeface="Arial" pitchFamily="34" charset="0"/>
              </a:rPr>
              <a:t>Аншлюс Австрии</a:t>
            </a:r>
          </a:p>
        </p:txBody>
      </p:sp>
      <p:sp>
        <p:nvSpPr>
          <p:cNvPr id="146439" name="AutoShape 7" descr="Recycled paper"/>
          <p:cNvSpPr>
            <a:spLocks noChangeArrowheads="1"/>
          </p:cNvSpPr>
          <p:nvPr/>
        </p:nvSpPr>
        <p:spPr bwMode="auto">
          <a:xfrm>
            <a:off x="273050" y="3946525"/>
            <a:ext cx="4513263" cy="2051050"/>
          </a:xfrm>
          <a:prstGeom prst="roundRect">
            <a:avLst>
              <a:gd name="adj" fmla="val 11394"/>
            </a:avLst>
          </a:prstGeom>
          <a:blipFill dpi="0" rotWithShape="1">
            <a:blip r:embed="rId2">
              <a:alphaModFix amt="50000"/>
            </a:blip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00"/>
                </a:solidFill>
                <a:effectLst/>
                <a:latin typeface="Arial" charset="0"/>
              </a:rPr>
              <a:t>Несмотря на то, что в Версальском договоре содержался пункт, запрещающий присоединение (аншлюс) Австрии к Германии, никто не попытался дать отпор Гитлеру.</a:t>
            </a:r>
          </a:p>
        </p:txBody>
      </p:sp>
      <p:pic>
        <p:nvPicPr>
          <p:cNvPr id="146441" name="Picture 9" descr="Anshl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3" y="954088"/>
            <a:ext cx="4500562" cy="2809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0161" dir="20493903" algn="ctr" rotWithShape="0">
              <a:srgbClr val="000000"/>
            </a:outerShdw>
          </a:effectLst>
        </p:spPr>
      </p:pic>
      <p:pic>
        <p:nvPicPr>
          <p:cNvPr id="146444" name="Picture 12" descr="ussr0418"/>
          <p:cNvPicPr>
            <a:picLocks noChangeAspect="1" noChangeArrowheads="1"/>
          </p:cNvPicPr>
          <p:nvPr/>
        </p:nvPicPr>
        <p:blipFill>
          <a:blip r:embed="rId4">
            <a:lum bright="-6000"/>
            <a:grayscl/>
          </a:blip>
          <a:srcRect/>
          <a:stretch>
            <a:fillRect/>
          </a:stretch>
        </p:blipFill>
        <p:spPr bwMode="auto">
          <a:xfrm>
            <a:off x="4976813" y="1223963"/>
            <a:ext cx="3860800" cy="4648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56796" dir="20006097" algn="ctr" rotWithShape="0">
              <a:srgbClr val="000000"/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/>
      <p:bldP spid="1464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504825"/>
          </a:xfrm>
          <a:solidFill>
            <a:schemeClr val="accent3"/>
          </a:solidFill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Мюнхенская конференция</a:t>
            </a:r>
          </a:p>
        </p:txBody>
      </p:sp>
      <p:pic>
        <p:nvPicPr>
          <p:cNvPr id="49162" name="Picture 10" descr="munich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lum bright="8000"/>
          </a:blip>
          <a:srcRect/>
          <a:stretch>
            <a:fillRect/>
          </a:stretch>
        </p:blipFill>
        <p:spPr>
          <a:xfrm>
            <a:off x="341313" y="2438400"/>
            <a:ext cx="4427537" cy="3921125"/>
          </a:xfrm>
          <a:ln>
            <a:solidFill>
              <a:srgbClr val="000000"/>
            </a:solidFill>
          </a:ln>
          <a:effectLst>
            <a:outerShdw dist="56796" dir="20006097" algn="ctr" rotWithShape="0">
              <a:srgbClr val="000000"/>
            </a:outerShdw>
          </a:effectLst>
        </p:spPr>
      </p:pic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0" y="6308725"/>
            <a:ext cx="5021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Участники переговоров в Мюнхене.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0" y="5516563"/>
            <a:ext cx="1979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CC"/>
                </a:solidFill>
                <a:effectLst/>
                <a:latin typeface="Arial" charset="0"/>
              </a:rPr>
              <a:t>Н.Чемберлен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1116013" y="2636838"/>
            <a:ext cx="1909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CC"/>
                </a:solidFill>
                <a:effectLst/>
                <a:latin typeface="Arial" charset="0"/>
              </a:rPr>
              <a:t>Б.Муссолини</a:t>
            </a: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627313" y="4606925"/>
            <a:ext cx="132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CC"/>
                </a:solidFill>
                <a:effectLst/>
                <a:latin typeface="Arial" charset="0"/>
              </a:rPr>
              <a:t>А.Гитлер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92500" y="5327650"/>
            <a:ext cx="1519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CC"/>
                </a:solidFill>
                <a:effectLst/>
                <a:latin typeface="Arial" charset="0"/>
              </a:rPr>
              <a:t>Э.Даладье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4932363" y="5734050"/>
            <a:ext cx="3960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Немецкие памятные почтовые марки по случаю соглашения в Мюнхене.</a:t>
            </a:r>
          </a:p>
        </p:txBody>
      </p:sp>
      <p:pic>
        <p:nvPicPr>
          <p:cNvPr id="49172" name="Picture 20" descr="marks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2420938"/>
            <a:ext cx="4032250" cy="3241675"/>
          </a:xfrm>
          <a:ln>
            <a:solidFill>
              <a:srgbClr val="000000"/>
            </a:solidFill>
          </a:ln>
          <a:effectLst>
            <a:outerShdw dist="45791" dir="19578596" algn="ctr" rotWithShape="0">
              <a:srgbClr val="000000"/>
            </a:outerShdw>
          </a:effectLst>
        </p:spPr>
      </p:pic>
      <p:sp>
        <p:nvSpPr>
          <p:cNvPr id="49175" name="AutoShape 23" descr="Newsprint"/>
          <p:cNvSpPr>
            <a:spLocks noChangeArrowheads="1"/>
          </p:cNvSpPr>
          <p:nvPr/>
        </p:nvSpPr>
        <p:spPr bwMode="auto">
          <a:xfrm>
            <a:off x="257175" y="769938"/>
            <a:ext cx="8736013" cy="1464231"/>
          </a:xfrm>
          <a:prstGeom prst="roundRect">
            <a:avLst>
              <a:gd name="adj" fmla="val 16667"/>
            </a:avLst>
          </a:prstGeom>
          <a:blipFill dpi="0" rotWithShape="1">
            <a:blip r:embed="rId4">
              <a:alphaModFix amt="50000"/>
            </a:blip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effectLst/>
              </a:rPr>
              <a:t>29-30 сентября 1938 года в Мюнхене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effectLst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</a:rPr>
              <a:t>состоялась конференция, в которой приняли участие лидеры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effectLst/>
              </a:rPr>
              <a:t>Великобритании, Франции, Германии и Италии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effectLst/>
              </a:rPr>
              <a:t>. </a:t>
            </a:r>
            <a:r>
              <a:rPr lang="ru-RU" sz="2000" dirty="0">
                <a:solidFill>
                  <a:srgbClr val="000000"/>
                </a:solidFill>
                <a:effectLst/>
              </a:rPr>
              <a:t>На конференции без участия Чехословакии решалась ее судьба.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0" grpId="0"/>
      <p:bldP spid="49166" grpId="0"/>
      <p:bldP spid="49167" grpId="0"/>
      <p:bldP spid="49169" grpId="0"/>
      <p:bldP spid="49170" grpId="0"/>
      <p:bldP spid="49171" grpId="0"/>
      <p:bldP spid="491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F831EE13-3347-44AB-8BF5-C5377E8C03F7}" type="slidenum">
              <a:rPr lang="ru-RU"/>
              <a:pPr/>
              <a:t>2</a:t>
            </a:fld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500306"/>
            <a:ext cx="7129462" cy="508000"/>
          </a:xfrm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</a:rPr>
              <a:t>Последствия первой мировой войны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0" y="342900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Поражение в войне – более 2 млн. убитых</a:t>
            </a:r>
          </a:p>
          <a:p>
            <a:pPr algn="ctr">
              <a:defRPr/>
            </a:pPr>
            <a:endParaRPr lang="ru-RU" sz="28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Свержение монархии, революция</a:t>
            </a:r>
          </a:p>
          <a:p>
            <a:pPr algn="ctr">
              <a:defRPr/>
            </a:pPr>
            <a:endParaRPr lang="ru-RU" sz="28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Унизительные условия Версальского мира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подписан 28 июня 1919г.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sude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" contrast="20000"/>
          </a:blip>
          <a:srcRect/>
          <a:stretch>
            <a:fillRect/>
          </a:stretch>
        </p:blipFill>
        <p:spPr>
          <a:xfrm>
            <a:off x="323850" y="260350"/>
            <a:ext cx="4816475" cy="6230938"/>
          </a:xfrm>
          <a:ln w="19050">
            <a:solidFill>
              <a:srgbClr val="000000"/>
            </a:solidFill>
          </a:ln>
          <a:effectLst>
            <a:outerShdw dist="56796" dir="20006097" algn="ctr" rotWithShape="0">
              <a:srgbClr val="000000"/>
            </a:outerShdw>
          </a:effectLst>
        </p:spPr>
      </p:pic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5381625" y="2420938"/>
            <a:ext cx="3556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Чехи Судетской области приветствуют немецкие войска.</a:t>
            </a:r>
          </a:p>
        </p:txBody>
      </p:sp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4127500" cy="668337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«Я привез мир»</a:t>
            </a:r>
          </a:p>
        </p:txBody>
      </p:sp>
      <p:pic>
        <p:nvPicPr>
          <p:cNvPr id="75780" name="Picture 4" descr="munich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6000" contrast="20000"/>
          </a:blip>
          <a:srcRect/>
          <a:stretch>
            <a:fillRect/>
          </a:stretch>
        </p:blipFill>
        <p:spPr>
          <a:xfrm>
            <a:off x="4841875" y="279400"/>
            <a:ext cx="4116388" cy="3751263"/>
          </a:xfrm>
          <a:ln>
            <a:solidFill>
              <a:srgbClr val="000000"/>
            </a:solidFill>
          </a:ln>
          <a:effectLst>
            <a:outerShdw dist="63500" dir="19387806" algn="ctr" rotWithShape="0">
              <a:srgbClr val="000000"/>
            </a:outerShdw>
          </a:effectLst>
        </p:spPr>
      </p:pic>
      <p:sp>
        <p:nvSpPr>
          <p:cNvPr id="75783" name="AutoShape 7" descr="Recycled paper"/>
          <p:cNvSpPr>
            <a:spLocks noChangeArrowheads="1"/>
          </p:cNvSpPr>
          <p:nvPr/>
        </p:nvSpPr>
        <p:spPr bwMode="auto">
          <a:xfrm>
            <a:off x="431800" y="1133475"/>
            <a:ext cx="4230688" cy="26416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1905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</a:pPr>
            <a:r>
              <a:rPr kumimoji="1" lang="ru-RU" dirty="0">
                <a:solidFill>
                  <a:srgbClr val="000000"/>
                </a:solidFill>
                <a:effectLst/>
                <a:latin typeface="Arial" charset="0"/>
              </a:rPr>
              <a:t>Гитлер дал Чемберлену и Даладье обещание, что после решения Судетской проблемы Германия больше не будет иметь территориальных претензий к Европе. </a:t>
            </a:r>
          </a:p>
        </p:txBody>
      </p:sp>
      <p:sp>
        <p:nvSpPr>
          <p:cNvPr id="75784" name="Text Box 8" descr="Recycled paper"/>
          <p:cNvSpPr txBox="1">
            <a:spLocks noChangeArrowheads="1"/>
          </p:cNvSpPr>
          <p:nvPr/>
        </p:nvSpPr>
        <p:spPr bwMode="auto">
          <a:xfrm>
            <a:off x="395288" y="6021388"/>
            <a:ext cx="6921500" cy="36933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C00000"/>
                </a:solidFill>
                <a:effectLst/>
              </a:rPr>
              <a:t>Что же мир получил в действительности?</a:t>
            </a:r>
          </a:p>
        </p:txBody>
      </p:sp>
      <p:pic>
        <p:nvPicPr>
          <p:cNvPr id="75787" name="Picture 11" descr="bd0002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1850" y="5949950"/>
            <a:ext cx="63023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</p:pic>
      <p:sp>
        <p:nvSpPr>
          <p:cNvPr id="75788" name="AutoShape 12" descr="Recycled paper"/>
          <p:cNvSpPr>
            <a:spLocks noChangeArrowheads="1"/>
          </p:cNvSpPr>
          <p:nvPr/>
        </p:nvSpPr>
        <p:spPr bwMode="auto">
          <a:xfrm>
            <a:off x="385763" y="4238625"/>
            <a:ext cx="8588375" cy="985838"/>
          </a:xfrm>
          <a:prstGeom prst="roundRect">
            <a:avLst>
              <a:gd name="adj" fmla="val 12370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ru-RU" dirty="0">
                <a:solidFill>
                  <a:srgbClr val="000000"/>
                </a:solidFill>
                <a:effectLst/>
                <a:latin typeface="Arial" pitchFamily="34" charset="0"/>
              </a:rPr>
              <a:t>После возвращения из Мюнхена на пресс-конференции </a:t>
            </a:r>
            <a:r>
              <a:rPr kumimoji="1" lang="ru-RU" dirty="0" err="1">
                <a:solidFill>
                  <a:srgbClr val="000000"/>
                </a:solidFill>
                <a:effectLst/>
                <a:latin typeface="Arial" pitchFamily="34" charset="0"/>
              </a:rPr>
              <a:t>Невилл</a:t>
            </a:r>
            <a:r>
              <a:rPr kumimoji="1" lang="ru-RU" dirty="0">
                <a:solidFill>
                  <a:srgbClr val="000000"/>
                </a:solidFill>
                <a:effectLst/>
                <a:latin typeface="Arial" pitchFamily="34" charset="0"/>
              </a:rPr>
              <a:t> Чемберлен произнес –  </a:t>
            </a:r>
            <a:r>
              <a:rPr kumimoji="1" lang="ru-RU" i="1" dirty="0"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«</a:t>
            </a:r>
            <a:r>
              <a:rPr kumimoji="1" lang="ru-RU" i="1" dirty="0"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</a:rPr>
              <a:t>Я привез вам мир».</a:t>
            </a:r>
            <a:r>
              <a:rPr kumimoji="1" lang="ru-RU" dirty="0"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</a:p>
          <a:p>
            <a:pPr>
              <a:defRPr/>
            </a:pPr>
            <a:r>
              <a:rPr kumimoji="1" lang="ru-RU" dirty="0">
                <a:solidFill>
                  <a:srgbClr val="000000"/>
                </a:solidFill>
                <a:effectLst/>
                <a:latin typeface="Arial" pitchFamily="34" charset="0"/>
              </a:rPr>
              <a:t>Он считал, что уступка Гитлеру умерит его аппетит и в Европе наступит мир.</a:t>
            </a:r>
            <a:r>
              <a:rPr kumimoji="1"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3" grpId="0" animBg="1"/>
      <p:bldP spid="75784" grpId="0" animBg="1"/>
      <p:bldP spid="7578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8" name="Rectangle 22"/>
          <p:cNvSpPr>
            <a:spLocks noGrp="1" noChangeArrowheads="1"/>
          </p:cNvSpPr>
          <p:nvPr>
            <p:ph type="title"/>
          </p:nvPr>
        </p:nvSpPr>
        <p:spPr>
          <a:xfrm>
            <a:off x="161925" y="233363"/>
            <a:ext cx="8982075" cy="574675"/>
          </a:xfrm>
          <a:effectLst>
            <a:outerShdw dist="45791" dir="19578596" algn="ctr" rotWithShape="0">
              <a:srgbClr val="000000"/>
            </a:outerShdw>
          </a:effectLst>
        </p:spPr>
        <p:txBody>
          <a:bodyPr/>
          <a:lstStyle/>
          <a:p>
            <a:pPr algn="l">
              <a:lnSpc>
                <a:spcPct val="70000"/>
              </a:lnSpc>
              <a:defRPr/>
            </a:pPr>
            <a:r>
              <a:rPr lang="ru-RU" sz="3600" b="1" dirty="0">
                <a:solidFill>
                  <a:srgbClr val="C00000"/>
                </a:solidFill>
                <a:latin typeface="Arial" pitchFamily="34" charset="0"/>
              </a:rPr>
              <a:t>Противники политики умиротворения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9957" name="Picture 21" descr="untit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276475"/>
            <a:ext cx="3692525" cy="3889375"/>
          </a:xfrm>
          <a:effectLst>
            <a:outerShdw dist="74053" dir="19742175" algn="ctr" rotWithShape="0">
              <a:srgbClr val="000000"/>
            </a:outerShdw>
          </a:effectLst>
        </p:spPr>
      </p:pic>
      <p:sp>
        <p:nvSpPr>
          <p:cNvPr id="39962" name="AutoShape 26" descr="Recycled paper"/>
          <p:cNvSpPr>
            <a:spLocks noChangeArrowheads="1"/>
          </p:cNvSpPr>
          <p:nvPr/>
        </p:nvSpPr>
        <p:spPr bwMode="auto">
          <a:xfrm>
            <a:off x="746125" y="954088"/>
            <a:ext cx="8083550" cy="102235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363538" indent="-363538">
              <a:lnSpc>
                <a:spcPct val="7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solidFill>
                  <a:srgbClr val="FF0000"/>
                </a:solidFill>
                <a:effectLst/>
                <a:latin typeface="Arial Narrow" pitchFamily="34" charset="0"/>
              </a:rPr>
              <a:t>«</a:t>
            </a:r>
            <a:r>
              <a:rPr lang="ru-RU" i="1">
                <a:solidFill>
                  <a:srgbClr val="FF0000"/>
                </a:solidFill>
                <a:effectLst/>
                <a:latin typeface="Arial Narrow" pitchFamily="34" charset="0"/>
              </a:rPr>
              <a:t>Вам предложили на выбор войну или бесчестье. Вы выбрали бесчестье, но получите и войну». </a:t>
            </a:r>
          </a:p>
          <a:p>
            <a:pPr marL="363538" indent="-363538">
              <a:lnSpc>
                <a:spcPct val="7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ru-RU" i="1">
                <a:solidFill>
                  <a:srgbClr val="FF0000"/>
                </a:solidFill>
                <a:effectLst/>
                <a:latin typeface="Arial Narrow" pitchFamily="34" charset="0"/>
              </a:rPr>
              <a:t>«Мыслями о мире вымощена дорога в ад войны»</a:t>
            </a:r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>
            <a:off x="179388" y="6216650"/>
            <a:ext cx="8713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 мае 1940 года У. Черчилль станет премьер-министром Великобритании и возглавит борьбу против Германии</a:t>
            </a:r>
          </a:p>
        </p:txBody>
      </p:sp>
      <p:pic>
        <p:nvPicPr>
          <p:cNvPr id="39976" name="Picture 40" descr="hea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148263" y="2276475"/>
            <a:ext cx="3001962" cy="3816350"/>
          </a:xfrm>
          <a:noFill/>
        </p:spPr>
      </p:pic>
      <p:sp>
        <p:nvSpPr>
          <p:cNvPr id="39977" name="Rectangle 41"/>
          <p:cNvSpPr>
            <a:spLocks noChangeArrowheads="1"/>
          </p:cNvSpPr>
          <p:nvPr/>
        </p:nvSpPr>
        <p:spPr bwMode="auto">
          <a:xfrm>
            <a:off x="2843213" y="5473700"/>
            <a:ext cx="31511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Уинстон Черчилль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8" grpId="0"/>
      <p:bldP spid="39962" grpId="0" animBg="1"/>
      <p:bldP spid="39975" grpId="0"/>
      <p:bldP spid="3997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47" name="Text Box 31"/>
          <p:cNvSpPr txBox="1">
            <a:spLocks noChangeArrowheads="1"/>
          </p:cNvSpPr>
          <p:nvPr/>
        </p:nvSpPr>
        <p:spPr bwMode="auto">
          <a:xfrm>
            <a:off x="7956550" y="3500438"/>
            <a:ext cx="100806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1957859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00000"/>
                </a:solidFill>
                <a:effectLst/>
              </a:rPr>
              <a:t>1936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00000"/>
                </a:solidFill>
                <a:effectLst/>
              </a:rPr>
              <a:t>1938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00000"/>
                </a:solidFill>
                <a:effectLst/>
              </a:rPr>
              <a:t>1938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00000"/>
                </a:solidFill>
                <a:effectLst/>
              </a:rPr>
              <a:t>1939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00000"/>
                </a:solidFill>
                <a:effectLst/>
              </a:rPr>
              <a:t>1939</a:t>
            </a:r>
          </a:p>
        </p:txBody>
      </p:sp>
      <p:pic>
        <p:nvPicPr>
          <p:cNvPr id="111653" name="Picture 37" descr="2Picture193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7885113" cy="6858000"/>
          </a:xfrm>
          <a:ln>
            <a:solidFill>
              <a:srgbClr val="000000"/>
            </a:solidFill>
          </a:ln>
          <a:effectLst>
            <a:outerShdw dist="56796" dir="1593903" algn="ctr" rotWithShape="0">
              <a:srgbClr val="000000"/>
            </a:outerShdw>
          </a:effectLst>
        </p:spPr>
      </p:pic>
      <p:sp>
        <p:nvSpPr>
          <p:cNvPr id="111656" name="Text Box 40" descr="Recycled paper"/>
          <p:cNvSpPr txBox="1">
            <a:spLocks noChangeArrowheads="1"/>
          </p:cNvSpPr>
          <p:nvPr/>
        </p:nvSpPr>
        <p:spPr bwMode="auto">
          <a:xfrm>
            <a:off x="250825" y="5805488"/>
            <a:ext cx="7345363" cy="646331"/>
          </a:xfrm>
          <a:prstGeom prst="rect">
            <a:avLst/>
          </a:prstGeom>
          <a:blipFill dpi="0" rotWithShape="1">
            <a:blip r:embed="rId3">
              <a:alphaModFix amt="60000"/>
            </a:blip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C00000"/>
                </a:solidFill>
                <a:effectLst/>
              </a:rPr>
              <a:t>Назовите объекты агрессии Гитлера в 1936-1939 годах. (Возможные очаги войны)</a:t>
            </a:r>
          </a:p>
        </p:txBody>
      </p:sp>
      <p:sp>
        <p:nvSpPr>
          <p:cNvPr id="111657" name="AutoShape 41" descr="Canvas"/>
          <p:cNvSpPr>
            <a:spLocks noChangeArrowheads="1"/>
          </p:cNvSpPr>
          <p:nvPr/>
        </p:nvSpPr>
        <p:spPr bwMode="auto">
          <a:xfrm>
            <a:off x="2097088" y="1314450"/>
            <a:ext cx="644525" cy="647700"/>
          </a:xfrm>
          <a:prstGeom prst="wedgeEllipseCallout">
            <a:avLst>
              <a:gd name="adj1" fmla="val 201231"/>
              <a:gd name="adj2" fmla="val 250000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/>
              </a:rPr>
              <a:t>3</a:t>
            </a:r>
            <a:endParaRPr lang="ru-RU" b="1">
              <a:solidFill>
                <a:srgbClr val="FF0000"/>
              </a:solidFill>
              <a:effectLst/>
            </a:endParaRPr>
          </a:p>
        </p:txBody>
      </p:sp>
      <p:sp>
        <p:nvSpPr>
          <p:cNvPr id="111658" name="AutoShape 42" descr="Canvas"/>
          <p:cNvSpPr>
            <a:spLocks noChangeArrowheads="1"/>
          </p:cNvSpPr>
          <p:nvPr/>
        </p:nvSpPr>
        <p:spPr bwMode="auto">
          <a:xfrm>
            <a:off x="1331913" y="2924175"/>
            <a:ext cx="644525" cy="647700"/>
          </a:xfrm>
          <a:prstGeom prst="wedgeEllipseCallout">
            <a:avLst>
              <a:gd name="adj1" fmla="val 161824"/>
              <a:gd name="adj2" fmla="val -26227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/>
              </a:rPr>
              <a:t>1</a:t>
            </a:r>
            <a:endParaRPr lang="ru-RU" b="1">
              <a:solidFill>
                <a:srgbClr val="FF0000"/>
              </a:solidFill>
              <a:effectLst/>
            </a:endParaRPr>
          </a:p>
        </p:txBody>
      </p:sp>
      <p:sp>
        <p:nvSpPr>
          <p:cNvPr id="111659" name="AutoShape 43" descr="Canvas"/>
          <p:cNvSpPr>
            <a:spLocks noChangeArrowheads="1"/>
          </p:cNvSpPr>
          <p:nvPr/>
        </p:nvSpPr>
        <p:spPr bwMode="auto">
          <a:xfrm>
            <a:off x="3203575" y="4508500"/>
            <a:ext cx="720725" cy="647700"/>
          </a:xfrm>
          <a:prstGeom prst="wedgeEllipseCallout">
            <a:avLst>
              <a:gd name="adj1" fmla="val -21144"/>
              <a:gd name="adj2" fmla="val -112745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/>
              </a:rPr>
              <a:t>2</a:t>
            </a:r>
            <a:endParaRPr lang="ru-RU" b="1">
              <a:solidFill>
                <a:srgbClr val="FF0000"/>
              </a:solidFill>
              <a:effectLst/>
            </a:endParaRPr>
          </a:p>
        </p:txBody>
      </p:sp>
      <p:sp>
        <p:nvSpPr>
          <p:cNvPr id="111660" name="AutoShape 44" descr="Canvas"/>
          <p:cNvSpPr>
            <a:spLocks noChangeArrowheads="1"/>
          </p:cNvSpPr>
          <p:nvPr/>
        </p:nvSpPr>
        <p:spPr bwMode="auto">
          <a:xfrm>
            <a:off x="6011863" y="2852738"/>
            <a:ext cx="720725" cy="647700"/>
          </a:xfrm>
          <a:prstGeom prst="wedgeEllipseCallout">
            <a:avLst>
              <a:gd name="adj1" fmla="val -291852"/>
              <a:gd name="adj2" fmla="val 18139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/>
              </a:rPr>
              <a:t>4</a:t>
            </a:r>
            <a:endParaRPr lang="ru-RU" b="1">
              <a:solidFill>
                <a:srgbClr val="FF0000"/>
              </a:solidFill>
              <a:effectLst/>
            </a:endParaRPr>
          </a:p>
        </p:txBody>
      </p:sp>
      <p:sp>
        <p:nvSpPr>
          <p:cNvPr id="111661" name="AutoShape 45" descr="Canvas"/>
          <p:cNvSpPr>
            <a:spLocks noChangeArrowheads="1"/>
          </p:cNvSpPr>
          <p:nvPr/>
        </p:nvSpPr>
        <p:spPr bwMode="auto">
          <a:xfrm>
            <a:off x="6011863" y="1412875"/>
            <a:ext cx="644525" cy="647700"/>
          </a:xfrm>
          <a:prstGeom prst="wedgeEllipseCallout">
            <a:avLst>
              <a:gd name="adj1" fmla="val -165023"/>
              <a:gd name="adj2" fmla="val 21815"/>
            </a:avLst>
          </a:prstGeom>
          <a:solidFill>
            <a:schemeClr val="accent3">
              <a:lumMod val="75000"/>
            </a:schemeClr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/>
              </a:rPr>
              <a:t>5</a:t>
            </a:r>
            <a:endParaRPr lang="ru-RU" b="1">
              <a:solidFill>
                <a:srgbClr val="FF0000"/>
              </a:solidFill>
              <a:effectLst/>
            </a:endParaRPr>
          </a:p>
        </p:txBody>
      </p:sp>
      <p:pic>
        <p:nvPicPr>
          <p:cNvPr id="111662" name="Picture 46" descr="bd0002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7275" y="5768975"/>
            <a:ext cx="8096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</p:pic>
      <p:sp>
        <p:nvSpPr>
          <p:cNvPr id="111663" name="WordArt 47"/>
          <p:cNvSpPr>
            <a:spLocks noChangeArrowheads="1" noChangeShapeType="1" noTextEdit="1"/>
          </p:cNvSpPr>
          <p:nvPr/>
        </p:nvSpPr>
        <p:spPr bwMode="auto">
          <a:xfrm>
            <a:off x="1062038" y="0"/>
            <a:ext cx="6615112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6602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chemeClr val="bg1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/>
                <a:latin typeface="Arial"/>
                <a:cs typeface="Arial"/>
              </a:rPr>
              <a:t> _______  _______ __ ______ </a:t>
            </a:r>
          </a:p>
          <a:p>
            <a:pPr algn="ctr">
              <a:defRPr/>
            </a:pPr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50000">
                      <a:schemeClr val="bg1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/>
                <a:latin typeface="Arial"/>
                <a:cs typeface="Arial"/>
              </a:rPr>
              <a:t> _____ _______ _____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1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1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1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1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1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1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16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16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16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1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1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1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16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16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16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1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1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1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16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16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16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1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1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56" grpId="0" animBg="1"/>
      <p:bldP spid="111657" grpId="0" animBg="1"/>
      <p:bldP spid="111658" grpId="0" animBg="1"/>
      <p:bldP spid="111659" grpId="0" animBg="1"/>
      <p:bldP spid="111660" grpId="0" animBg="1"/>
      <p:bldP spid="1116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5400675" cy="1590675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Аншлюс –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присоединение Австрии к Германии в 1938 году.</a:t>
            </a:r>
          </a:p>
          <a:p>
            <a:pPr>
              <a:defRPr/>
            </a:pPr>
            <a:endParaRPr lang="ru-RU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323850" y="692150"/>
            <a:ext cx="5472113" cy="1882775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Политика умиротворения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политика попустительства Англии и Франции по отношению к агрессии фашистской Германии во второй половине 30-х годов ХХ века.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>
              <a:effectLst/>
            </a:endParaRP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395288" y="1125538"/>
            <a:ext cx="5616575" cy="3051175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Мюнхенская конференция – </a:t>
            </a:r>
            <a:r>
              <a:rPr lang="ru-RU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(29 – 30 сентября 1938 года) – конференция лидеров Франции, Великобритании, Германии и Италии, на которой было принято решение о передаче Германии Судетской области Чехословакии.</a:t>
            </a:r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468313" y="1557338"/>
            <a:ext cx="5759450" cy="2686050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Судетская область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область Чехословакии, граничащая с Германией и Австрией, где компактно проживали немцы.</a:t>
            </a: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Передана Германии по Мюнхенскому соглашению.</a:t>
            </a:r>
            <a:endParaRPr lang="ru-RU">
              <a:solidFill>
                <a:srgbClr val="FFFFFF"/>
              </a:solidFill>
              <a:effectLst/>
            </a:endParaRPr>
          </a:p>
        </p:txBody>
      </p:sp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539750" y="1989138"/>
            <a:ext cx="5976938" cy="2138362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Рейнская демилитаризованная зона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территория на западе Германии, где ей запрещалось содержать войска и строить оборонительные сооружения.</a:t>
            </a:r>
            <a:endParaRPr lang="ru-RU">
              <a:solidFill>
                <a:srgbClr val="FFFFFF"/>
              </a:solidFill>
              <a:effectLst/>
            </a:endParaRPr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611188" y="2492375"/>
            <a:ext cx="5976937" cy="2868613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«Польский коридор» - 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территория на западе Польши, перешедшая к ней после Первой мировой войны от Германии, благодаря которой Польша получила выход к Балтийскому морю.</a:t>
            </a:r>
            <a:endParaRPr lang="ru-RU">
              <a:solidFill>
                <a:srgbClr val="FFFFFF"/>
              </a:solidFill>
              <a:effectLst/>
            </a:endParaRPr>
          </a:p>
        </p:txBody>
      </p:sp>
      <p:sp>
        <p:nvSpPr>
          <p:cNvPr id="115734" name="Text Box 22"/>
          <p:cNvSpPr txBox="1">
            <a:spLocks noChangeArrowheads="1"/>
          </p:cNvSpPr>
          <p:nvPr/>
        </p:nvSpPr>
        <p:spPr bwMode="auto">
          <a:xfrm>
            <a:off x="701675" y="2979738"/>
            <a:ext cx="5976938" cy="2686050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Рейхсвер - 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Армия Германии, комплектующаяся из добровольцев. Могла насчитывать только 100 000 человек.</a:t>
            </a:r>
          </a:p>
          <a:p>
            <a:pPr>
              <a:spcBef>
                <a:spcPct val="50000"/>
              </a:spcBef>
              <a:defRPr/>
            </a:pPr>
            <a:endParaRPr lang="ru-RU">
              <a:solidFill>
                <a:srgbClr val="FFFFFF"/>
              </a:solidFill>
              <a:effectLst/>
            </a:endParaRPr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836613" y="3473450"/>
            <a:ext cx="5976937" cy="2320925"/>
          </a:xfrm>
          <a:prstGeom prst="rect">
            <a:avLst/>
          </a:prstGeom>
          <a:solidFill>
            <a:srgbClr val="378A95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Вермахт - 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армия Германии, комплектующаяся на основе воинской повинности, введенной в 1935 году Гитлером.</a:t>
            </a:r>
          </a:p>
          <a:p>
            <a:pPr>
              <a:spcBef>
                <a:spcPct val="50000"/>
              </a:spcBef>
              <a:defRPr/>
            </a:pPr>
            <a:endParaRPr lang="ru-RU">
              <a:solidFill>
                <a:srgbClr val="FFFFFF"/>
              </a:solidFill>
              <a:effectLst/>
            </a:endParaRPr>
          </a:p>
        </p:txBody>
      </p:sp>
      <p:sp>
        <p:nvSpPr>
          <p:cNvPr id="115736" name="Text Box 24" descr="Water droplets"/>
          <p:cNvSpPr txBox="1">
            <a:spLocks noChangeArrowheads="1"/>
          </p:cNvSpPr>
          <p:nvPr/>
        </p:nvSpPr>
        <p:spPr bwMode="auto">
          <a:xfrm>
            <a:off x="927100" y="3968750"/>
            <a:ext cx="6121400" cy="252253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000">
              <a:effectLst/>
            </a:endParaRPr>
          </a:p>
          <a:p>
            <a:pPr>
              <a:spcBef>
                <a:spcPct val="50000"/>
              </a:spcBef>
            </a:pPr>
            <a:endParaRPr lang="ru-RU">
              <a:effectLst/>
            </a:endParaRP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effectLst/>
              </a:rPr>
              <a:t>Повторим термины темы</a:t>
            </a:r>
            <a:r>
              <a:rPr lang="ru-RU" sz="3200">
                <a:effectLst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3200">
              <a:effectLst/>
            </a:endParaRPr>
          </a:p>
          <a:p>
            <a:pPr>
              <a:spcBef>
                <a:spcPct val="50000"/>
              </a:spcBef>
            </a:pPr>
            <a:endParaRPr lang="ru-RU" sz="1000">
              <a:effectLst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7" grpId="0" animBg="1"/>
      <p:bldP spid="115725" grpId="0" animBg="1"/>
      <p:bldP spid="115726" grpId="0" animBg="1"/>
      <p:bldP spid="115727" grpId="0" animBg="1"/>
      <p:bldP spid="115728" grpId="0" animBg="1"/>
      <p:bldP spid="115732" grpId="0" animBg="1"/>
      <p:bldP spid="115734" grpId="0" animBg="1"/>
      <p:bldP spid="115735" grpId="0" animBg="1"/>
      <p:bldP spid="1157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791583-C871-5CBC-5C02-D59F45A3E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881" y="3443482"/>
            <a:ext cx="7488237" cy="2951485"/>
          </a:xfrm>
        </p:spPr>
        <p:txBody>
          <a:bodyPr/>
          <a:lstStyle/>
          <a:p>
            <a:pPr algn="ctr"/>
            <a:r>
              <a:rPr lang="ru-RU" sz="3600" b="1" dirty="0"/>
              <a:t> Вспомните какие условия были поставлены Германии в Версале?</a:t>
            </a:r>
          </a:p>
        </p:txBody>
      </p:sp>
    </p:spTree>
    <p:extLst>
      <p:ext uri="{BB962C8B-B14F-4D97-AF65-F5344CB8AC3E}">
        <p14:creationId xmlns:p14="http://schemas.microsoft.com/office/powerpoint/2010/main" val="428216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4" descr="ww1-granicy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775" y="214313"/>
            <a:ext cx="9039225" cy="5911850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539F15-82A0-190F-96E2-0F717607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1796084"/>
            <a:ext cx="7129462" cy="50800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Веймарская Республика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09E6312-C1B5-22E3-D920-8AE534B4303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395288" y="2276475"/>
            <a:ext cx="83531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31 июля 1919г.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Национальное собрание</a:t>
            </a: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в </a:t>
            </a:r>
            <a:r>
              <a:rPr kumimoji="0" lang="ru-RU" alt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г.Веймаре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приняло </a:t>
            </a: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Конституцию</a:t>
            </a: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которая заложила основы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Веймарской республики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Германия: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федеративная  республика во главе с президентом</a:t>
            </a:r>
          </a:p>
        </p:txBody>
      </p:sp>
    </p:spTree>
    <p:extLst>
      <p:ext uri="{BB962C8B-B14F-4D97-AF65-F5344CB8AC3E}">
        <p14:creationId xmlns:p14="http://schemas.microsoft.com/office/powerpoint/2010/main" val="1381519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09E0D-ED60-5CFB-2D5D-7999E3469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269" y="1768475"/>
            <a:ext cx="7129462" cy="50800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Экономическая жизнь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EBC459-7C41-A4C2-B7FF-B0C4C5C11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2276475"/>
            <a:ext cx="8641208" cy="424886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1919-1923гг.</a:t>
            </a:r>
          </a:p>
          <a:p>
            <a:pPr marL="82296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кризис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инфляция, безработица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1924г.</a:t>
            </a:r>
          </a:p>
          <a:p>
            <a:pPr marL="82296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облегчение репарационного пресса,</a:t>
            </a:r>
          </a:p>
          <a:p>
            <a:pPr marL="82296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предоставление кредита по «плану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Дауэса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1929 г.</a:t>
            </a:r>
          </a:p>
          <a:p>
            <a:pPr marL="82296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отсрочка выплат репараций, устраняется иностранный контроль  экономики Германии по «плану Юнга»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642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3AB59-05B9-FB8C-9DFF-B0AA6AE2F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1700808"/>
            <a:ext cx="7129462" cy="50800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b="1" dirty="0">
                <a:solidFill>
                  <a:schemeClr val="tx1">
                    <a:lumMod val="50000"/>
                  </a:schemeClr>
                </a:solidFill>
              </a:rPr>
              <a:t>Мировой экономический кризис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BF94D4-D54C-9065-22DB-3350AFFD1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2780927"/>
            <a:ext cx="7488237" cy="3959597"/>
          </a:xfrm>
        </p:spPr>
        <p:txBody>
          <a:bodyPr/>
          <a:lstStyle/>
          <a:p>
            <a:pPr algn="ctr" eaLnBrk="1" hangingPunct="1"/>
            <a:r>
              <a:rPr lang="ru-RU" altLang="ru-RU" sz="2800" b="1" dirty="0">
                <a:solidFill>
                  <a:srgbClr val="008000"/>
                </a:solidFill>
                <a:highlight>
                  <a:srgbClr val="FFFF00"/>
                </a:highlight>
              </a:rPr>
              <a:t>1929-1933 гг.</a:t>
            </a:r>
          </a:p>
          <a:p>
            <a:pPr algn="ctr" eaLnBrk="1" hangingPunct="1"/>
            <a:r>
              <a:rPr lang="ru-RU" altLang="ru-RU" sz="2800" b="1" dirty="0">
                <a:solidFill>
                  <a:srgbClr val="FF0000"/>
                </a:solidFill>
              </a:rPr>
              <a:t>экономический кризис</a:t>
            </a:r>
            <a:r>
              <a:rPr lang="ru-RU" altLang="ru-RU" sz="2800" dirty="0"/>
              <a:t>,</a:t>
            </a:r>
          </a:p>
          <a:p>
            <a:pPr algn="ctr" eaLnBrk="1" hangingPunct="1"/>
            <a:r>
              <a:rPr lang="ru-RU" altLang="ru-RU" sz="2800" dirty="0"/>
              <a:t>промышленное производство - </a:t>
            </a:r>
            <a:r>
              <a:rPr lang="ru-RU" altLang="ru-RU" sz="2800" dirty="0">
                <a:solidFill>
                  <a:srgbClr val="FF0000"/>
                </a:solidFill>
              </a:rPr>
              <a:t>60%  </a:t>
            </a:r>
            <a:r>
              <a:rPr lang="ru-RU" altLang="ru-RU" sz="2800" dirty="0"/>
              <a:t>уровня </a:t>
            </a:r>
            <a:r>
              <a:rPr lang="ru-RU" altLang="ru-RU" sz="2800" b="1" dirty="0">
                <a:solidFill>
                  <a:srgbClr val="008000"/>
                </a:solidFill>
              </a:rPr>
              <a:t>1929г.,</a:t>
            </a:r>
          </a:p>
          <a:p>
            <a:pPr algn="ctr" eaLnBrk="1" hangingPunct="1"/>
            <a:r>
              <a:rPr lang="ru-RU" altLang="ru-RU" sz="2800" dirty="0">
                <a:solidFill>
                  <a:srgbClr val="FF0000"/>
                </a:solidFill>
              </a:rPr>
              <a:t>6 млн. безработных</a:t>
            </a:r>
            <a:r>
              <a:rPr lang="ru-RU" altLang="ru-RU" sz="2800" dirty="0"/>
              <a:t> (</a:t>
            </a:r>
            <a:r>
              <a:rPr lang="ru-RU" altLang="ru-RU" sz="2800" b="1" dirty="0">
                <a:solidFill>
                  <a:srgbClr val="008000"/>
                </a:solidFill>
              </a:rPr>
              <a:t>1932г.)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51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17475"/>
            <a:ext cx="7056438" cy="719138"/>
          </a:xfrm>
        </p:spPr>
        <p:txBody>
          <a:bodyPr/>
          <a:lstStyle/>
          <a:p>
            <a:r>
              <a:rPr lang="ru-RU" b="1" dirty="0">
                <a:solidFill>
                  <a:srgbClr val="CC3300"/>
                </a:solidFill>
              </a:rPr>
              <a:t>Возникновение фашизма в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908050"/>
            <a:ext cx="7056438" cy="5832475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1919г.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– Национал-социалистическая рабочая партия (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НСДАП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) становится центром притяжения всех фашистских сил.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Лидер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–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Адольф Гитлер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Социальная база партии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– националистически настроенные ремесленники, крестьяне, ветераны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I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мировой войны, безработные.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Быстрый рост влияния фашизма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– в годы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экономического кризиса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1929-1932гг.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20 января 1933г.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 А.Гитлер стал 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рейхсканцлером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2714620"/>
            <a:ext cx="7129462" cy="508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>
                <a:solidFill>
                  <a:srgbClr val="CC3300"/>
                </a:solidFill>
              </a:rPr>
              <a:t>Особенности германского фашизма:</a:t>
            </a:r>
          </a:p>
        </p:txBody>
      </p:sp>
      <p:sp>
        <p:nvSpPr>
          <p:cNvPr id="19459" name="AutoShape 5"/>
          <p:cNvSpPr>
            <a:spLocks noChangeArrowheads="1"/>
          </p:cNvSpPr>
          <p:nvPr/>
        </p:nvSpPr>
        <p:spPr bwMode="auto">
          <a:xfrm>
            <a:off x="285720" y="4000504"/>
            <a:ext cx="3455987" cy="1584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60" name="AutoShape 6"/>
          <p:cNvSpPr>
            <a:spLocks noChangeArrowheads="1"/>
          </p:cNvSpPr>
          <p:nvPr/>
        </p:nvSpPr>
        <p:spPr bwMode="auto">
          <a:xfrm>
            <a:off x="4214810" y="4000504"/>
            <a:ext cx="4535488" cy="1584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>
            <a:off x="1331913" y="1412875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>
            <a:off x="1331913" y="14128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7885113" y="14128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428596" y="4143380"/>
            <a:ext cx="3240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1">
                    <a:lumMod val="50000"/>
                  </a:schemeClr>
                </a:solidFill>
              </a:rPr>
              <a:t>Крайний национализм и расизм</a:t>
            </a:r>
          </a:p>
        </p:txBody>
      </p:sp>
      <p:sp>
        <p:nvSpPr>
          <p:cNvPr id="19465" name="Text Box 11"/>
          <p:cNvSpPr txBox="1">
            <a:spLocks noChangeArrowheads="1"/>
          </p:cNvSpPr>
          <p:nvPr/>
        </p:nvSpPr>
        <p:spPr bwMode="auto">
          <a:xfrm>
            <a:off x="4357686" y="4143380"/>
            <a:ext cx="4248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/>
              <a:t>Крайняя агрессивность – стремление завоевать мировое господство</a:t>
            </a:r>
          </a:p>
        </p:txBody>
      </p:sp>
    </p:spTree>
  </p:cSld>
  <p:clrMapOvr>
    <a:masterClrMapping/>
  </p:clrMapOvr>
  <p:transition>
    <p:cut thruBlk="1"/>
  </p:transition>
</p:sld>
</file>

<file path=ppt/theme/theme1.xml><?xml version="1.0" encoding="utf-8"?>
<a:theme xmlns:a="http://schemas.openxmlformats.org/drawingml/2006/main" name="template">
  <a:themeElements>
    <a:clrScheme name="template 13">
      <a:dk1>
        <a:srgbClr val="4D4D4D"/>
      </a:dk1>
      <a:lt1>
        <a:srgbClr val="FFFFFF"/>
      </a:lt1>
      <a:dk2>
        <a:srgbClr val="4D4D4D"/>
      </a:dk2>
      <a:lt2>
        <a:srgbClr val="777777"/>
      </a:lt2>
      <a:accent1>
        <a:srgbClr val="969696"/>
      </a:accent1>
      <a:accent2>
        <a:srgbClr val="C0C0C0"/>
      </a:accent2>
      <a:accent3>
        <a:srgbClr val="FFFFFF"/>
      </a:accent3>
      <a:accent4>
        <a:srgbClr val="404040"/>
      </a:accent4>
      <a:accent5>
        <a:srgbClr val="C9C9C9"/>
      </a:accent5>
      <a:accent6>
        <a:srgbClr val="AEAEAE"/>
      </a:accent6>
      <a:hlink>
        <a:srgbClr val="CC00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303030"/>
        </a:lt2>
        <a:accent1>
          <a:srgbClr val="C6714B"/>
        </a:accent1>
        <a:accent2>
          <a:srgbClr val="7FC3C3"/>
        </a:accent2>
        <a:accent3>
          <a:srgbClr val="FFFFFF"/>
        </a:accent3>
        <a:accent4>
          <a:srgbClr val="404040"/>
        </a:accent4>
        <a:accent5>
          <a:srgbClr val="DFBBB1"/>
        </a:accent5>
        <a:accent6>
          <a:srgbClr val="72B0B0"/>
        </a:accent6>
        <a:hlink>
          <a:srgbClr val="5D5D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292929"/>
        </a:lt2>
        <a:accent1>
          <a:srgbClr val="4D4D4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555555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777777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AEAEAE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984</Words>
  <Application>Microsoft Office PowerPoint</Application>
  <PresentationFormat>Экран (4:3)</PresentationFormat>
  <Paragraphs>139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Arial Narrow</vt:lpstr>
      <vt:lpstr>Calibri</vt:lpstr>
      <vt:lpstr>Comic Sans MS</vt:lpstr>
      <vt:lpstr>Monotype Corsiva</vt:lpstr>
      <vt:lpstr>Monotype Sorts</vt:lpstr>
      <vt:lpstr>Tahoma</vt:lpstr>
      <vt:lpstr>Times New Roman</vt:lpstr>
      <vt:lpstr>Wingdings</vt:lpstr>
      <vt:lpstr>template</vt:lpstr>
      <vt:lpstr>Тема Office</vt:lpstr>
      <vt:lpstr>Германия  1918-1939гг.</vt:lpstr>
      <vt:lpstr>Последствия первой мировой войны</vt:lpstr>
      <vt:lpstr>Презентация PowerPoint</vt:lpstr>
      <vt:lpstr>Презентация PowerPoint</vt:lpstr>
      <vt:lpstr>Веймарская Республика</vt:lpstr>
      <vt:lpstr>Экономическая жизнь </vt:lpstr>
      <vt:lpstr> Мировой экономический кризис</vt:lpstr>
      <vt:lpstr>Возникновение фашизма в</vt:lpstr>
      <vt:lpstr>Особенности германского фашизма:</vt:lpstr>
      <vt:lpstr>Конец Веймарской республики</vt:lpstr>
      <vt:lpstr>Приоритеты во внешней  политике Гитлера</vt:lpstr>
      <vt:lpstr>Внешняя политика Гитлера имела три основных направления:</vt:lpstr>
      <vt:lpstr>Шаги Гитлера по разрушению Версальской системы</vt:lpstr>
      <vt:lpstr>     Политика умиротворения</vt:lpstr>
      <vt:lpstr>Советское восприятие политики умиротворения</vt:lpstr>
      <vt:lpstr>Презентация PowerPoint</vt:lpstr>
      <vt:lpstr>Аншлюс Австрии</vt:lpstr>
      <vt:lpstr>Аншлюс Австрии</vt:lpstr>
      <vt:lpstr>Мюнхенская конференция</vt:lpstr>
      <vt:lpstr>Презентация PowerPoint</vt:lpstr>
      <vt:lpstr>«Я привез мир»</vt:lpstr>
      <vt:lpstr>Противники политики умиротворения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Германия  1918-1939гг.</dc:title>
  <dc:creator>computers</dc:creator>
  <cp:lastModifiedBy>L41</cp:lastModifiedBy>
  <cp:revision>4</cp:revision>
  <dcterms:created xsi:type="dcterms:W3CDTF">2023-10-02T18:46:13Z</dcterms:created>
  <dcterms:modified xsi:type="dcterms:W3CDTF">2024-01-06T06:21:43Z</dcterms:modified>
</cp:coreProperties>
</file>