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1" r:id="rId1"/>
  </p:sldMasterIdLst>
  <p:notesMasterIdLst>
    <p:notesMasterId r:id="rId11"/>
  </p:notesMasterIdLst>
  <p:sldIdLst>
    <p:sldId id="256" r:id="rId2"/>
    <p:sldId id="277" r:id="rId3"/>
    <p:sldId id="276" r:id="rId4"/>
    <p:sldId id="290" r:id="rId5"/>
    <p:sldId id="287" r:id="rId6"/>
    <p:sldId id="286" r:id="rId7"/>
    <p:sldId id="291" r:id="rId8"/>
    <p:sldId id="267" r:id="rId9"/>
    <p:sldId id="28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56" autoAdjust="0"/>
    <p:restoredTop sz="94624" autoAdjust="0"/>
  </p:normalViewPr>
  <p:slideViewPr>
    <p:cSldViewPr snapToGrid="0">
      <p:cViewPr varScale="1">
        <p:scale>
          <a:sx n="69" d="100"/>
          <a:sy n="69" d="100"/>
        </p:scale>
        <p:origin x="-738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36" y="5538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1930C8-5CE3-4859-9577-14D981143647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25DD6-E7CA-432D-A6A4-8F0CCFE66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DC7E-1839-40EC-90D3-F13FFE2EAF9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A62B-118E-4B18-A6AD-53EC37D4A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0106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DC7E-1839-40EC-90D3-F13FFE2EAF9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A62B-118E-4B18-A6AD-53EC37D4A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449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DC7E-1839-40EC-90D3-F13FFE2EAF9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A62B-118E-4B18-A6AD-53EC37D4A8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1364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DC7E-1839-40EC-90D3-F13FFE2EAF9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A62B-118E-4B18-A6AD-53EC37D4A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9566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DC7E-1839-40EC-90D3-F13FFE2EAF9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A62B-118E-4B18-A6AD-53EC37D4A8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6996741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DC7E-1839-40EC-90D3-F13FFE2EAF9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A62B-118E-4B18-A6AD-53EC37D4A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1022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DC7E-1839-40EC-90D3-F13FFE2EAF9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A62B-118E-4B18-A6AD-53EC37D4A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07565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DC7E-1839-40EC-90D3-F13FFE2EAF9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A62B-118E-4B18-A6AD-53EC37D4A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1407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DC7E-1839-40EC-90D3-F13FFE2EAF9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A62B-118E-4B18-A6AD-53EC37D4A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2184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DC7E-1839-40EC-90D3-F13FFE2EAF9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A62B-118E-4B18-A6AD-53EC37D4A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0118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DC7E-1839-40EC-90D3-F13FFE2EAF9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A62B-118E-4B18-A6AD-53EC37D4A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1768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DC7E-1839-40EC-90D3-F13FFE2EAF9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A62B-118E-4B18-A6AD-53EC37D4A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1999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DC7E-1839-40EC-90D3-F13FFE2EAF9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A62B-118E-4B18-A6AD-53EC37D4A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5758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DC7E-1839-40EC-90D3-F13FFE2EAF9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A62B-118E-4B18-A6AD-53EC37D4A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6280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DC7E-1839-40EC-90D3-F13FFE2EAF9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A62B-118E-4B18-A6AD-53EC37D4A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8234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DC7E-1839-40EC-90D3-F13FFE2EAF9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A62B-118E-4B18-A6AD-53EC37D4A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4145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FDC7E-1839-40EC-90D3-F13FFE2EAF9C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E2FA62B-118E-4B18-A6AD-53EC37D4A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6364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082" r:id="rId11"/>
    <p:sldLayoutId id="2147484083" r:id="rId12"/>
    <p:sldLayoutId id="2147484084" r:id="rId13"/>
    <p:sldLayoutId id="2147484085" r:id="rId14"/>
    <p:sldLayoutId id="2147484086" r:id="rId15"/>
    <p:sldLayoutId id="214748408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71CE09-5DD1-4A35-972B-BDB240455C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3895" y="323557"/>
            <a:ext cx="9973994" cy="1631851"/>
          </a:xfrm>
        </p:spPr>
        <p:txBody>
          <a:bodyPr/>
          <a:lstStyle/>
          <a:p>
            <a:pPr algn="ctr">
              <a:defRPr/>
            </a:pPr>
            <a:r>
              <a:rPr lang="ru-RU" sz="20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Муниципальное бюджетное общеобразовательное учреждение</a:t>
            </a:r>
            <a:br>
              <a:rPr lang="ru-RU" sz="20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«Средняя общеобразовательная школа №1»</a:t>
            </a:r>
            <a:r>
              <a:rPr lang="ru-RU" sz="60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60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19B1472-D021-4842-A0D8-83C4A1C0D3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37758" y="5131086"/>
            <a:ext cx="5036235" cy="1405726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400" b="1" dirty="0" smtClean="0">
                <a:ln w="50800"/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Учитель начальных классов</a:t>
            </a:r>
          </a:p>
          <a:p>
            <a:pPr algn="ctr">
              <a:defRPr/>
            </a:pPr>
            <a:r>
              <a:rPr lang="ru-RU" sz="2400" b="1" dirty="0" err="1" smtClean="0">
                <a:ln w="50800"/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Хохорина</a:t>
            </a:r>
            <a:r>
              <a:rPr lang="ru-RU" sz="2400" b="1" dirty="0" smtClean="0">
                <a:ln w="50800"/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Ольга Николаевна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4481" y="1486484"/>
            <a:ext cx="1045229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Мастер – класс</a:t>
            </a:r>
          </a:p>
          <a:p>
            <a:pPr algn="ctr">
              <a:defRPr/>
            </a:pPr>
            <a:endParaRPr lang="ru-RU" sz="5400" b="1" spc="150" dirty="0" smtClean="0">
              <a:ln w="11430"/>
              <a:solidFill>
                <a:schemeClr val="accent1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</a:endParaRPr>
          </a:p>
          <a:p>
            <a:pPr algn="ctr">
              <a:defRPr/>
            </a:pPr>
            <a:r>
              <a:rPr lang="ru-RU" sz="3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«Учимся читать- учимся мыслить»</a:t>
            </a:r>
            <a:r>
              <a:rPr lang="ru-RU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412707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946" y="787830"/>
            <a:ext cx="10654144" cy="135868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Цель мастер-класса: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продемонстрировать  участникам мастер-класса эффективные приемы формирования читательской грамотности.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37979" y="2689832"/>
            <a:ext cx="8596668" cy="38807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Задачи: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продемонстрировать приемы работы по формированию читательской грамотности;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прокомментировать эффективность применения ряда  приемов;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отработать приемы работы по формированию читательской грамотности на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</a:rPr>
              <a:t>деятельностной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основе.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674" y="1482436"/>
            <a:ext cx="5417126" cy="4668982"/>
          </a:xfrm>
        </p:spPr>
        <p:txBody>
          <a:bodyPr>
            <a:normAutofit/>
          </a:bodyPr>
          <a:lstStyle/>
          <a:p>
            <a:pPr marL="0" indent="432000" algn="just">
              <a:spcBef>
                <a:spcPts val="600"/>
              </a:spcBef>
              <a:buNone/>
            </a:pPr>
            <a:r>
              <a:rPr lang="ru-RU" sz="3200" dirty="0" smtClean="0"/>
              <a:t>«Не так важно научить детей читать, намного важнее научить детей обдумывать то, что они читают!»  </a:t>
            </a:r>
          </a:p>
          <a:p>
            <a:pPr>
              <a:buNone/>
            </a:pPr>
            <a:endParaRPr lang="ru-RU" sz="2400" dirty="0" smtClean="0"/>
          </a:p>
          <a:p>
            <a:pPr algn="r">
              <a:buNone/>
            </a:pPr>
            <a:endParaRPr lang="ru-RU" sz="2400" dirty="0" smtClean="0"/>
          </a:p>
          <a:p>
            <a:pPr algn="r">
              <a:buNone/>
            </a:pPr>
            <a:r>
              <a:rPr lang="ru-RU" sz="2400" dirty="0" smtClean="0"/>
              <a:t>Джордж  </a:t>
            </a:r>
            <a:r>
              <a:rPr lang="ru-RU" sz="2400" dirty="0" err="1" smtClean="0"/>
              <a:t>Карлин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F:\УГ\мастер класс\7ik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1437" y="1"/>
            <a:ext cx="4940745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152" y="221673"/>
            <a:ext cx="9685866" cy="734291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4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КТО ЗА ДВЕРЬЮ?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14800" y="1952771"/>
            <a:ext cx="3920836" cy="3880773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КТО ЗА ДВЕРЬЮ?</a:t>
            </a:r>
            <a:endParaRPr lang="ru-RU" sz="5400" b="1" dirty="0"/>
          </a:p>
        </p:txBody>
      </p:sp>
      <p:pic>
        <p:nvPicPr>
          <p:cNvPr id="4" name="Picture 2" descr="C:\Users\Пользователь\Downloads\1AAB25CE-D8A4-4543-8CEC-C3C6FC7E134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3236" y="1039091"/>
            <a:ext cx="3796146" cy="5622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8072438" y="1938915"/>
            <a:ext cx="3929063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КТО ЗА ДВЕРЬЮ?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3" descr="C:\Users\Пользователь\Downloads\3CB872EC-3C0E-45C0-B97B-2408E92D5840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39492" y="1025236"/>
            <a:ext cx="3809999" cy="56665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C:\Users\Пользователь\Downloads\D3395A05-75B9-43FA-A853-8EB59CBAFAFC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88036" y="1039091"/>
            <a:ext cx="3782291" cy="56445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916" y="180109"/>
            <a:ext cx="8596668" cy="54032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Мелодия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1" y="637310"/>
            <a:ext cx="9476508" cy="2189017"/>
          </a:xfrm>
        </p:spPr>
        <p:txBody>
          <a:bodyPr>
            <a:normAutofit fontScale="92500"/>
          </a:bodyPr>
          <a:lstStyle/>
          <a:p>
            <a:pPr marL="0" indent="432000" algn="just">
              <a:spcBef>
                <a:spcPts val="600"/>
              </a:spcBef>
              <a:buNone/>
            </a:pP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Пестрый лист. Красный шиповник. Искры обклеванной калины в серых кустах. Желтая хвойная </a:t>
            </a:r>
            <a:r>
              <a:rPr lang="ru-RU" sz="3200" dirty="0" err="1" smtClean="0">
                <a:solidFill>
                  <a:schemeClr val="bg2">
                    <a:lumMod val="10000"/>
                  </a:schemeClr>
                </a:solidFill>
              </a:rPr>
              <a:t>опадь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 с лиственниц. Черная, обнаженная в полях земля под горою. Зачем так скоро?!</a:t>
            </a:r>
          </a:p>
          <a:p>
            <a:endParaRPr lang="ru-RU" dirty="0"/>
          </a:p>
        </p:txBody>
      </p:sp>
      <p:pic>
        <p:nvPicPr>
          <p:cNvPr id="1026" name="Picture 2" descr="C:\Users\73B5~1\AppData\Local\Temp\Rar$DIa0.766\4435331_59228-700x500[1].jpg"/>
          <p:cNvPicPr>
            <a:picLocks noChangeAspect="1" noChangeArrowheads="1"/>
          </p:cNvPicPr>
          <p:nvPr/>
        </p:nvPicPr>
        <p:blipFill>
          <a:blip r:embed="rId2"/>
          <a:srcRect l="3187" t="4037" r="6272" b="7453"/>
          <a:stretch>
            <a:fillRect/>
          </a:stretch>
        </p:blipFill>
        <p:spPr bwMode="auto">
          <a:xfrm>
            <a:off x="399595" y="3810000"/>
            <a:ext cx="3687354" cy="2715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70" name="AutoShape 2" descr="blob:https://web.telegram.org/eba8b21e-c571-4c95-a8de-9d1bf4b926b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blob:https://web.telegram.org/eba8b21e-c571-4c95-a8de-9d1bf4b926b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blob:https://web.telegram.org/eba8b21e-c571-4c95-a8de-9d1bf4b926b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6" name="AutoShape 8" descr="blob:https://web.telegram.org/eba8b21e-c571-4c95-a8de-9d1bf4b926b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8" name="AutoShape 2" descr="blob:https://web.telegram.org/5ed76d87-ad18-41ee-be1a-06bc922731f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4" name="Picture 2" descr="https://avatars.mds.yandex.net/i?id=033002e8084478400dfefba3f2cf4423_l-5275655-images-thumbs&amp;ref=rim&amp;n=13&amp;w=897&amp;h=11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0375" y="2701637"/>
            <a:ext cx="3045962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6" name="Picture 4" descr="https://otvet.imgsmail.ru/download/73927813_556ce35ad6995ab5f96eb6cca015c3b4_8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12340" y="2722506"/>
            <a:ext cx="3834534" cy="2893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5345" y="166256"/>
            <a:ext cx="8174181" cy="67887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Деформированный текст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Содержимое 3" descr="https://sun4-17.userapi.com/impg/ULzmcBhx5G4gRQ6nH9UG-cTXOECQWDVLbzJXlQ/q482_IW--_g.jpg?size=1000x1000&amp;quality=96&amp;sign=08347d81bab64154dd1c3f170b941eb1&amp;type=album"/>
          <p:cNvPicPr>
            <a:picLocks noGrp="1"/>
          </p:cNvPicPr>
          <p:nvPr>
            <p:ph idx="1"/>
          </p:nvPr>
        </p:nvPicPr>
        <p:blipFill>
          <a:blip r:embed="rId2"/>
          <a:srcRect l="1302" t="3092" r="1815" b="2069"/>
          <a:stretch>
            <a:fillRect/>
          </a:stretch>
        </p:blipFill>
        <p:spPr bwMode="auto">
          <a:xfrm>
            <a:off x="1939639" y="1122218"/>
            <a:ext cx="6622472" cy="5472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86691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Примерные задания: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4206" y="1869644"/>
            <a:ext cx="9103975" cy="3880773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О</a:t>
            </a:r>
            <a:r>
              <a:rPr lang="ru-RU" sz="3200" dirty="0" smtClean="0"/>
              <a:t>заглавьте  текст.</a:t>
            </a:r>
            <a:endParaRPr lang="ru-RU" sz="3200" dirty="0" smtClean="0"/>
          </a:p>
          <a:p>
            <a:r>
              <a:rPr lang="ru-RU" sz="3200" dirty="0" smtClean="0"/>
              <a:t>Вставьте </a:t>
            </a:r>
            <a:r>
              <a:rPr lang="ru-RU" sz="3200" dirty="0" smtClean="0"/>
              <a:t>пропущенные </a:t>
            </a:r>
            <a:r>
              <a:rPr lang="ru-RU" sz="3200" dirty="0" smtClean="0"/>
              <a:t>буквы.</a:t>
            </a:r>
            <a:endParaRPr lang="ru-RU" sz="3200" dirty="0" smtClean="0"/>
          </a:p>
          <a:p>
            <a:r>
              <a:rPr lang="ru-RU" sz="3200" dirty="0" smtClean="0"/>
              <a:t>Н</a:t>
            </a:r>
            <a:r>
              <a:rPr lang="ru-RU" sz="3200" dirty="0" smtClean="0"/>
              <a:t>айдите </a:t>
            </a:r>
            <a:r>
              <a:rPr lang="ru-RU" sz="3200" dirty="0" smtClean="0"/>
              <a:t>в тексте </a:t>
            </a:r>
            <a:r>
              <a:rPr lang="ru-RU" sz="3200" dirty="0" smtClean="0"/>
              <a:t>описку.</a:t>
            </a:r>
            <a:endParaRPr lang="ru-RU" sz="3200" dirty="0" smtClean="0"/>
          </a:p>
          <a:p>
            <a:r>
              <a:rPr lang="ru-RU" sz="3200" dirty="0" smtClean="0"/>
              <a:t>Составьте 3 вопроса , начинающиеся со слов почему, зачем и как. </a:t>
            </a:r>
          </a:p>
          <a:p>
            <a:r>
              <a:rPr lang="ru-RU" sz="3200" dirty="0" smtClean="0"/>
              <a:t>Определите, каких </a:t>
            </a:r>
            <a:r>
              <a:rPr lang="ru-RU" sz="3200" dirty="0" smtClean="0"/>
              <a:t>частей речи больше? </a:t>
            </a:r>
            <a:r>
              <a:rPr lang="ru-RU" sz="3200" dirty="0" smtClean="0"/>
              <a:t>     О </a:t>
            </a:r>
            <a:r>
              <a:rPr lang="ru-RU" sz="3200" dirty="0" smtClean="0"/>
              <a:t>чём это говорит?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2146" y="0"/>
            <a:ext cx="9696950" cy="5486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Прием «Построчный анализ»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75249" y="613847"/>
            <a:ext cx="90314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одного барина украли лошадь.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7451" y="1064013"/>
            <a:ext cx="89611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другой же день во всех газетах было напечатано следующее объявление: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2761" y="1795532"/>
            <a:ext cx="93737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"Если лошадь не будет мне возвращена, то необходимость заставит меня прибегнуть к тем крайним мерам, к которым когда-то в подобном же случае прибег мой отец".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3100" y="2949085"/>
            <a:ext cx="928936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Угроза подействовала. Вор, не зная, чего бояться, но предполагая нечто необыкновенно страшное, испугался и тайком возвратил лошадь. Барин, обрадованный таким исходом дела, признавался своим приятелям, что он очень счастлив тем, что ему не понадобилось последовать примеру своего отца.</a:t>
            </a:r>
          </a:p>
          <a:p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65375" y="4888597"/>
            <a:ext cx="87829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Что же, однако, сделал ваш отец? - спросили его.</a:t>
            </a:r>
            <a:endParaRPr lang="ru-RU" sz="2400" dirty="0" smtClean="0"/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Вы спрашиваете, что сделал мой отец? Извольте, я вам скажу...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54130" y="5928441"/>
            <a:ext cx="48158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Антон Чехов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«УГРОЗА»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ользователь\Downloads\photo1680018886.jpeg"/>
          <p:cNvPicPr>
            <a:picLocks noChangeAspect="1" noChangeArrowheads="1"/>
          </p:cNvPicPr>
          <p:nvPr/>
        </p:nvPicPr>
        <p:blipFill>
          <a:blip r:embed="rId2"/>
          <a:srcRect t="14756" b="16127"/>
          <a:stretch>
            <a:fillRect/>
          </a:stretch>
        </p:blipFill>
        <p:spPr bwMode="auto">
          <a:xfrm>
            <a:off x="332509" y="318655"/>
            <a:ext cx="10501745" cy="3962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6279" y="4461165"/>
            <a:ext cx="10226193" cy="13208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</a:rPr>
              <a:t>Пусть перед Вами открываются любые двери!</a:t>
            </a:r>
            <a:endParaRPr lang="ru-RU" sz="48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2106</TotalTime>
  <Words>305</Words>
  <Application>Microsoft Office PowerPoint</Application>
  <PresentationFormat>Произвольный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Тема2</vt:lpstr>
      <vt:lpstr>Муниципальное бюджетное общеобразовательное учреждение «Средняя общеобразовательная школа №1» </vt:lpstr>
      <vt:lpstr>Цель мастер-класса: продемонстрировать  участникам мастер-класса эффективные приемы формирования читательской грамотности.</vt:lpstr>
      <vt:lpstr>Слайд 3</vt:lpstr>
      <vt:lpstr>КТО ЗА ДВЕРЬЮ? </vt:lpstr>
      <vt:lpstr>Мелодия </vt:lpstr>
      <vt:lpstr>Деформированный текст</vt:lpstr>
      <vt:lpstr>Примерные задания:</vt:lpstr>
      <vt:lpstr>Прием «Построчный анализ»</vt:lpstr>
      <vt:lpstr>Пусть перед Вами открываются любые двери!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Ариадна Хохорина</dc:creator>
  <cp:lastModifiedBy>Пользователь</cp:lastModifiedBy>
  <cp:revision>205</cp:revision>
  <dcterms:created xsi:type="dcterms:W3CDTF">2021-02-13T11:28:15Z</dcterms:created>
  <dcterms:modified xsi:type="dcterms:W3CDTF">2023-03-29T13:15:43Z</dcterms:modified>
</cp:coreProperties>
</file>