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74" r:id="rId2"/>
    <p:sldId id="303" r:id="rId3"/>
    <p:sldId id="304" r:id="rId4"/>
    <p:sldId id="291" r:id="rId5"/>
    <p:sldId id="337" r:id="rId6"/>
    <p:sldId id="364" r:id="rId7"/>
    <p:sldId id="393" r:id="rId8"/>
    <p:sldId id="391" r:id="rId9"/>
    <p:sldId id="365" r:id="rId10"/>
    <p:sldId id="366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4" r:id="rId19"/>
    <p:sldId id="385" r:id="rId20"/>
    <p:sldId id="285" r:id="rId21"/>
    <p:sldId id="368" r:id="rId22"/>
    <p:sldId id="361" r:id="rId23"/>
    <p:sldId id="319" r:id="rId24"/>
    <p:sldId id="321" r:id="rId25"/>
    <p:sldId id="263" r:id="rId26"/>
    <p:sldId id="374" r:id="rId27"/>
    <p:sldId id="373" r:id="rId28"/>
    <p:sldId id="307" r:id="rId29"/>
    <p:sldId id="3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99FF"/>
    <a:srgbClr val="FFCCFF"/>
    <a:srgbClr val="009900"/>
    <a:srgbClr val="3366CC"/>
    <a:srgbClr val="FF6600"/>
    <a:srgbClr val="FF9966"/>
    <a:srgbClr val="FFD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2" autoAdjust="0"/>
    <p:restoredTop sz="86380" autoAdjust="0"/>
  </p:normalViewPr>
  <p:slideViewPr>
    <p:cSldViewPr>
      <p:cViewPr varScale="1">
        <p:scale>
          <a:sx n="73" d="100"/>
          <a:sy n="73" d="100"/>
        </p:scale>
        <p:origin x="6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92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B85BE-3ED5-4FD4-B6E0-1614FEB73E15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45C45-775D-47BD-80F1-96E88E7F9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45C45-775D-47BD-80F1-96E88E7F917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93C117-010C-44C9-8F0C-5E035C1219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93C117-010C-44C9-8F0C-5E035C1219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16994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93C117-010C-44C9-8F0C-5E035C1219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93C117-010C-44C9-8F0C-5E035C1219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45C45-775D-47BD-80F1-96E88E7F917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C4F2-E16C-4ECA-BDE9-989945320BAB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2670-9E46-4470-856A-103C937EA121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DA3B3-5956-4538-81D2-57E0049CD55A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5046-C059-4A70-9BFD-53D3806AD334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3495-05AE-4CBE-BFA6-D2CAE7100C15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39D45-2D5E-4FF9-AFB5-89DF010BE69E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F3F79-3536-49CD-BBF6-32B167C03D82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AADF-B97D-4AE1-A99C-39C72B1A12D4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D3CB-5DAE-4A85-A4D8-F6B4ACEDBF6B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08C2-481F-4E21-8883-76CD67DAD6D7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A7F5-30C4-43BD-AA35-2250F9936A0F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C079-9A09-4894-BEF9-E7E81CC2FD00}" type="datetime1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0"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audio" Target="../media/audio1.wav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8&amp;text=%D0%BA%D0%B0%D1%82%D0%B0%D0%BD%D0%B8%D0%B5%20%D1%8F%D0%B8%D1%86&amp;noreask=1&amp;img_url=www.vluki.ru/_thumb/1024x768/files/2012Apr12/008-1729232.jpg&amp;pos=555&amp;rpt=simage&amp;lr=1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vlovskayasloboda.ru/osvyashenie-kulichey-pasok-yaiz/img_FByinjyChdvRPvz.JPG" TargetMode="External"/><Relationship Id="rId3" Type="http://schemas.openxmlformats.org/officeDocument/2006/relationships/hyperlink" Target="http://www.pravoslavie.ru/answers/6636.htm" TargetMode="External"/><Relationship Id="rId7" Type="http://schemas.openxmlformats.org/officeDocument/2006/relationships/hyperlink" Target="http://magiclife.at.ua/publ/paskha/paskha_pravoslavnaja_primety/54-1-0-1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zbyka.ru/paskha/kak_vstretit_svyatuyu_pashu_04-all.shtml" TargetMode="External"/><Relationship Id="rId5" Type="http://schemas.openxmlformats.org/officeDocument/2006/relationships/hyperlink" Target="http://www.materinstvo.ru/art/4822" TargetMode="External"/><Relationship Id="rId10" Type="http://schemas.openxmlformats.org/officeDocument/2006/relationships/slide" Target="slide1.xml"/><Relationship Id="rId4" Type="http://schemas.openxmlformats.org/officeDocument/2006/relationships/hyperlink" Target="http://vos.1september.ru/" TargetMode="External"/><Relationship Id="rId9" Type="http://schemas.openxmlformats.org/officeDocument/2006/relationships/hyperlink" Target="http://www.pravmir.ru/tebe-odeyushhagosya-svetom-yako-rizoyu-vynos-plashhanicy-v-xrame-svt-nikolaya-v-kuznecax-fot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F:\0_6e42a_d6da604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581" y="404664"/>
            <a:ext cx="8916418" cy="564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F:\1005_babochkiz.narod.ru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6979">
            <a:off x="474342" y="314264"/>
            <a:ext cx="1633537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1"/>
            <a:ext cx="496855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Курс  ОРКСЭ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модуль  «Основы   православной культуры»</a:t>
            </a:r>
            <a:r>
              <a:rPr lang="ru-RU" sz="2400" b="1" dirty="0" smtClean="0">
                <a:solidFill>
                  <a:srgbClr val="3366CC"/>
                </a:solidFill>
                <a:latin typeface="Comic Sans MS" panose="030F0702030302020204" pitchFamily="66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3366CC"/>
                </a:solidFill>
                <a:latin typeface="Comic Sans MS" panose="030F0702030302020204" pitchFamily="66" charset="0"/>
                <a:cs typeface="Times New Roman" pitchFamily="18" charset="0"/>
              </a:rPr>
            </a:br>
            <a:endParaRPr lang="ru-RU" sz="2400" b="1" dirty="0" smtClean="0">
              <a:solidFill>
                <a:srgbClr val="3366CC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5877151"/>
            <a:ext cx="6156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Автор: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Ячейкина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Н.Н.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учитель начальных классов</a:t>
            </a:r>
          </a:p>
        </p:txBody>
      </p:sp>
      <p:sp>
        <p:nvSpPr>
          <p:cNvPr id="9" name="Прямоугольник 8"/>
          <p:cNvSpPr/>
          <p:nvPr/>
        </p:nvSpPr>
        <p:spPr>
          <a:xfrm rot="832588">
            <a:off x="-89968" y="2893382"/>
            <a:ext cx="8686207" cy="1323439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spAutoFit/>
            <a:scene3d>
              <a:camera prst="orthographicFront">
                <a:rot lat="0" lon="300000" rev="0"/>
              </a:camera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spc="6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Пасха</a:t>
            </a:r>
            <a:endParaRPr lang="ru-RU" sz="8000" b="1" cap="none" spc="6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5730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Пользователь\Desktop\0_78957_63c92d1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980728"/>
            <a:ext cx="1795363" cy="1427390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899592" y="-40025"/>
            <a:ext cx="694826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David" pitchFamily="34" charset="-79"/>
              </a:rPr>
              <a:t>ПРАЗДНОВАНИЕ ПАСХИ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  <a:cs typeface="David" pitchFamily="34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6712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	Празднование Пасхи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начинается с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пасхального богослужения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которое проходит в ночь с субботы на воскресенье. Задолго до полуночи верующие, в светлых одеждах, стекаются в храм и благоговейно ожидают наступающего Пасхального Торжества.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3980" y="2506464"/>
            <a:ext cx="5996528" cy="4032448"/>
          </a:xfrm>
          <a:prstGeom prst="rect">
            <a:avLst/>
          </a:prstGeom>
          <a:ln w="38100">
            <a:noFill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34175" y="476672"/>
            <a:ext cx="4536504" cy="522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Священнослужители облачаются во весь светлейший сан. Перед самою полуночью торжественный благовест возвещает о наступлении великой минуты Светоносного Праздника Воскресения Христова. Священнослужители с крестом, светильниками и фимиамом исходят из алтаря и вместе с народом, подобно мироносицам, ходившим зело рано ко гробу, обходят вокруг церкви с пением: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«Воскресение Твое, Христе Спасе,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Ангели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поют на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небесех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, и нас на земли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сподоби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чистым сердцем Тебе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славити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». 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2" name="Рисунок 11" descr="Безымянный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283" y="188640"/>
            <a:ext cx="4137934" cy="5976664"/>
          </a:xfrm>
          <a:prstGeom prst="rect">
            <a:avLst/>
          </a:prstGeom>
          <a:ln w="38100">
            <a:noFill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0" name="Рисунок 9" descr="av180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88640"/>
            <a:ext cx="6832331" cy="5143537"/>
          </a:xfrm>
          <a:prstGeom prst="rect">
            <a:avLst/>
          </a:prstGeom>
          <a:ln w="381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0" y="5445224"/>
            <a:ext cx="9144000" cy="11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В это время с высоты колокольни, как с небес, льется ликующий пасхальный трезвон. Все молящиеся идут с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возженными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свечами, выражая тем духовную радость Светоносного Праздника.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1" name="Рисунок 10" descr="easter2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2411" y="2285224"/>
            <a:ext cx="6696744" cy="4456170"/>
          </a:xfrm>
          <a:prstGeom prst="rect">
            <a:avLst/>
          </a:prstGeom>
          <a:ln w="38100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8783" y="145853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Шествие останавливается у затворенных западных врат храма, как бы у дверей гроба Христова. И здесь, по обычном возгласе священник, подобно ангелу, возвестившему мироносицам у гроба о воскресении Христовом, первый возглашает радостную песнь: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"Христос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воскресе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из мертвых, смертью смерть поправ и сущим во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гробех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живот даровав".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Эта песнь троекратно повторяется священнослужителями и хором.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0" name="Рисунок 9" descr="av1904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8924" y="0"/>
            <a:ext cx="7053333" cy="4941168"/>
          </a:xfrm>
          <a:prstGeom prst="rect">
            <a:avLst/>
          </a:prstGeom>
          <a:ln w="381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0" y="5059361"/>
            <a:ext cx="9144000" cy="11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Затем предстоятель возглашает стихи древнего пророчества св. Царя Давида: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"Да воскреснет Бог и расточатся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врази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Его...", 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а все люди (хор) в ответ на каждый стих поют: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"Христос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воскресе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из мертвых..."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77424"/>
            <a:ext cx="8964488" cy="83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Наконец предстоятель,  держа в руках крест с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трехсвечником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 движением их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начертывает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знамение креста против затворенных дверей</a:t>
            </a:r>
            <a:endParaRPr lang="ru-RU" sz="1600" dirty="0"/>
          </a:p>
        </p:txBody>
      </p:sp>
      <p:pic>
        <p:nvPicPr>
          <p:cNvPr id="14" name="Рисунок 13" descr="Юлия КУЗЕНКОВА . Пасха. 2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47" y="1073003"/>
            <a:ext cx="6648353" cy="5478810"/>
          </a:xfrm>
          <a:prstGeom prst="rect">
            <a:avLst/>
          </a:prstGeom>
          <a:ln w="38100">
            <a:noFill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" name="Рисунок 9" descr="av1905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88640"/>
            <a:ext cx="7259187" cy="5255047"/>
          </a:xfrm>
          <a:prstGeom prst="rect">
            <a:avLst/>
          </a:prstGeom>
          <a:ln w="38100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0" y="5445224"/>
            <a:ext cx="9144000" cy="1577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двери отверзаются, и ликующий сонм, как некогда мироносицы к апостолам, входит в церковь, залитую светом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возженных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всех светильников и лампад, и оглашает ее радостною песнею: «Христос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воскресе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из мертвых!..»</a:t>
            </a:r>
          </a:p>
          <a:p>
            <a:pPr>
              <a:lnSpc>
                <a:spcPct val="150000"/>
              </a:lnSpc>
            </a:pPr>
            <a:endParaRPr lang="ru-RU" sz="16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12" name="Рисунок 11" descr="0_19a3b_e71bbdcb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028" y="1498352"/>
            <a:ext cx="6943944" cy="5040560"/>
          </a:xfrm>
          <a:prstGeom prst="rect">
            <a:avLst/>
          </a:prstGeom>
          <a:ln w="381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0" y="15630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Последующее Богослужение Пасхальной Заутрени состоит преимущественно из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пения канона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составленного св. Иоанном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Дамаскиным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. Все песни этого канона разделяются многократным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"Христос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воскресе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 из мертвых!".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DSC_0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0858" y="116632"/>
            <a:ext cx="7489534" cy="5027350"/>
          </a:xfrm>
          <a:prstGeom prst="rect">
            <a:avLst/>
          </a:prstGeom>
          <a:ln w="38100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8783" y="509048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Во время пения канона священнослужители с крестом и кадилом, в предшествии светильников, обходят всю церковь, наполняя ее фимиамом, и радостно приветствуют всех словами: «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Христос воскресе!»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На что верующие отвечают:  «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Воистину воскресе!»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2" name="Рисунок 11" descr="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6265" y="2619911"/>
            <a:ext cx="6304087" cy="4074951"/>
          </a:xfrm>
          <a:prstGeom prst="rect">
            <a:avLst/>
          </a:prstGeom>
          <a:ln w="381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При конце утрени, после пения: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"друг друга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обимем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рцем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: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братие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! и ненавидящим нас простим вся воскресением",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все верующие начинают приветствовать друг друга, произнося: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"Христос воскресе!"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и отвечая: 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	"Воистину воскресе!".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Это приветствие они запечатлевают целованием и дарением пасхальных яиц, которые служат знаменательным символом восстания из гроба, - воскресения жизни в самых недрах его, силою всемогущества Божия.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74216"/>
            <a:ext cx="4067944" cy="626469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0000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cs typeface="Times New Roman" pitchFamily="18" charset="0"/>
              </a:rPr>
              <a:t>	Пасха, или Светлое Христово Воскресение. </a:t>
            </a:r>
            <a:r>
              <a:rPr lang="ru-RU" sz="1800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Слово "Пасха" пришло к нам из греческого языка и означает </a:t>
            </a:r>
            <a:r>
              <a:rPr lang="ru-RU" sz="1800" b="1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«</a:t>
            </a:r>
            <a:r>
              <a:rPr lang="ru-RU" sz="1800" b="1" dirty="0" err="1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прехождение</a:t>
            </a:r>
            <a:r>
              <a:rPr lang="ru-RU" sz="1800" b="1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», избавление».</a:t>
            </a:r>
            <a:r>
              <a:rPr lang="ru-RU" sz="1800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 Это самый великий, самый светлый, самый любимый праздник всех христиан. Это праздник всех праздников, торжество из торжеств. Праздник радости, любви, доброты и справедливости. Всем добрым людям дорог этот праздник. Все мы радуемся Пасхе и весне.</a:t>
            </a:r>
          </a:p>
          <a:p>
            <a:pPr algn="just"/>
            <a:endParaRPr lang="ru-RU" sz="2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02978"/>
            <a:ext cx="4104456" cy="5676919"/>
          </a:xfrm>
        </p:spPr>
      </p:pic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поделки к пасхе\65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4013"/>
            <a:ext cx="4203700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0146" y="214840"/>
            <a:ext cx="75608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3300"/>
                </a:solidFill>
                <a:latin typeface="+mn-lt"/>
              </a:rPr>
              <a:t> </a:t>
            </a:r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Пасхальное утро начиналось </a:t>
            </a:r>
            <a:endParaRPr lang="ru-RU" sz="3200" b="1" dirty="0" smtClean="0">
              <a:solidFill>
                <a:srgbClr val="FF33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с </a:t>
            </a:r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веселого перезвона церквей</a:t>
            </a:r>
            <a:r>
              <a:rPr lang="ru-RU" sz="4000" b="1" dirty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.</a:t>
            </a:r>
          </a:p>
        </p:txBody>
      </p:sp>
      <p:pic>
        <p:nvPicPr>
          <p:cNvPr id="1027" name="Picture 3" descr="C:\Documents and Settings\Учитель\Рабочий стол\поделки к пасхе\63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71625"/>
            <a:ext cx="396398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D:\картинки\обои\ee4683ba415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4256" y="1571625"/>
            <a:ext cx="1857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41" descr="Освящение кулич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5219" y="223183"/>
            <a:ext cx="2864667" cy="3875740"/>
          </a:xfrm>
          <a:prstGeom prst="rect">
            <a:avLst/>
          </a:prstGeom>
          <a:noFill/>
          <a:ln/>
        </p:spPr>
      </p:pic>
      <p:pic>
        <p:nvPicPr>
          <p:cNvPr id="12" name="Picture 2" descr="C:\Users\Пользователь\Desktop\img_7uiq78M5EwKswq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6899" y="223183"/>
            <a:ext cx="2771829" cy="37115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53310" y="3962604"/>
            <a:ext cx="9144000" cy="300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После пасхальной Литургии совершается освящение куличей, пасок, яиц для пасхальной трапезы верующих. 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Освящение  обычно совершается так: верующие ставят свои приношения на особом столике в храме или во дворе храма. В кулич и пасху вставляют красную пасхальную свечу, которую зажигают перед началом освящения. Священник читает молитву и окропляет приношения святой водой, после чего прихожане жертвуют часть пасхальной снеди на  храм. Эти приношения потом раздаются нуждающимся.</a:t>
            </a:r>
            <a:b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</a:br>
            <a:endParaRPr lang="ru-RU" sz="1600" dirty="0"/>
          </a:p>
        </p:txBody>
      </p:sp>
      <p:pic>
        <p:nvPicPr>
          <p:cNvPr id="2050" name="Picture 2" descr="D:\ПАСХА\рисунки\0_aca0e_cf676938_L.p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260953"/>
            <a:ext cx="1909605" cy="1800200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ользователь\Desktop\e9b31bf03711241a4753f0130dd12f8fbc81cc86142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800236" cy="50405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55484" y="226531"/>
            <a:ext cx="4824536" cy="3006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n/>
                <a:solidFill>
                  <a:srgbClr val="FF0000"/>
                </a:solidFill>
                <a:latin typeface="Comic Sans MS" pitchFamily="66" charset="0"/>
              </a:rPr>
              <a:t>	После окончания службы прихожане поздравляли друг друга со светлым праздником, трижды целовались и произносили слова, которые говорили друг другу апостолы, узнав о Воскресении Иисуса Христа: </a:t>
            </a:r>
            <a:r>
              <a:rPr lang="ru-RU" sz="1600" b="1" dirty="0" smtClean="0">
                <a:ln/>
                <a:solidFill>
                  <a:srgbClr val="FF0000"/>
                </a:solidFill>
                <a:latin typeface="Comic Sans MS" pitchFamily="66" charset="0"/>
              </a:rPr>
              <a:t>«Христос воскресе!» </a:t>
            </a:r>
            <a:r>
              <a:rPr lang="ru-RU" sz="1600" dirty="0" smtClean="0">
                <a:ln/>
                <a:solidFill>
                  <a:srgbClr val="FF0000"/>
                </a:solidFill>
                <a:latin typeface="Comic Sans MS" pitchFamily="66" charset="0"/>
              </a:rPr>
              <a:t>— </a:t>
            </a:r>
            <a:r>
              <a:rPr lang="ru-RU" sz="1600" b="1" dirty="0" smtClean="0">
                <a:ln/>
                <a:solidFill>
                  <a:srgbClr val="FF0000"/>
                </a:solidFill>
                <a:latin typeface="Comic Sans MS" pitchFamily="66" charset="0"/>
              </a:rPr>
              <a:t>«Воистину воскресе!»,</a:t>
            </a:r>
            <a:r>
              <a:rPr lang="ru-RU" sz="1600" dirty="0" smtClean="0">
                <a:ln/>
                <a:solidFill>
                  <a:srgbClr val="FF0000"/>
                </a:solidFill>
                <a:latin typeface="Comic Sans MS" pitchFamily="66" charset="0"/>
              </a:rPr>
              <a:t> обменивались яйцами, окрашенными в красный цвет.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56992"/>
            <a:ext cx="464172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1">
            <a:hlinkClick r:id="" action="ppaction://noaction">
              <a:snd r:embed="rId5" name="22Otpust_урезано.wav"/>
            </a:hlinkClick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5856" y="6246812"/>
            <a:ext cx="7445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449884"/>
      </p:ext>
    </p:extLst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14" y="482753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</a:rPr>
              <a:t>	Придя домой, а иногда прямо в храме, устраивают пасхальный пир. </a:t>
            </a:r>
            <a:r>
              <a:rPr lang="ru-RU" sz="1600" b="1" u="sng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Пасхальный стол 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— </a:t>
            </a:r>
            <a:r>
              <a:rPr lang="ru-RU" sz="1600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праздничный, обильный. Помимо традиционных куличей, пасхи и крашеных яиц на нем почти в обязательном порядке бывают пироги, студень, буженина, гусь или утка с яблоками и другие яства.</a:t>
            </a:r>
          </a:p>
        </p:txBody>
      </p:sp>
      <p:pic>
        <p:nvPicPr>
          <p:cNvPr id="1026" name="Picture 2" descr="C:\Users\Пользователь\Desktop\1404132_46069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5400600" cy="37712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43608" y="97841"/>
            <a:ext cx="6444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ПАСХАЛЬНЫЙ СТОЛ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908720"/>
            <a:ext cx="35638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На столе воскресном нашем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Яйца, пасха с творожком,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И большой кулич украшен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Разноцветным сахарком.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У иконы свет лампады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Будто лучик от небес.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Пасхе солнечной мы рады, 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Вновь весна! Христос воскрес!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699792" y="983541"/>
            <a:ext cx="6219183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Пасха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– классическое блюдо пасхального стола, наполненное глубоким символизмом. Нежнейший десерт из творога со сливками и цукатами, спрессованный в виде усеченной пирамиды напоминает о пути Иисуса на Голгофу.</a:t>
            </a:r>
          </a:p>
          <a:p>
            <a:pPr lvl="0" algn="ctr">
              <a:defRPr/>
            </a:pPr>
            <a:endParaRPr lang="ru-RU" sz="2400" u="sng" dirty="0" smtClean="0">
              <a:solidFill>
                <a:srgbClr val="002060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" name="Picture 4" descr="C:\Documents and Settings\Учитель\Рабочий стол\поделки к пасхе\324773_7fdde5ab63d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42439"/>
            <a:ext cx="209619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46507" y="116632"/>
            <a:ext cx="88564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Главные пасхальные блюда – это крашеные яйца, кулич и творожная пасха</a:t>
            </a:r>
          </a:p>
        </p:txBody>
      </p:sp>
      <p:pic>
        <p:nvPicPr>
          <p:cNvPr id="11" name="Picture 2" descr="C:\Users\Пользователь\Desktop\ku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6607" y="3693517"/>
            <a:ext cx="3312368" cy="2484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3836362"/>
            <a:ext cx="48965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Пасхальный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кулич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– это память о том, что Иисус Христос, приходя к своим ученикам после воскресения, вкушал с ними пищу. </a:t>
            </a:r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62309771_1280905310_magd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70" y="1574578"/>
            <a:ext cx="2448272" cy="28872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43808" y="1217497"/>
            <a:ext cx="61926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Яйцо - символ Пасхи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символ возрождения, символ новой жизни. На Пасху принято красить яйца разными красками, но среди разноцветных яиц обязательно должны быть ярко красные. Почему? </a:t>
            </a:r>
          </a:p>
          <a:p>
            <a:pPr algn="just"/>
            <a:r>
              <a:rPr lang="ru-RU" sz="1600" dirty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История сохранила нам несколько преданий. После воскресения Иисуса Христа ученики Его и последователи разошлись по разным странам, повсюду возвещая радостную весть. Мария Магдалина дерзнула прийти с этой вестью к самому римскому императору Тиберию. Она принесла в подарок простое куриное яйцо. Конечно, выбрала она яйцо со смыслом. Яйцо всегда было символом жизни. Но когда Мария стала говорить Тиберию о том, что Иисус Христос также вырвался из смертельных оков и воскрес, император только рассмеялся: «Это также невозможно, как твоему белому яйцу превратиться в красное!» И не успел Тиберий закончить фразу, как яйцо в руках Марии Магдалины стало совершенно красным. </a:t>
            </a:r>
          </a:p>
          <a:p>
            <a:pPr algn="just"/>
            <a:r>
              <a:rPr lang="ru-RU" sz="1600" dirty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С тех пор в память об этом событии, символизирующем нашу веру в Воскресшего Господа, мы и красим яйца.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32951">
            <a:off x="160359" y="4915182"/>
            <a:ext cx="2311095" cy="17082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899592" y="122440"/>
            <a:ext cx="72831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Почему </a:t>
            </a:r>
            <a:r>
              <a:rPr lang="ru-RU" altLang="ru-RU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яйцо является символом                                           Пасхи</a:t>
            </a:r>
            <a:r>
              <a:rPr lang="ru-RU" altLang="ru-RU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?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976993"/>
            <a:ext cx="38507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</a:rPr>
              <a:t>	В течение пасхальной недели во всех церквях, как правило, разрешается любому желающему, но только мужчинам, звонить в колокола.</a:t>
            </a:r>
            <a:endParaRPr lang="ru-RU" sz="1600" dirty="0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Пользователь\Desktop\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1658" y="883660"/>
            <a:ext cx="3851920" cy="2888940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kolokolakolokola-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71374"/>
            <a:ext cx="4066802" cy="30501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94494" y="60690"/>
            <a:ext cx="6047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ПАСХАЛЬНЫЕ ЗВОНЫ</a:t>
            </a:r>
          </a:p>
          <a:p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63157" y="3859153"/>
            <a:ext cx="42941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Понеслись удары к синим небесам,</a:t>
            </a:r>
            <a:b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Звонко раздается голос по лесам.</a:t>
            </a:r>
            <a:b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Тихая долина отгоняет сон,</a:t>
            </a:r>
            <a:b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Где-то за дорогой</a:t>
            </a:r>
            <a:b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Замирает звон.</a:t>
            </a:r>
            <a:br>
              <a:rPr lang="ru-RU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</a:br>
            <a:endParaRPr lang="ru-RU" dirty="0" smtClean="0">
              <a:solidFill>
                <a:srgbClr val="FF3300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72008" y="0"/>
            <a:ext cx="9216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Празднование Пасхи продолжается сорок дней — ровно столько, сколько Христос являлся Своим ученикам после Воскресения. На сороковой день Иисус Христос вознесся к Богу Отцу. В течение сорока дней Пасхи, а особенно на первой неделе — самой торжественной — ходят друг к другу в гости, дарят крашеные яйца и куличи, играют в пасхальные игры.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Picture 2" descr="C:\Documents and Settings\Учитель\Рабочий стол\поделки к пасхе\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7" y="1938992"/>
            <a:ext cx="3527384" cy="465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707904" y="4471277"/>
            <a:ext cx="525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</a:rPr>
              <a:t>	Во все времена существовала веселая и любимая детворой  пасхальная традиция – «</a:t>
            </a:r>
            <a:r>
              <a:rPr lang="ru-RU" sz="1600" dirty="0" err="1" smtClean="0">
                <a:solidFill>
                  <a:srgbClr val="FF3300"/>
                </a:solidFill>
                <a:latin typeface="Comic Sans MS" pitchFamily="66" charset="0"/>
              </a:rPr>
              <a:t>христоваться</a:t>
            </a: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</a:rPr>
              <a:t>»  пасхальными яйцами, когда раскрашенные пасхальные яички разбивают друг о друга с разных сторон, устраивая соревнования на самое сильное яйцо.</a:t>
            </a:r>
            <a:endParaRPr lang="ru-RU" sz="1600" dirty="0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2051" name="Picture 3" descr="C:\Users\Пользователь\Desktop\978148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988" y="1661729"/>
            <a:ext cx="3816424" cy="2809548"/>
          </a:xfrm>
          <a:prstGeom prst="rect">
            <a:avLst/>
          </a:prstGeom>
          <a:noFill/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83617"/>
            <a:ext cx="6336704" cy="98072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ПАСХАЛЬНЫЕ </a:t>
            </a:r>
            <a:r>
              <a:rPr lang="ru-RU" sz="3200" b="1" dirty="0" smtClean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ИГРЫ </a:t>
            </a:r>
            <a:endParaRPr lang="ru-RU" sz="3200" b="1" dirty="0">
              <a:solidFill>
                <a:srgbClr val="FF33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0728"/>
            <a:ext cx="9144000" cy="5334000"/>
          </a:xfrm>
          <a:noFill/>
        </p:spPr>
        <p:txBody>
          <a:bodyPr>
            <a:normAutofit/>
          </a:bodyPr>
          <a:lstStyle/>
          <a:p>
            <a:pPr marL="609600" indent="-6096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b="1" u="sng" dirty="0">
                <a:solidFill>
                  <a:srgbClr val="FF3300"/>
                </a:solidFill>
                <a:latin typeface="Comic Sans MS" pitchFamily="66" charset="0"/>
              </a:rPr>
              <a:t>Катание яиц</a:t>
            </a:r>
            <a:r>
              <a:rPr lang="ru-RU" sz="1600" u="sng" dirty="0">
                <a:solidFill>
                  <a:srgbClr val="FF3300"/>
                </a:solidFill>
                <a:latin typeface="Comic Sans MS" pitchFamily="66" charset="0"/>
              </a:rPr>
              <a:t>: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 делали простой картонный  или деревянный лоток, у подножия лотка раскладывали яйца и маленькие игрушки. Играющие по очереди подходили к катку и катали свое яйцо. Предмет, который заденет яйцо считается выигранным. </a:t>
            </a:r>
            <a:endParaRPr lang="ru-RU" sz="1600" u="sng" dirty="0">
              <a:solidFill>
                <a:srgbClr val="FF3300"/>
              </a:solidFill>
              <a:latin typeface="Comic Sans MS" pitchFamily="66" charset="0"/>
            </a:endParaRPr>
          </a:p>
          <a:p>
            <a:pPr marL="609600" indent="-6096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b="1" u="sng" dirty="0">
                <a:solidFill>
                  <a:srgbClr val="FF3300"/>
                </a:solidFill>
                <a:latin typeface="Comic Sans MS" pitchFamily="66" charset="0"/>
              </a:rPr>
              <a:t>Чоканье яйцами</a:t>
            </a:r>
            <a:r>
              <a:rPr lang="ru-RU" sz="1600" u="sng" dirty="0">
                <a:solidFill>
                  <a:srgbClr val="FF3300"/>
                </a:solidFill>
                <a:latin typeface="Comic Sans MS" pitchFamily="66" charset="0"/>
              </a:rPr>
              <a:t>: 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яйцо соперника, если яйцо треснуло проиграл. Старинная русская забава: стукая тупым или острым концом крашенного яйца </a:t>
            </a:r>
            <a:endParaRPr lang="ru-RU" sz="1600" u="sng" dirty="0">
              <a:solidFill>
                <a:srgbClr val="FF3300"/>
              </a:solidFill>
              <a:latin typeface="Comic Sans MS" pitchFamily="66" charset="0"/>
            </a:endParaRPr>
          </a:p>
          <a:p>
            <a:pPr marL="609600" indent="-6096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b="1" u="sng" dirty="0">
                <a:solidFill>
                  <a:srgbClr val="FF3300"/>
                </a:solidFill>
                <a:latin typeface="Comic Sans MS" pitchFamily="66" charset="0"/>
              </a:rPr>
              <a:t>Эстафета с яйцом</a:t>
            </a:r>
            <a:r>
              <a:rPr lang="ru-RU" sz="1600" u="sng" dirty="0">
                <a:solidFill>
                  <a:srgbClr val="FF3300"/>
                </a:solidFill>
                <a:latin typeface="Comic Sans MS" pitchFamily="66" charset="0"/>
              </a:rPr>
              <a:t>: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 Играющие двух команд должны добраться до финиша с яйцом в ложке и вернуться назад, чтобы передать яйцо следующему игроку по команде.</a:t>
            </a:r>
            <a:endParaRPr lang="ru-RU" sz="1600" u="sng" dirty="0">
              <a:solidFill>
                <a:srgbClr val="FF3300"/>
              </a:solidFill>
              <a:latin typeface="Comic Sans MS" pitchFamily="66" charset="0"/>
            </a:endParaRPr>
          </a:p>
          <a:p>
            <a:pPr marL="609600" indent="-6096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b="1" u="sng" dirty="0">
                <a:solidFill>
                  <a:srgbClr val="FF3300"/>
                </a:solidFill>
                <a:latin typeface="Comic Sans MS" pitchFamily="66" charset="0"/>
              </a:rPr>
              <a:t>Яйцо  крутится</a:t>
            </a:r>
            <a:r>
              <a:rPr lang="ru-RU" sz="1600" u="sng" dirty="0">
                <a:solidFill>
                  <a:srgbClr val="FF3300"/>
                </a:solidFill>
                <a:latin typeface="Comic Sans MS" pitchFamily="66" charset="0"/>
              </a:rPr>
              <a:t>: 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 играющие раскладывают яйца по кругу, водящий крутит свое яйцо в центре круга. Чье яйцо задето ,</a:t>
            </a: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</a:rPr>
              <a:t>то и 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является призом игрока.</a:t>
            </a:r>
            <a:endParaRPr lang="ru-RU" sz="1600" u="sng" dirty="0">
              <a:solidFill>
                <a:srgbClr val="FF3300"/>
              </a:solidFill>
              <a:latin typeface="Comic Sans MS" pitchFamily="66" charset="0"/>
            </a:endParaRPr>
          </a:p>
          <a:p>
            <a:pPr marL="609600" indent="-6096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b="1" u="sng" dirty="0" smtClean="0">
                <a:solidFill>
                  <a:srgbClr val="FF3300"/>
                </a:solidFill>
                <a:latin typeface="Comic Sans MS" pitchFamily="66" charset="0"/>
              </a:rPr>
              <a:t>«</a:t>
            </a:r>
            <a:r>
              <a:rPr lang="ru-RU" sz="1600" b="1" u="sng" dirty="0" err="1">
                <a:solidFill>
                  <a:srgbClr val="FF3300"/>
                </a:solidFill>
                <a:latin typeface="Comic Sans MS" pitchFamily="66" charset="0"/>
              </a:rPr>
              <a:t>Покатушки</a:t>
            </a:r>
            <a:r>
              <a:rPr lang="ru-RU" sz="1600" b="1" dirty="0">
                <a:solidFill>
                  <a:srgbClr val="FF3300"/>
                </a:solidFill>
                <a:latin typeface="Comic Sans MS" pitchFamily="66" charset="0"/>
              </a:rPr>
              <a:t>»:  </a:t>
            </a:r>
            <a:r>
              <a:rPr lang="ru-RU" sz="1600" dirty="0">
                <a:solidFill>
                  <a:srgbClr val="FF3300"/>
                </a:solidFill>
                <a:latin typeface="Comic Sans MS" pitchFamily="66" charset="0"/>
              </a:rPr>
              <a:t>у кого яйцо дальше укатится </a:t>
            </a:r>
          </a:p>
        </p:txBody>
      </p:sp>
      <p:pic>
        <p:nvPicPr>
          <p:cNvPr id="4" name="Picture 10" descr="http://im0-tub-ru.yandex.net/i?id=271716607-40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9791" y="4869160"/>
            <a:ext cx="3372061" cy="185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316416" cy="112474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3300"/>
                </a:solidFill>
                <a:latin typeface="Comic Sans MS" panose="030F0702030302020204" pitchFamily="66" charset="0"/>
                <a:cs typeface="Times New Roman" pitchFamily="18" charset="0"/>
              </a:rPr>
              <a:t>ИСПОЛЬЗОВАННЫЕ РЕСУРСЫ</a:t>
            </a:r>
            <a:endParaRPr lang="ru-RU" sz="3200" b="1" dirty="0">
              <a:solidFill>
                <a:srgbClr val="FF33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5536" y="1124744"/>
            <a:ext cx="792088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3"/>
              </a:rPr>
              <a:t>http://www.pravoslavie.ru/answers/6636.htm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4"/>
              </a:rPr>
              <a:t>http://vos.1september.ru/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5"/>
              </a:rPr>
              <a:t>http://www.materinstvo.ru/art/4822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6"/>
              </a:rPr>
              <a:t>http://azbyka.ru/paskha/kak_vstretit_svyatuyu_pashu_04-all.shtml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7"/>
              </a:rPr>
              <a:t>http://magiclife.at.ua/publ/paskha/paskha_pravoslavnaja_primety/54-1-0-12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8"/>
              </a:rPr>
              <a:t>http://www.pavlovskayasloboda.ru/osvyashenie-kulichey-pasok-yaiz/img_FByinjyChdvRPvz.JPG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u="sng" dirty="0" smtClean="0">
                <a:solidFill>
                  <a:srgbClr val="FF0000"/>
                </a:solidFill>
                <a:latin typeface="Comic Sans MS" pitchFamily="66" charset="0"/>
                <a:hlinkClick r:id="rId9"/>
              </a:rPr>
              <a:t>http://www.pravmir.ru/tebe-odeyushhagosya-svetom-yako-rizoyu-vynos-plashhanicy-v-xrame-svt-nikolaya-v-kuznecax-foto/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 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Управляющая кнопка: назад 1">
            <a:hlinkClick r:id="rId10" action="ppaction://hlinksldjump" highlightClick="1"/>
          </p:cNvPr>
          <p:cNvSpPr/>
          <p:nvPr/>
        </p:nvSpPr>
        <p:spPr>
          <a:xfrm>
            <a:off x="8316416" y="5949280"/>
            <a:ext cx="576064" cy="40707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71480"/>
            <a:ext cx="4143404" cy="602587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	В </a:t>
            </a:r>
            <a:r>
              <a:rPr lang="ru-RU" sz="1600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этот день все человечество, а значит – каждый из нас, получили надежду на спасение, потому что Христос воскрес. Этот день называется Пасхой, что значит – «переход», и отмечается в Православной Церкви как самый главный день в году. В Пасхе – вся суть христианства, весь смысл нашей веры. Для людей это величайший праздник прихода солнца и пробуждение природы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" name="Picture 8" descr="C:\Documents and Settings\Администратор\Рабочий стол\всё новое\0_86a63_dcf059c9_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FFF"/>
              </a:clrFrom>
              <a:clrTo>
                <a:srgbClr val="F0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384" y="4837073"/>
            <a:ext cx="1107827" cy="14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2656"/>
            <a:ext cx="3559711" cy="5524661"/>
          </a:xfrm>
        </p:spPr>
      </p:pic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19" y="456134"/>
            <a:ext cx="4248472" cy="5805264"/>
          </a:xfrm>
          <a:noFill/>
        </p:spPr>
        <p:txBody>
          <a:bodyPr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	В последнее воскресенье перед Пасхой, согласно православному календарю, Господь вошел в Иерусалим. На Руси  этот праздник называют </a:t>
            </a:r>
            <a:r>
              <a:rPr lang="ru-RU" sz="1600" b="1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Вербным воскресеньем</a:t>
            </a:r>
            <a:r>
              <a:rPr lang="ru-RU" sz="1600" dirty="0" smtClean="0">
                <a:solidFill>
                  <a:srgbClr val="FF3300"/>
                </a:solidFill>
                <a:latin typeface="Comic Sans MS" pitchFamily="66" charset="0"/>
                <a:cs typeface="Times New Roman" pitchFamily="18" charset="0"/>
              </a:rPr>
              <a:t>. В церквях в этот день проводятся всенощные бдения:  прихожане молятся, как бы встречая Господа, держа в руках ветки вербы, цветы и горящие свечи.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2" name="Рисунок 3" descr="tempusfugit_Vintage-Easter_Mini (6)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36635">
            <a:off x="546854" y="4384701"/>
            <a:ext cx="3657806" cy="143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97" y="332656"/>
            <a:ext cx="4086475" cy="532881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92080" y="784167"/>
            <a:ext cx="3528392" cy="263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К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празднованию Пасхи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нужно готовиться заранее. Церковь готовит верующих к самому главному празднику семинедельным постом — временем покаяния и духовного очищения.</a:t>
            </a:r>
          </a:p>
        </p:txBody>
      </p:sp>
      <p:pic>
        <p:nvPicPr>
          <p:cNvPr id="4" name="Picture 3" descr="F:\0_86a67_46ba59ae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276" y="5548898"/>
            <a:ext cx="720663" cy="1068494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Страстная неделя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post_698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836711"/>
            <a:ext cx="5112568" cy="291211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9512" y="3861048"/>
            <a:ext cx="8424936" cy="231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Последняя неделя перед Пасхой, следующая за Вербным воскресеньем, называется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Страстная Неделя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. Каждый день Страстной недели в церкви бывают такие службы, каких не бывает в другое время года. Каждый  день  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Страстной недели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считается Православной Церковью великим и святым. Особо важными считаются 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четверг, пятница, суббота и воскресение.</a:t>
            </a:r>
          </a:p>
          <a:p>
            <a:pPr>
              <a:lnSpc>
                <a:spcPct val="150000"/>
              </a:lnSpc>
            </a:pPr>
            <a:endParaRPr lang="ru-RU" sz="16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9512" y="0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«Чистый четверг»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89328"/>
            <a:ext cx="48245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Великий </a:t>
            </a:r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Четверг </a:t>
            </a:r>
            <a:r>
              <a:rPr lang="ru-RU" sz="1600" dirty="0">
                <a:solidFill>
                  <a:srgbClr val="FF0000"/>
                </a:solidFill>
                <a:latin typeface="Comic Sans MS" panose="030F0702030302020204" pitchFamily="66" charset="0"/>
              </a:rPr>
              <a:t>традиционно называют «чистым», причем не только потому, что в этот день каждый Православный человек стремится очиститься духовно, причаститься, принять таинство, установленное  Христом. </a:t>
            </a:r>
            <a:r>
              <a:rPr lang="ru-RU" sz="1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ru-RU" sz="1600" dirty="0">
                <a:solidFill>
                  <a:srgbClr val="FF0000"/>
                </a:solidFill>
                <a:latin typeface="Comic Sans MS" panose="030F0702030302020204" pitchFamily="66" charset="0"/>
              </a:rPr>
              <a:t>этот день существовал обычай очищения водой – христиане купались в проруби, реке, озере. 	Те, кто не рисковал залезть в прорубь, </a:t>
            </a:r>
            <a:r>
              <a:rPr lang="ru-RU" sz="1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парились </a:t>
            </a:r>
            <a:r>
              <a:rPr lang="ru-RU" sz="1600" dirty="0">
                <a:solidFill>
                  <a:srgbClr val="FF0000"/>
                </a:solidFill>
                <a:latin typeface="Comic Sans MS" panose="030F0702030302020204" pitchFamily="66" charset="0"/>
              </a:rPr>
              <a:t>в банях для красоты и здоровья, мыли маленьких детей и даже поросят, чтобы «весь год чистыми были». 	По народному выражению, в Чистый четверг  «даже ворона своих воронят в луже моет».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704" y="852288"/>
            <a:ext cx="3486912" cy="5242560"/>
          </a:xfrm>
          <a:prstGeom prst="rect">
            <a:avLst/>
          </a:prstGeom>
        </p:spPr>
      </p:pic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60648"/>
            <a:ext cx="46440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В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Чистый четверг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по обычаю, красили яйца, выпекали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куличи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изготавливали из творога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пасхи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.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Кулич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надо было выпекать, по мнению крестьян, именно в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Чистый четверг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так как в этот день Иисус Христос преломил хлеб и дал вкусить от него своим ученикам со словами «сие Тело Мое». 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5" name="Picture 3" descr="C:\Users\Пользователь\Desktop\0b10a2556ef6fae73b41e972b3530f1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929" y="3370560"/>
            <a:ext cx="4220141" cy="31683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44008" y="3370560"/>
            <a:ext cx="42484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	В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Чистый четверг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также изготавливали четверговую соль, которая якобы обладала благотворным действием на людей и животных, а также являлась лекарством от всех болезней. Ее приготавливали путем пережигания поваренной соли с квасной или пивной гущей.</a:t>
            </a:r>
            <a:endParaRPr lang="ru-RU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" name="Picture 2" descr="C:\Users\Пользователь\Desktop\Рисунок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60648"/>
            <a:ext cx="4228433" cy="2808312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94863"/>
      </p:ext>
    </p:extLst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645024"/>
            <a:ext cx="9144000" cy="257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А в 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Великую Пятницу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Литургии (обедни) не бывает. Днем (в третьем часу) на середину храма выносят ПЛАЩАНИЦУ - большую икону, на которой изображен Иисус Христос, когда Его сняли с креста. Эту икону стараются как можно лучше украсить цветами. В церкви подходят к ней, кланяются до земли, целуют ее,  "прикладываются". 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	В Страстную пятницу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– день распятия Христа на кресте – были запрещены все работы.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Великая пятница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pic>
        <p:nvPicPr>
          <p:cNvPr id="5122" name="Picture 2" descr="C:\Users\Пользователь\Desktop\20130502-5O3A4431-580x386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764704"/>
            <a:ext cx="4219744" cy="2808312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Desktop\20130502-5O3A4390-580x3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64704"/>
            <a:ext cx="4283968" cy="2814124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116632"/>
            <a:ext cx="90364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	В Страстную субботу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– день печали и ожидания Воскресения Христова – освящали в храмах кулич, пасху и крашеные яйца. В течение всей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Страстной недели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во всех домах трудились, не покладая рук – убирали в домах и дворах, готовили праздничную еду. По народному убеждению, на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Пасху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следовало выставить как можно более богатое угощение (чтобы потом не испытывать нужду и голод в течение всего года), а потому каждая хозяйка готовила лучшие и разнообразные блюда. Также на Пасху было принято помогать бедным семьям, не имеющим средств для того, чтобы должным образом отпраздновать Пасху: зажиточные родственники и соседи следили, чтобы светлый праздник не омрачался "голодными  </a:t>
            </a:r>
            <a:r>
              <a:rPr lang="ru-RU" sz="1600" b="1" dirty="0" err="1" smtClean="0">
                <a:solidFill>
                  <a:srgbClr val="FF0000"/>
                </a:solidFill>
                <a:latin typeface="Comic Sans MS" pitchFamily="66" charset="0"/>
              </a:rPr>
              <a:t>разговинами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".</a:t>
            </a:r>
            <a:r>
              <a:rPr lang="ru-RU" sz="1600" dirty="0" smtClean="0">
                <a:latin typeface="Comic Sans MS" panose="030F0702030302020204" pitchFamily="66" charset="0"/>
              </a:rPr>
              <a:t>  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Все хозяйственные хлопоты заканчивались обычно к вечеру Великой субботы, когда народ собирался в церкви на чтение "страстей".</a:t>
            </a:r>
          </a:p>
          <a:p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Users\Пользователь\Desktop\12-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15472"/>
            <a:ext cx="3474132" cy="230774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576064" cy="363241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2892</TotalTime>
  <Words>287</Words>
  <Application>Microsoft Office PowerPoint</Application>
  <PresentationFormat>Экран (4:3)</PresentationFormat>
  <Paragraphs>97</Paragraphs>
  <Slides>29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Comic Sans MS</vt:lpstr>
      <vt:lpstr>David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ПРАЗДНОВАНИЕ ПАСХИ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ПАСХАЛЬНЫЕ ИГРЫ </vt:lpstr>
      <vt:lpstr>ИСПОЛЬЗОВАННЫЕ 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asus</cp:lastModifiedBy>
  <cp:revision>352</cp:revision>
  <dcterms:created xsi:type="dcterms:W3CDTF">2014-03-18T18:07:09Z</dcterms:created>
  <dcterms:modified xsi:type="dcterms:W3CDTF">2023-07-17T11:49:39Z</dcterms:modified>
</cp:coreProperties>
</file>