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ov" ContentType="video/quicktime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60" r:id="rId4"/>
    <p:sldId id="261" r:id="rId5"/>
    <p:sldId id="265" r:id="rId6"/>
    <p:sldId id="278" r:id="rId7"/>
    <p:sldId id="266" r:id="rId8"/>
    <p:sldId id="272" r:id="rId9"/>
    <p:sldId id="264" r:id="rId10"/>
    <p:sldId id="277" r:id="rId11"/>
    <p:sldId id="267" r:id="rId12"/>
    <p:sldId id="271" r:id="rId13"/>
  </p:sldIdLst>
  <p:sldSz cx="18288000" cy="10287000"/>
  <p:notesSz cx="6858000" cy="9144000"/>
  <p:embeddedFontLst>
    <p:embeddedFont>
      <p:font typeface="Nunito Light" pitchFamily="2" charset="0"/>
      <p:regular r:id="rId15"/>
    </p:embeddedFont>
    <p:embeddedFont>
      <p:font typeface="Open Sauce Semi-Bold" panose="020B0604020202020204" charset="0"/>
      <p:regular r:id="rId16"/>
    </p:embeddedFont>
    <p:embeddedFont>
      <p:font typeface="Paytone One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-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0D11E2-9714-4EEE-8F12-46500DE0313F}" type="datetimeFigureOut">
              <a:rPr lang="ru-RU" smtClean="0"/>
              <a:t>04.01.2024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5C328-D8A2-4B56-AA0C-07F68F350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518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.svg"/><Relationship Id="rId7" Type="http://schemas.openxmlformats.org/officeDocument/2006/relationships/image" Target="../media/image6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svg"/><Relationship Id="rId4" Type="http://schemas.openxmlformats.org/officeDocument/2006/relationships/image" Target="../media/image66.png"/><Relationship Id="rId9" Type="http://schemas.openxmlformats.org/officeDocument/2006/relationships/image" Target="../media/image7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svg"/><Relationship Id="rId7" Type="http://schemas.openxmlformats.org/officeDocument/2006/relationships/image" Target="../media/image2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svg"/><Relationship Id="rId12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2.sv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1.png"/><Relationship Id="rId9" Type="http://schemas.openxmlformats.org/officeDocument/2006/relationships/image" Target="../media/image34.sv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svg"/><Relationship Id="rId7" Type="http://schemas.openxmlformats.org/officeDocument/2006/relationships/image" Target="../media/image4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32.svg"/><Relationship Id="rId3" Type="http://schemas.openxmlformats.org/officeDocument/2006/relationships/image" Target="../media/image2.svg"/><Relationship Id="rId7" Type="http://schemas.openxmlformats.org/officeDocument/2006/relationships/image" Target="../media/image51.svg"/><Relationship Id="rId12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5" Type="http://schemas.openxmlformats.org/officeDocument/2006/relationships/image" Target="../media/image49.sv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.svg"/><Relationship Id="rId7" Type="http://schemas.openxmlformats.org/officeDocument/2006/relationships/image" Target="../media/image60.svg"/><Relationship Id="rId12" Type="http://schemas.openxmlformats.org/officeDocument/2006/relationships/image" Target="../media/image6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sv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2" name="Freeform 42"/>
          <p:cNvSpPr/>
          <p:nvPr/>
        </p:nvSpPr>
        <p:spPr>
          <a:xfrm rot="-5481370">
            <a:off x="15914461" y="1200713"/>
            <a:ext cx="1914957" cy="3225191"/>
          </a:xfrm>
          <a:custGeom>
            <a:avLst/>
            <a:gdLst/>
            <a:ahLst/>
            <a:cxnLst/>
            <a:rect l="l" t="t" r="r" b="b"/>
            <a:pathLst>
              <a:path w="1914957" h="3225191">
                <a:moveTo>
                  <a:pt x="0" y="0"/>
                </a:moveTo>
                <a:lnTo>
                  <a:pt x="1914957" y="0"/>
                </a:lnTo>
                <a:lnTo>
                  <a:pt x="1914957" y="3225191"/>
                </a:lnTo>
                <a:lnTo>
                  <a:pt x="0" y="32251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 rot="-2356593">
            <a:off x="-833332" y="584783"/>
            <a:ext cx="4957679" cy="1865327"/>
          </a:xfrm>
          <a:custGeom>
            <a:avLst/>
            <a:gdLst/>
            <a:ahLst/>
            <a:cxnLst/>
            <a:rect l="l" t="t" r="r" b="b"/>
            <a:pathLst>
              <a:path w="4957679" h="1865327">
                <a:moveTo>
                  <a:pt x="0" y="0"/>
                </a:moveTo>
                <a:lnTo>
                  <a:pt x="4957679" y="0"/>
                </a:lnTo>
                <a:lnTo>
                  <a:pt x="4957679" y="1865326"/>
                </a:lnTo>
                <a:lnTo>
                  <a:pt x="0" y="18653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3408503" y="593305"/>
            <a:ext cx="3995915" cy="3596324"/>
          </a:xfrm>
          <a:custGeom>
            <a:avLst/>
            <a:gdLst/>
            <a:ahLst/>
            <a:cxnLst/>
            <a:rect l="l" t="t" r="r" b="b"/>
            <a:pathLst>
              <a:path w="3995915" h="3596324">
                <a:moveTo>
                  <a:pt x="0" y="0"/>
                </a:moveTo>
                <a:lnTo>
                  <a:pt x="3995915" y="0"/>
                </a:lnTo>
                <a:lnTo>
                  <a:pt x="3995915" y="3596323"/>
                </a:lnTo>
                <a:lnTo>
                  <a:pt x="0" y="359632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1469098" y="593305"/>
            <a:ext cx="2086582" cy="3375354"/>
          </a:xfrm>
          <a:custGeom>
            <a:avLst/>
            <a:gdLst/>
            <a:ahLst/>
            <a:cxnLst/>
            <a:rect l="l" t="t" r="r" b="b"/>
            <a:pathLst>
              <a:path w="2086582" h="3375354">
                <a:moveTo>
                  <a:pt x="0" y="0"/>
                </a:moveTo>
                <a:lnTo>
                  <a:pt x="2086583" y="0"/>
                </a:lnTo>
                <a:lnTo>
                  <a:pt x="2086583" y="3375353"/>
                </a:lnTo>
                <a:lnTo>
                  <a:pt x="0" y="33753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359114" y="3149098"/>
            <a:ext cx="15297032" cy="4422233"/>
          </a:xfrm>
          <a:custGeom>
            <a:avLst/>
            <a:gdLst/>
            <a:ahLst/>
            <a:cxnLst/>
            <a:rect l="l" t="t" r="r" b="b"/>
            <a:pathLst>
              <a:path w="15297032" h="4422233">
                <a:moveTo>
                  <a:pt x="0" y="0"/>
                </a:moveTo>
                <a:lnTo>
                  <a:pt x="15297032" y="0"/>
                </a:lnTo>
                <a:lnTo>
                  <a:pt x="15297032" y="4422233"/>
                </a:lnTo>
                <a:lnTo>
                  <a:pt x="0" y="442223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47" name="TextBox 47"/>
          <p:cNvSpPr txBox="1"/>
          <p:nvPr/>
        </p:nvSpPr>
        <p:spPr>
          <a:xfrm>
            <a:off x="2603125" y="4106730"/>
            <a:ext cx="12941358" cy="914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ru-RU" sz="6000" dirty="0">
                <a:solidFill>
                  <a:srgbClr val="FFFFFF"/>
                </a:solidFill>
                <a:latin typeface="Nunito Light"/>
              </a:rPr>
              <a:t>Нравственные чувства человека.</a:t>
            </a:r>
            <a:endParaRPr lang="en-US" sz="6000" dirty="0">
              <a:solidFill>
                <a:srgbClr val="FFFFFF"/>
              </a:solidFill>
              <a:latin typeface="Nunito Light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3173320" y="4921226"/>
            <a:ext cx="11941360" cy="1586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80"/>
              </a:lnSpc>
            </a:pPr>
            <a:r>
              <a:rPr lang="ru-RU" sz="12000" dirty="0">
                <a:solidFill>
                  <a:srgbClr val="FFD501"/>
                </a:solidFill>
                <a:latin typeface="Paytone One"/>
              </a:rPr>
              <a:t>Совесть и стыд.</a:t>
            </a:r>
            <a:endParaRPr lang="en-US" sz="12000" dirty="0">
              <a:solidFill>
                <a:srgbClr val="FFD501"/>
              </a:solidFill>
              <a:latin typeface="Paytone One"/>
            </a:endParaRPr>
          </a:p>
        </p:txBody>
      </p:sp>
      <p:sp>
        <p:nvSpPr>
          <p:cNvPr id="49" name="Freeform 49"/>
          <p:cNvSpPr/>
          <p:nvPr/>
        </p:nvSpPr>
        <p:spPr>
          <a:xfrm>
            <a:off x="5406460" y="6995834"/>
            <a:ext cx="2669959" cy="3291166"/>
          </a:xfrm>
          <a:custGeom>
            <a:avLst/>
            <a:gdLst/>
            <a:ahLst/>
            <a:cxnLst/>
            <a:rect l="l" t="t" r="r" b="b"/>
            <a:pathLst>
              <a:path w="2669959" h="3291166">
                <a:moveTo>
                  <a:pt x="0" y="0"/>
                </a:moveTo>
                <a:lnTo>
                  <a:pt x="2669959" y="0"/>
                </a:lnTo>
                <a:lnTo>
                  <a:pt x="2669959" y="3291166"/>
                </a:lnTo>
                <a:lnTo>
                  <a:pt x="0" y="329116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8447766" y="6923092"/>
            <a:ext cx="2951222" cy="3436649"/>
          </a:xfrm>
          <a:custGeom>
            <a:avLst/>
            <a:gdLst/>
            <a:ahLst/>
            <a:cxnLst/>
            <a:rect l="l" t="t" r="r" b="b"/>
            <a:pathLst>
              <a:path w="2951222" h="3436649">
                <a:moveTo>
                  <a:pt x="0" y="0"/>
                </a:moveTo>
                <a:lnTo>
                  <a:pt x="2951222" y="0"/>
                </a:lnTo>
                <a:lnTo>
                  <a:pt x="2951222" y="3436649"/>
                </a:lnTo>
                <a:lnTo>
                  <a:pt x="0" y="343664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274003" y="6513337"/>
            <a:ext cx="3382825" cy="3713680"/>
          </a:xfrm>
          <a:custGeom>
            <a:avLst/>
            <a:gdLst/>
            <a:ahLst/>
            <a:cxnLst/>
            <a:rect l="l" t="t" r="r" b="b"/>
            <a:pathLst>
              <a:path w="3382825" h="3713680">
                <a:moveTo>
                  <a:pt x="0" y="0"/>
                </a:moveTo>
                <a:lnTo>
                  <a:pt x="3382825" y="0"/>
                </a:lnTo>
                <a:lnTo>
                  <a:pt x="3382825" y="3713680"/>
                </a:lnTo>
                <a:lnTo>
                  <a:pt x="0" y="371368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 rot="-1290476">
            <a:off x="15394238" y="6025312"/>
            <a:ext cx="3125346" cy="6183239"/>
          </a:xfrm>
          <a:custGeom>
            <a:avLst/>
            <a:gdLst/>
            <a:ahLst/>
            <a:cxnLst/>
            <a:rect l="l" t="t" r="r" b="b"/>
            <a:pathLst>
              <a:path w="3125346" h="6183239">
                <a:moveTo>
                  <a:pt x="0" y="0"/>
                </a:moveTo>
                <a:lnTo>
                  <a:pt x="3125347" y="0"/>
                </a:lnTo>
                <a:lnTo>
                  <a:pt x="3125347" y="6183240"/>
                </a:lnTo>
                <a:lnTo>
                  <a:pt x="0" y="61832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4958" y="2781300"/>
            <a:ext cx="15316200" cy="702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как-то обратился к своим ученикам: "Я беден, стар и слаб. Я учу вас много лет, поэтому вы должны найти средства, на которые я мог бы жить". Ученики озадачились, ведь они понимали, что невозможно ждать помощи от жителей города, слишком скупы были те.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 учитель продолжал: "Я не призываю просить, нужно просто пойти и взять!" - "Как? Украсть, стать ворами?" - "А разве это грех? И разве ваш учитель не заслуживает лучшей доли?" - "Но нас же поймают!" - "А вы сделайте так, чтобы никто не увидел".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загалдели и начали обсуждать возможности добычи денег. И тут юноша, стоявший в сторонке и не принимавший участия в разговоре, вдруг громко сказал: "Прости, учитель! Но то, что вы просите, нельзя исполнить!" - "Почему?" - "На Земле нет такого местечка, где бы нас никто не увидел. Даже если никого нет рядом, есть я сам. Тот, который видит все. И лучше уж ходить по миру с нищенской сумой, чем наблюдать, как я краду у людей". От сказанных слов лицо учителя просияло. Он подошел и крепко обнял своего ученика.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46"/>
          <p:cNvSpPr txBox="1"/>
          <p:nvPr/>
        </p:nvSpPr>
        <p:spPr>
          <a:xfrm>
            <a:off x="2209800" y="940858"/>
            <a:ext cx="13716000" cy="12050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ru-RU" sz="5400" dirty="0">
                <a:solidFill>
                  <a:srgbClr val="FF0000"/>
                </a:solidFill>
                <a:latin typeface="Paytone One"/>
              </a:rPr>
              <a:t>Послушайте притчу и задумайтесь</a:t>
            </a:r>
            <a:endParaRPr lang="en-US" sz="5400" dirty="0">
              <a:solidFill>
                <a:srgbClr val="FF0000"/>
              </a:solidFill>
              <a:latin typeface="Paytone One"/>
            </a:endParaRPr>
          </a:p>
        </p:txBody>
      </p:sp>
    </p:spTree>
    <p:extLst>
      <p:ext uri="{BB962C8B-B14F-4D97-AF65-F5344CB8AC3E}">
        <p14:creationId xmlns:p14="http://schemas.microsoft.com/office/powerpoint/2010/main" val="308837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0320" y="266700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41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3" name="Freeform 43"/>
          <p:cNvSpPr/>
          <p:nvPr/>
        </p:nvSpPr>
        <p:spPr>
          <a:xfrm>
            <a:off x="317679" y="2538410"/>
            <a:ext cx="13341793" cy="5794110"/>
          </a:xfrm>
          <a:custGeom>
            <a:avLst/>
            <a:gdLst/>
            <a:ahLst/>
            <a:cxnLst/>
            <a:rect l="l" t="t" r="r" b="b"/>
            <a:pathLst>
              <a:path w="11804913" h="4206842">
                <a:moveTo>
                  <a:pt x="0" y="0"/>
                </a:moveTo>
                <a:lnTo>
                  <a:pt x="11804913" y="0"/>
                </a:lnTo>
                <a:lnTo>
                  <a:pt x="11804913" y="4206842"/>
                </a:lnTo>
                <a:lnTo>
                  <a:pt x="0" y="42068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45" name="Freeform 45"/>
          <p:cNvSpPr/>
          <p:nvPr/>
        </p:nvSpPr>
        <p:spPr>
          <a:xfrm>
            <a:off x="10541322" y="4815601"/>
            <a:ext cx="7456762" cy="5471399"/>
          </a:xfrm>
          <a:custGeom>
            <a:avLst/>
            <a:gdLst/>
            <a:ahLst/>
            <a:cxnLst/>
            <a:rect l="l" t="t" r="r" b="b"/>
            <a:pathLst>
              <a:path w="7456762" h="5471399">
                <a:moveTo>
                  <a:pt x="0" y="0"/>
                </a:moveTo>
                <a:lnTo>
                  <a:pt x="7456762" y="0"/>
                </a:lnTo>
                <a:lnTo>
                  <a:pt x="7456762" y="5471399"/>
                </a:lnTo>
                <a:lnTo>
                  <a:pt x="0" y="54713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0682884" y="-177318"/>
            <a:ext cx="7315200" cy="2832977"/>
          </a:xfrm>
          <a:custGeom>
            <a:avLst/>
            <a:gdLst/>
            <a:ahLst/>
            <a:cxnLst/>
            <a:rect l="l" t="t" r="r" b="b"/>
            <a:pathLst>
              <a:path w="7315200" h="2832977">
                <a:moveTo>
                  <a:pt x="0" y="0"/>
                </a:moveTo>
                <a:lnTo>
                  <a:pt x="7315200" y="0"/>
                </a:lnTo>
                <a:lnTo>
                  <a:pt x="7315200" y="2832978"/>
                </a:lnTo>
                <a:lnTo>
                  <a:pt x="0" y="28329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7" name="TextBox 42"/>
          <p:cNvSpPr txBox="1"/>
          <p:nvPr/>
        </p:nvSpPr>
        <p:spPr>
          <a:xfrm>
            <a:off x="830681" y="2329206"/>
            <a:ext cx="11070707" cy="4154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0"/>
              </a:lnSpc>
            </a:pPr>
            <a:r>
              <a:rPr lang="ru-RU" sz="4500" dirty="0">
                <a:solidFill>
                  <a:srgbClr val="000000"/>
                </a:solidFill>
                <a:latin typeface="Nunito Light"/>
              </a:rPr>
              <a:t>Подумайте и вспомните свои поступки, которые могли обидеть кого-то, за которые нам сегодня стыдно и мы в них глубоко раскаиваемся. Попробуйте написать в тетрадях ваши ощущения, которые вы испытали тогда </a:t>
            </a:r>
            <a:endParaRPr lang="en-US" sz="4500" dirty="0">
              <a:solidFill>
                <a:srgbClr val="000000"/>
              </a:solidFill>
              <a:latin typeface="Nunito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38200" y="266700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0" name="Freeform 50"/>
          <p:cNvSpPr/>
          <p:nvPr/>
        </p:nvSpPr>
        <p:spPr>
          <a:xfrm>
            <a:off x="1318135" y="8367318"/>
            <a:ext cx="520246" cy="516995"/>
          </a:xfrm>
          <a:custGeom>
            <a:avLst/>
            <a:gdLst/>
            <a:ahLst/>
            <a:cxnLst/>
            <a:rect l="l" t="t" r="r" b="b"/>
            <a:pathLst>
              <a:path w="520246" h="516995">
                <a:moveTo>
                  <a:pt x="0" y="0"/>
                </a:moveTo>
                <a:lnTo>
                  <a:pt x="520246" y="0"/>
                </a:lnTo>
                <a:lnTo>
                  <a:pt x="520246" y="516994"/>
                </a:lnTo>
                <a:lnTo>
                  <a:pt x="0" y="5169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15215146" y="266700"/>
            <a:ext cx="2484482" cy="3180137"/>
          </a:xfrm>
          <a:custGeom>
            <a:avLst/>
            <a:gdLst/>
            <a:ahLst/>
            <a:cxnLst/>
            <a:rect l="l" t="t" r="r" b="b"/>
            <a:pathLst>
              <a:path w="2484482" h="3180137">
                <a:moveTo>
                  <a:pt x="0" y="0"/>
                </a:moveTo>
                <a:lnTo>
                  <a:pt x="2484482" y="0"/>
                </a:lnTo>
                <a:lnTo>
                  <a:pt x="2484482" y="3180137"/>
                </a:lnTo>
                <a:lnTo>
                  <a:pt x="0" y="318013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3" name="TextBox 53"/>
          <p:cNvSpPr txBox="1"/>
          <p:nvPr/>
        </p:nvSpPr>
        <p:spPr>
          <a:xfrm>
            <a:off x="1832694" y="1829169"/>
            <a:ext cx="13944632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ru-RU" sz="8000" dirty="0">
                <a:solidFill>
                  <a:srgbClr val="FF609A"/>
                </a:solidFill>
                <a:latin typeface="Paytone One"/>
              </a:rPr>
              <a:t>Домашнее задание:</a:t>
            </a:r>
            <a:endParaRPr lang="en-US" sz="8000" dirty="0">
              <a:solidFill>
                <a:srgbClr val="FF609A"/>
              </a:solidFill>
              <a:latin typeface="Paytone One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0" y="3303595"/>
            <a:ext cx="18135601" cy="4154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dirty="0">
                <a:solidFill>
                  <a:srgbClr val="0070C0"/>
                </a:solidFill>
                <a:latin typeface="Paytone One"/>
              </a:rPr>
              <a:t>Выучить, что такое совесть и стыд,</a:t>
            </a:r>
          </a:p>
          <a:p>
            <a:pPr algn="ctr">
              <a:lnSpc>
                <a:spcPct val="150000"/>
              </a:lnSpc>
            </a:pPr>
            <a:r>
              <a:rPr lang="ru-RU" sz="6000" dirty="0">
                <a:solidFill>
                  <a:srgbClr val="0070C0"/>
                </a:solidFill>
                <a:latin typeface="Paytone One"/>
              </a:rPr>
              <a:t>прочитать любое </a:t>
            </a:r>
            <a:r>
              <a:rPr lang="ru-RU" sz="6000">
                <a:solidFill>
                  <a:srgbClr val="0070C0"/>
                </a:solidFill>
                <a:latin typeface="Paytone One"/>
              </a:rPr>
              <a:t>произведение </a:t>
            </a:r>
          </a:p>
          <a:p>
            <a:pPr algn="ctr">
              <a:lnSpc>
                <a:spcPct val="150000"/>
              </a:lnSpc>
            </a:pPr>
            <a:r>
              <a:rPr lang="ru-RU" sz="6000">
                <a:solidFill>
                  <a:srgbClr val="0070C0"/>
                </a:solidFill>
                <a:latin typeface="Paytone One"/>
              </a:rPr>
              <a:t>на </a:t>
            </a:r>
            <a:r>
              <a:rPr lang="ru-RU" sz="6000" dirty="0">
                <a:solidFill>
                  <a:srgbClr val="0070C0"/>
                </a:solidFill>
                <a:latin typeface="Paytone One"/>
              </a:rPr>
              <a:t>выбор про совесть</a:t>
            </a:r>
            <a:endParaRPr lang="en-US" sz="6000" dirty="0">
              <a:solidFill>
                <a:srgbClr val="0070C0"/>
              </a:solidFill>
              <a:latin typeface="Paytone On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-149647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2" name="Freeform 42"/>
          <p:cNvSpPr/>
          <p:nvPr/>
        </p:nvSpPr>
        <p:spPr>
          <a:xfrm>
            <a:off x="-3542983" y="-3790526"/>
            <a:ext cx="24772965" cy="8783142"/>
          </a:xfrm>
          <a:custGeom>
            <a:avLst/>
            <a:gdLst/>
            <a:ahLst/>
            <a:cxnLst/>
            <a:rect l="l" t="t" r="r" b="b"/>
            <a:pathLst>
              <a:path w="24772965" h="8783142">
                <a:moveTo>
                  <a:pt x="0" y="0"/>
                </a:moveTo>
                <a:lnTo>
                  <a:pt x="24772965" y="0"/>
                </a:lnTo>
                <a:lnTo>
                  <a:pt x="24772965" y="8783142"/>
                </a:lnTo>
                <a:lnTo>
                  <a:pt x="0" y="87831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3" name="Group 43"/>
          <p:cNvGrpSpPr/>
          <p:nvPr/>
        </p:nvGrpSpPr>
        <p:grpSpPr>
          <a:xfrm>
            <a:off x="759145" y="3094512"/>
            <a:ext cx="16682585" cy="6738608"/>
            <a:chOff x="0" y="-192881"/>
            <a:chExt cx="22243447" cy="8984813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-192881"/>
              <a:ext cx="6154682" cy="8984813"/>
              <a:chOff x="0" y="-38100"/>
              <a:chExt cx="1215740" cy="1774778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1215740" cy="1736678"/>
              </a:xfrm>
              <a:custGeom>
                <a:avLst/>
                <a:gdLst/>
                <a:ahLst/>
                <a:cxnLst/>
                <a:rect l="l" t="t" r="r" b="b"/>
                <a:pathLst>
                  <a:path w="1253235" h="812800">
                    <a:moveTo>
                      <a:pt x="82977" y="0"/>
                    </a:moveTo>
                    <a:lnTo>
                      <a:pt x="1170257" y="0"/>
                    </a:lnTo>
                    <a:cubicBezTo>
                      <a:pt x="1216084" y="0"/>
                      <a:pt x="1253235" y="37150"/>
                      <a:pt x="1253235" y="82977"/>
                    </a:cubicBezTo>
                    <a:lnTo>
                      <a:pt x="1253235" y="729823"/>
                    </a:lnTo>
                    <a:cubicBezTo>
                      <a:pt x="1253235" y="775650"/>
                      <a:pt x="1216084" y="812800"/>
                      <a:pt x="1170257" y="812800"/>
                    </a:cubicBezTo>
                    <a:lnTo>
                      <a:pt x="82977" y="812800"/>
                    </a:lnTo>
                    <a:cubicBezTo>
                      <a:pt x="37150" y="812800"/>
                      <a:pt x="0" y="775650"/>
                      <a:pt x="0" y="729823"/>
                    </a:cubicBezTo>
                    <a:lnTo>
                      <a:pt x="0" y="82977"/>
                    </a:lnTo>
                    <a:cubicBezTo>
                      <a:pt x="0" y="37150"/>
                      <a:pt x="37150" y="0"/>
                      <a:pt x="8297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/>
              </a:p>
            </p:txBody>
          </p:sp>
        </p:grpSp>
        <p:sp>
          <p:nvSpPr>
            <p:cNvPr id="48" name="TextBox 48"/>
            <p:cNvSpPr txBox="1"/>
            <p:nvPr/>
          </p:nvSpPr>
          <p:spPr>
            <a:xfrm>
              <a:off x="8961" y="794987"/>
              <a:ext cx="6112165" cy="1299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40"/>
                </a:lnSpc>
                <a:spcBef>
                  <a:spcPct val="0"/>
                </a:spcBef>
              </a:pPr>
              <a:r>
                <a:rPr lang="ru-RU" sz="4400" dirty="0">
                  <a:solidFill>
                    <a:srgbClr val="FF609A"/>
                  </a:solidFill>
                  <a:latin typeface="Open Sauce Semi-Bold"/>
                </a:rPr>
                <a:t>Словарь Ефремовой</a:t>
              </a:r>
              <a:endParaRPr lang="en-US" sz="4400" dirty="0">
                <a:solidFill>
                  <a:srgbClr val="FF609A"/>
                </a:solidFill>
                <a:latin typeface="Open Sauce Semi-Bold"/>
              </a:endParaRP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116167" y="2711535"/>
              <a:ext cx="6112167" cy="34881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ru-RU" sz="3200" u="none" dirty="0">
                  <a:solidFill>
                    <a:srgbClr val="000000"/>
                  </a:solidFill>
                  <a:latin typeface="Nunito Light"/>
                </a:rPr>
                <a:t>Чувство моральной ответственности за свое поведение и свои поступки перед самим собой, окружающими людьми и обществом.</a:t>
              </a:r>
              <a:endParaRPr lang="en-US" sz="3200" u="none" dirty="0">
                <a:solidFill>
                  <a:srgbClr val="000000"/>
                </a:solidFill>
                <a:latin typeface="Nunito Light"/>
              </a:endParaRP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8007557" y="-192881"/>
              <a:ext cx="6498678" cy="8826110"/>
              <a:chOff x="0" y="-38100"/>
              <a:chExt cx="1283690" cy="1743429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1283690" cy="1705329"/>
              </a:xfrm>
              <a:custGeom>
                <a:avLst/>
                <a:gdLst/>
                <a:ahLst/>
                <a:cxnLst/>
                <a:rect l="l" t="t" r="r" b="b"/>
                <a:pathLst>
                  <a:path w="1253235" h="812800">
                    <a:moveTo>
                      <a:pt x="82977" y="0"/>
                    </a:moveTo>
                    <a:lnTo>
                      <a:pt x="1170257" y="0"/>
                    </a:lnTo>
                    <a:cubicBezTo>
                      <a:pt x="1216084" y="0"/>
                      <a:pt x="1253235" y="37150"/>
                      <a:pt x="1253235" y="82977"/>
                    </a:cubicBezTo>
                    <a:lnTo>
                      <a:pt x="1253235" y="729823"/>
                    </a:lnTo>
                    <a:cubicBezTo>
                      <a:pt x="1253235" y="775650"/>
                      <a:pt x="1216084" y="812800"/>
                      <a:pt x="1170257" y="812800"/>
                    </a:cubicBezTo>
                    <a:lnTo>
                      <a:pt x="82977" y="812800"/>
                    </a:lnTo>
                    <a:cubicBezTo>
                      <a:pt x="37150" y="812800"/>
                      <a:pt x="0" y="775650"/>
                      <a:pt x="0" y="729823"/>
                    </a:cubicBezTo>
                    <a:lnTo>
                      <a:pt x="0" y="82977"/>
                    </a:lnTo>
                    <a:cubicBezTo>
                      <a:pt x="0" y="37150"/>
                      <a:pt x="37150" y="0"/>
                      <a:pt x="8297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2" name="TextBox 52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/>
              </a:p>
            </p:txBody>
          </p:sp>
        </p:grpSp>
        <p:sp>
          <p:nvSpPr>
            <p:cNvPr id="54" name="TextBox 54"/>
            <p:cNvSpPr txBox="1"/>
            <p:nvPr/>
          </p:nvSpPr>
          <p:spPr>
            <a:xfrm>
              <a:off x="7985269" y="875801"/>
              <a:ext cx="6112165" cy="6434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40"/>
                </a:lnSpc>
                <a:spcBef>
                  <a:spcPct val="0"/>
                </a:spcBef>
              </a:pPr>
              <a:r>
                <a:rPr lang="ru-RU" sz="4400" dirty="0">
                  <a:solidFill>
                    <a:srgbClr val="FF609A"/>
                  </a:solidFill>
                  <a:latin typeface="Open Sauce Semi-Bold"/>
                </a:rPr>
                <a:t>Словарь Даля</a:t>
              </a:r>
              <a:endParaRPr lang="en-US" sz="4400" dirty="0">
                <a:solidFill>
                  <a:srgbClr val="FF609A"/>
                </a:solidFill>
                <a:latin typeface="Open Sauce Semi-Bold"/>
              </a:endParaRP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8123724" y="2791460"/>
              <a:ext cx="6112167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ru-RU" sz="3200" dirty="0">
                  <a:solidFill>
                    <a:srgbClr val="000000"/>
                  </a:solidFill>
                  <a:latin typeface="Nunito Light"/>
                </a:rPr>
                <a:t>Внутреннее сознание добра и зла</a:t>
              </a:r>
              <a:endParaRPr lang="en-US" sz="3200" u="none" dirty="0">
                <a:solidFill>
                  <a:srgbClr val="000000"/>
                </a:solidFill>
                <a:latin typeface="Nunito Light"/>
              </a:endParaRPr>
            </a:p>
          </p:txBody>
        </p:sp>
        <p:grpSp>
          <p:nvGrpSpPr>
            <p:cNvPr id="56" name="Group 56"/>
            <p:cNvGrpSpPr/>
            <p:nvPr/>
          </p:nvGrpSpPr>
          <p:grpSpPr>
            <a:xfrm>
              <a:off x="16015113" y="-192881"/>
              <a:ext cx="6228331" cy="8701344"/>
              <a:chOff x="0" y="-38100"/>
              <a:chExt cx="1230288" cy="1718784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1230288" cy="1680684"/>
              </a:xfrm>
              <a:custGeom>
                <a:avLst/>
                <a:gdLst/>
                <a:ahLst/>
                <a:cxnLst/>
                <a:rect l="l" t="t" r="r" b="b"/>
                <a:pathLst>
                  <a:path w="1253235" h="812800">
                    <a:moveTo>
                      <a:pt x="82977" y="0"/>
                    </a:moveTo>
                    <a:lnTo>
                      <a:pt x="1170257" y="0"/>
                    </a:lnTo>
                    <a:cubicBezTo>
                      <a:pt x="1216084" y="0"/>
                      <a:pt x="1253235" y="37150"/>
                      <a:pt x="1253235" y="82977"/>
                    </a:cubicBezTo>
                    <a:lnTo>
                      <a:pt x="1253235" y="729823"/>
                    </a:lnTo>
                    <a:cubicBezTo>
                      <a:pt x="1253235" y="775650"/>
                      <a:pt x="1216084" y="812800"/>
                      <a:pt x="1170257" y="812800"/>
                    </a:cubicBezTo>
                    <a:lnTo>
                      <a:pt x="82977" y="812800"/>
                    </a:lnTo>
                    <a:cubicBezTo>
                      <a:pt x="37150" y="812800"/>
                      <a:pt x="0" y="775650"/>
                      <a:pt x="0" y="729823"/>
                    </a:cubicBezTo>
                    <a:lnTo>
                      <a:pt x="0" y="82977"/>
                    </a:lnTo>
                    <a:cubicBezTo>
                      <a:pt x="0" y="37150"/>
                      <a:pt x="37150" y="0"/>
                      <a:pt x="8297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8" name="TextBox 58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/>
              </a:p>
            </p:txBody>
          </p:sp>
        </p:grpSp>
        <p:sp>
          <p:nvSpPr>
            <p:cNvPr id="60" name="TextBox 60"/>
            <p:cNvSpPr txBox="1"/>
            <p:nvPr/>
          </p:nvSpPr>
          <p:spPr>
            <a:xfrm>
              <a:off x="16052876" y="670817"/>
              <a:ext cx="6112165" cy="6434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840"/>
                </a:lnSpc>
                <a:spcBef>
                  <a:spcPct val="0"/>
                </a:spcBef>
              </a:pPr>
              <a:r>
                <a:rPr lang="ru-RU" sz="4400" dirty="0">
                  <a:solidFill>
                    <a:srgbClr val="FF609A"/>
                  </a:solidFill>
                  <a:latin typeface="Open Sauce Semi-Bold"/>
                </a:rPr>
                <a:t>Словарь Ожегова</a:t>
              </a:r>
              <a:endParaRPr lang="en-US" sz="4400" dirty="0">
                <a:solidFill>
                  <a:srgbClr val="FF609A"/>
                </a:solidFill>
                <a:latin typeface="Open Sauce Semi-Bold"/>
              </a:endParaRPr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16131280" y="2641578"/>
              <a:ext cx="6112167" cy="23390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ru-RU" sz="3200" u="none" dirty="0">
                  <a:solidFill>
                    <a:srgbClr val="000000"/>
                  </a:solidFill>
                  <a:latin typeface="Nunito Light"/>
                </a:rPr>
                <a:t>Чувство нравственной ответственности за свое поведение перед окружающими людьми</a:t>
              </a:r>
              <a:endParaRPr lang="en-US" sz="3200" u="none" dirty="0">
                <a:solidFill>
                  <a:srgbClr val="000000"/>
                </a:solidFill>
                <a:latin typeface="Nunito Light"/>
              </a:endParaRPr>
            </a:p>
          </p:txBody>
        </p:sp>
      </p:grpSp>
      <p:sp>
        <p:nvSpPr>
          <p:cNvPr id="62" name="TextBox 62"/>
          <p:cNvSpPr txBox="1"/>
          <p:nvPr/>
        </p:nvSpPr>
        <p:spPr>
          <a:xfrm>
            <a:off x="3767121" y="244318"/>
            <a:ext cx="10462809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152"/>
              </a:lnSpc>
            </a:pPr>
            <a:r>
              <a:rPr lang="ru-RU" sz="8800" dirty="0">
                <a:solidFill>
                  <a:srgbClr val="FF609A"/>
                </a:solidFill>
                <a:latin typeface="Paytone One"/>
              </a:rPr>
              <a:t>Совесть</a:t>
            </a:r>
            <a:endParaRPr lang="en-US" sz="8800" dirty="0">
              <a:solidFill>
                <a:srgbClr val="FF609A"/>
              </a:solidFill>
              <a:latin typeface="Paytone On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2" name="Freeform 42"/>
          <p:cNvSpPr/>
          <p:nvPr/>
        </p:nvSpPr>
        <p:spPr>
          <a:xfrm rot="1961993">
            <a:off x="3805660" y="2951224"/>
            <a:ext cx="3168396" cy="4114800"/>
          </a:xfrm>
          <a:custGeom>
            <a:avLst/>
            <a:gdLst/>
            <a:ahLst/>
            <a:cxnLst/>
            <a:rect l="l" t="t" r="r" b="b"/>
            <a:pathLst>
              <a:path w="3168396" h="4114800">
                <a:moveTo>
                  <a:pt x="0" y="0"/>
                </a:moveTo>
                <a:lnTo>
                  <a:pt x="3168396" y="0"/>
                </a:lnTo>
                <a:lnTo>
                  <a:pt x="316839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5" name="Group 45"/>
          <p:cNvGrpSpPr/>
          <p:nvPr/>
        </p:nvGrpSpPr>
        <p:grpSpPr>
          <a:xfrm>
            <a:off x="242342" y="521323"/>
            <a:ext cx="16497011" cy="7171545"/>
            <a:chOff x="-1497327" y="-7753217"/>
            <a:chExt cx="21996015" cy="9562061"/>
          </a:xfrm>
        </p:grpSpPr>
        <p:sp>
          <p:nvSpPr>
            <p:cNvPr id="46" name="TextBox 46"/>
            <p:cNvSpPr txBox="1"/>
            <p:nvPr/>
          </p:nvSpPr>
          <p:spPr>
            <a:xfrm>
              <a:off x="-1497327" y="-7753217"/>
              <a:ext cx="20743102" cy="36933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00"/>
                </a:lnSpc>
              </a:pPr>
              <a:r>
                <a:rPr lang="ru-RU" sz="9000" dirty="0">
                  <a:solidFill>
                    <a:srgbClr val="FF609A"/>
                  </a:solidFill>
                  <a:latin typeface="Paytone One"/>
                </a:rPr>
                <a:t>Вспомните и запишите </a:t>
              </a:r>
            </a:p>
            <a:p>
              <a:pPr algn="ctr">
                <a:lnSpc>
                  <a:spcPts val="10800"/>
                </a:lnSpc>
              </a:pPr>
              <a:r>
                <a:rPr lang="ru-RU" sz="9000" dirty="0">
                  <a:solidFill>
                    <a:srgbClr val="FF609A"/>
                  </a:solidFill>
                  <a:latin typeface="Paytone One"/>
                </a:rPr>
                <a:t> в тетрадь</a:t>
              </a:r>
              <a:endParaRPr lang="en-US" sz="9000" dirty="0">
                <a:solidFill>
                  <a:srgbClr val="FF609A"/>
                </a:solidFill>
                <a:latin typeface="Paytone One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-244414" y="891157"/>
              <a:ext cx="20743102" cy="9176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50"/>
                </a:lnSpc>
              </a:pPr>
              <a:r>
                <a:rPr lang="ru-RU" sz="6600" dirty="0">
                  <a:solidFill>
                    <a:srgbClr val="000000"/>
                  </a:solidFill>
                  <a:latin typeface="Nunito Light"/>
                </a:rPr>
                <a:t>когда вы думали о совести</a:t>
              </a:r>
              <a:endParaRPr lang="en-US" sz="6600" dirty="0">
                <a:solidFill>
                  <a:srgbClr val="000000"/>
                </a:solidFill>
                <a:latin typeface="Nunito Light"/>
              </a:endParaRPr>
            </a:p>
          </p:txBody>
        </p:sp>
      </p:grpSp>
      <p:sp>
        <p:nvSpPr>
          <p:cNvPr id="48" name="Freeform 48"/>
          <p:cNvSpPr/>
          <p:nvPr/>
        </p:nvSpPr>
        <p:spPr>
          <a:xfrm rot="-1013951">
            <a:off x="611194" y="5392834"/>
            <a:ext cx="2326732" cy="4114800"/>
          </a:xfrm>
          <a:custGeom>
            <a:avLst/>
            <a:gdLst/>
            <a:ahLst/>
            <a:cxnLst/>
            <a:rect l="l" t="t" r="r" b="b"/>
            <a:pathLst>
              <a:path w="2326732" h="4114800">
                <a:moveTo>
                  <a:pt x="0" y="0"/>
                </a:moveTo>
                <a:lnTo>
                  <a:pt x="2326733" y="0"/>
                </a:lnTo>
                <a:lnTo>
                  <a:pt x="232673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 rot="1432992">
            <a:off x="13469329" y="1046565"/>
            <a:ext cx="2541233" cy="4262026"/>
          </a:xfrm>
          <a:custGeom>
            <a:avLst/>
            <a:gdLst/>
            <a:ahLst/>
            <a:cxnLst/>
            <a:rect l="l" t="t" r="r" b="b"/>
            <a:pathLst>
              <a:path w="2541233" h="4262026">
                <a:moveTo>
                  <a:pt x="0" y="0"/>
                </a:moveTo>
                <a:lnTo>
                  <a:pt x="2541233" y="0"/>
                </a:lnTo>
                <a:lnTo>
                  <a:pt x="2541233" y="4262026"/>
                </a:lnTo>
                <a:lnTo>
                  <a:pt x="0" y="426202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4739945" y="6267788"/>
            <a:ext cx="3075077" cy="2990512"/>
          </a:xfrm>
          <a:custGeom>
            <a:avLst/>
            <a:gdLst/>
            <a:ahLst/>
            <a:cxnLst/>
            <a:rect l="l" t="t" r="r" b="b"/>
            <a:pathLst>
              <a:path w="3075077" h="2990512">
                <a:moveTo>
                  <a:pt x="0" y="0"/>
                </a:moveTo>
                <a:lnTo>
                  <a:pt x="3075077" y="0"/>
                </a:lnTo>
                <a:lnTo>
                  <a:pt x="3075077" y="2990512"/>
                </a:lnTo>
                <a:lnTo>
                  <a:pt x="0" y="29905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5" name="Freeform 45"/>
          <p:cNvSpPr/>
          <p:nvPr/>
        </p:nvSpPr>
        <p:spPr>
          <a:xfrm>
            <a:off x="8989217" y="523874"/>
            <a:ext cx="9037966" cy="3220802"/>
          </a:xfrm>
          <a:custGeom>
            <a:avLst/>
            <a:gdLst/>
            <a:ahLst/>
            <a:cxnLst/>
            <a:rect l="l" t="t" r="r" b="b"/>
            <a:pathLst>
              <a:path w="9037966" h="3220802">
                <a:moveTo>
                  <a:pt x="0" y="0"/>
                </a:moveTo>
                <a:lnTo>
                  <a:pt x="9037965" y="0"/>
                </a:lnTo>
                <a:lnTo>
                  <a:pt x="9037965" y="3220802"/>
                </a:lnTo>
                <a:lnTo>
                  <a:pt x="0" y="32208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3636145" y="4594225"/>
            <a:ext cx="6835104" cy="4007080"/>
          </a:xfrm>
          <a:custGeom>
            <a:avLst/>
            <a:gdLst/>
            <a:ahLst/>
            <a:cxnLst/>
            <a:rect l="l" t="t" r="r" b="b"/>
            <a:pathLst>
              <a:path w="6835104" h="4007080">
                <a:moveTo>
                  <a:pt x="0" y="0"/>
                </a:moveTo>
                <a:lnTo>
                  <a:pt x="6835104" y="0"/>
                </a:lnTo>
                <a:lnTo>
                  <a:pt x="6835104" y="4007080"/>
                </a:lnTo>
                <a:lnTo>
                  <a:pt x="0" y="40070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 rot="-1101201">
            <a:off x="771813" y="6033003"/>
            <a:ext cx="2072363" cy="4114800"/>
          </a:xfrm>
          <a:custGeom>
            <a:avLst/>
            <a:gdLst/>
            <a:ahLst/>
            <a:cxnLst/>
            <a:rect l="l" t="t" r="r" b="b"/>
            <a:pathLst>
              <a:path w="2072363" h="4114800">
                <a:moveTo>
                  <a:pt x="0" y="0"/>
                </a:moveTo>
                <a:lnTo>
                  <a:pt x="2072362" y="0"/>
                </a:lnTo>
                <a:lnTo>
                  <a:pt x="20723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 rot="397720">
            <a:off x="8088308" y="8263534"/>
            <a:ext cx="3101189" cy="1753581"/>
          </a:xfrm>
          <a:custGeom>
            <a:avLst/>
            <a:gdLst/>
            <a:ahLst/>
            <a:cxnLst/>
            <a:rect l="l" t="t" r="r" b="b"/>
            <a:pathLst>
              <a:path w="3101189" h="1753581">
                <a:moveTo>
                  <a:pt x="0" y="0"/>
                </a:moveTo>
                <a:lnTo>
                  <a:pt x="3101189" y="0"/>
                </a:lnTo>
                <a:lnTo>
                  <a:pt x="3101189" y="1753581"/>
                </a:lnTo>
                <a:lnTo>
                  <a:pt x="0" y="175358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49" name="TextBox 49"/>
          <p:cNvSpPr txBox="1"/>
          <p:nvPr/>
        </p:nvSpPr>
        <p:spPr>
          <a:xfrm>
            <a:off x="9944072" y="1074819"/>
            <a:ext cx="718571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ru-RU" sz="7500" dirty="0">
                <a:solidFill>
                  <a:srgbClr val="FF609A"/>
                </a:solidFill>
                <a:latin typeface="Paytone One"/>
              </a:rPr>
              <a:t>Булат Окуджава</a:t>
            </a:r>
            <a:endParaRPr lang="en-US" sz="7500" dirty="0">
              <a:solidFill>
                <a:srgbClr val="FF609A"/>
              </a:solidFill>
              <a:latin typeface="Paytone One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4931" y="513353"/>
            <a:ext cx="3733460" cy="4977946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9808683" y="2332158"/>
            <a:ext cx="724320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советский и российский поэт,</a:t>
            </a:r>
          </a:p>
          <a:p>
            <a:pPr algn="ctr"/>
            <a:r>
              <a:rPr lang="ru-RU" sz="4400" dirty="0"/>
              <a:t>  композитор</a:t>
            </a:r>
            <a:r>
              <a:rPr lang="ru-RU" dirty="0"/>
              <a:t> </a:t>
            </a:r>
          </a:p>
        </p:txBody>
      </p:sp>
      <p:pic>
        <p:nvPicPr>
          <p:cNvPr id="54" name="Bulat_Okudzhava_-_Sovest_blagorodstvo_i_dostoinstvo_6168819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171114" y="4068582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27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3" name="Freeform 43"/>
          <p:cNvSpPr/>
          <p:nvPr/>
        </p:nvSpPr>
        <p:spPr>
          <a:xfrm>
            <a:off x="756429" y="911561"/>
            <a:ext cx="1671034" cy="1488739"/>
          </a:xfrm>
          <a:custGeom>
            <a:avLst/>
            <a:gdLst/>
            <a:ahLst/>
            <a:cxnLst/>
            <a:rect l="l" t="t" r="r" b="b"/>
            <a:pathLst>
              <a:path w="1671034" h="1488739">
                <a:moveTo>
                  <a:pt x="0" y="0"/>
                </a:moveTo>
                <a:lnTo>
                  <a:pt x="1671034" y="0"/>
                </a:lnTo>
                <a:lnTo>
                  <a:pt x="1671034" y="1488739"/>
                </a:lnTo>
                <a:lnTo>
                  <a:pt x="0" y="14887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 rot="1435709">
            <a:off x="15694335" y="276187"/>
            <a:ext cx="2036007" cy="3181261"/>
          </a:xfrm>
          <a:custGeom>
            <a:avLst/>
            <a:gdLst/>
            <a:ahLst/>
            <a:cxnLst/>
            <a:rect l="l" t="t" r="r" b="b"/>
            <a:pathLst>
              <a:path w="2036007" h="3181261">
                <a:moveTo>
                  <a:pt x="0" y="0"/>
                </a:moveTo>
                <a:lnTo>
                  <a:pt x="2036006" y="0"/>
                </a:lnTo>
                <a:lnTo>
                  <a:pt x="2036006" y="3181261"/>
                </a:lnTo>
                <a:lnTo>
                  <a:pt x="0" y="318126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 rot="-1178255">
            <a:off x="896910" y="7395304"/>
            <a:ext cx="2842091" cy="2382189"/>
          </a:xfrm>
          <a:custGeom>
            <a:avLst/>
            <a:gdLst/>
            <a:ahLst/>
            <a:cxnLst/>
            <a:rect l="l" t="t" r="r" b="b"/>
            <a:pathLst>
              <a:path w="2842091" h="2382189">
                <a:moveTo>
                  <a:pt x="0" y="0"/>
                </a:moveTo>
                <a:lnTo>
                  <a:pt x="2842091" y="0"/>
                </a:lnTo>
                <a:lnTo>
                  <a:pt x="2842091" y="2382189"/>
                </a:lnTo>
                <a:lnTo>
                  <a:pt x="0" y="23821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7" name="Прямоугольник 46"/>
          <p:cNvSpPr/>
          <p:nvPr/>
        </p:nvSpPr>
        <p:spPr>
          <a:xfrm>
            <a:off x="990102" y="3753686"/>
            <a:ext cx="1606786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понятием совесть неразрывно связано</a:t>
            </a:r>
          </a:p>
          <a:p>
            <a:r>
              <a:rPr lang="ru-RU" sz="7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еще одно понятие – стыд</a:t>
            </a:r>
            <a:endParaRPr lang="ru-RU" sz="72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513763" y="6484813"/>
            <a:ext cx="9144000" cy="32070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Стыд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 чувство сильного смущения, самоосуждения от сознания предосудительности поступка, вины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11-10-23-11-2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90800" y="342900"/>
            <a:ext cx="13030200" cy="97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9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2" name="Freeform 42"/>
          <p:cNvSpPr/>
          <p:nvPr/>
        </p:nvSpPr>
        <p:spPr>
          <a:xfrm rot="-6035716">
            <a:off x="14484100" y="532715"/>
            <a:ext cx="3565814" cy="3384282"/>
          </a:xfrm>
          <a:custGeom>
            <a:avLst/>
            <a:gdLst/>
            <a:ahLst/>
            <a:cxnLst/>
            <a:rect l="l" t="t" r="r" b="b"/>
            <a:pathLst>
              <a:path w="3565814" h="3384282">
                <a:moveTo>
                  <a:pt x="0" y="0"/>
                </a:moveTo>
                <a:lnTo>
                  <a:pt x="3565815" y="0"/>
                </a:lnTo>
                <a:lnTo>
                  <a:pt x="3565815" y="3384282"/>
                </a:lnTo>
                <a:lnTo>
                  <a:pt x="0" y="33842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 rot="-2515987">
            <a:off x="102677" y="7436646"/>
            <a:ext cx="3184484" cy="2837086"/>
          </a:xfrm>
          <a:custGeom>
            <a:avLst/>
            <a:gdLst/>
            <a:ahLst/>
            <a:cxnLst/>
            <a:rect l="l" t="t" r="r" b="b"/>
            <a:pathLst>
              <a:path w="3184484" h="2837086">
                <a:moveTo>
                  <a:pt x="0" y="0"/>
                </a:moveTo>
                <a:lnTo>
                  <a:pt x="3184484" y="0"/>
                </a:lnTo>
                <a:lnTo>
                  <a:pt x="3184484" y="2837086"/>
                </a:lnTo>
                <a:lnTo>
                  <a:pt x="0" y="28370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 rot="-2916752">
            <a:off x="877369" y="-240712"/>
            <a:ext cx="2088142" cy="3516870"/>
          </a:xfrm>
          <a:custGeom>
            <a:avLst/>
            <a:gdLst/>
            <a:ahLst/>
            <a:cxnLst/>
            <a:rect l="l" t="t" r="r" b="b"/>
            <a:pathLst>
              <a:path w="2088142" h="3516870">
                <a:moveTo>
                  <a:pt x="0" y="0"/>
                </a:moveTo>
                <a:lnTo>
                  <a:pt x="2088142" y="0"/>
                </a:lnTo>
                <a:lnTo>
                  <a:pt x="2088142" y="3516870"/>
                </a:lnTo>
                <a:lnTo>
                  <a:pt x="0" y="35168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 rot="5767791">
            <a:off x="15193100" y="7158325"/>
            <a:ext cx="3044080" cy="3114148"/>
          </a:xfrm>
          <a:custGeom>
            <a:avLst/>
            <a:gdLst/>
            <a:ahLst/>
            <a:cxnLst/>
            <a:rect l="l" t="t" r="r" b="b"/>
            <a:pathLst>
              <a:path w="3044080" h="3114148">
                <a:moveTo>
                  <a:pt x="0" y="0"/>
                </a:moveTo>
                <a:lnTo>
                  <a:pt x="3044080" y="0"/>
                </a:lnTo>
                <a:lnTo>
                  <a:pt x="3044080" y="3114148"/>
                </a:lnTo>
                <a:lnTo>
                  <a:pt x="0" y="31141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5"/>
          <p:cNvSpPr/>
          <p:nvPr/>
        </p:nvSpPr>
        <p:spPr>
          <a:xfrm>
            <a:off x="8989217" y="523874"/>
            <a:ext cx="9037966" cy="3220802"/>
          </a:xfrm>
          <a:custGeom>
            <a:avLst/>
            <a:gdLst/>
            <a:ahLst/>
            <a:cxnLst/>
            <a:rect l="l" t="t" r="r" b="b"/>
            <a:pathLst>
              <a:path w="9037966" h="3220802">
                <a:moveTo>
                  <a:pt x="0" y="0"/>
                </a:moveTo>
                <a:lnTo>
                  <a:pt x="9037965" y="0"/>
                </a:lnTo>
                <a:lnTo>
                  <a:pt x="9037965" y="3220802"/>
                </a:lnTo>
                <a:lnTo>
                  <a:pt x="0" y="322080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50" name="TextBox 49"/>
          <p:cNvSpPr txBox="1"/>
          <p:nvPr/>
        </p:nvSpPr>
        <p:spPr>
          <a:xfrm>
            <a:off x="8725568" y="745539"/>
            <a:ext cx="9700270" cy="3462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7500" dirty="0">
                <a:solidFill>
                  <a:srgbClr val="FF609A"/>
                </a:solidFill>
                <a:latin typeface="Paytone One"/>
              </a:rPr>
              <a:t>Игра </a:t>
            </a:r>
          </a:p>
          <a:p>
            <a:pPr algn="ctr">
              <a:lnSpc>
                <a:spcPts val="9000"/>
              </a:lnSpc>
            </a:pPr>
            <a:r>
              <a:rPr lang="ru-RU" sz="7500" dirty="0">
                <a:solidFill>
                  <a:srgbClr val="FF609A"/>
                </a:solidFill>
                <a:latin typeface="Paytone One"/>
              </a:rPr>
              <a:t>«Стыдно-не стыдно»</a:t>
            </a:r>
          </a:p>
          <a:p>
            <a:pPr algn="ctr">
              <a:lnSpc>
                <a:spcPts val="9000"/>
              </a:lnSpc>
            </a:pPr>
            <a:r>
              <a:rPr lang="ru-RU" sz="7500" dirty="0">
                <a:solidFill>
                  <a:srgbClr val="FF609A"/>
                </a:solidFill>
                <a:latin typeface="Paytone One"/>
              </a:rPr>
              <a:t>(работа  в парах)</a:t>
            </a:r>
            <a:endParaRPr lang="en-US" sz="7500" dirty="0">
              <a:solidFill>
                <a:srgbClr val="FF609A"/>
              </a:solidFill>
              <a:latin typeface="Paytone One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-19605" y="3053863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Физические недостатки</a:t>
            </a:r>
            <a:endParaRPr lang="en-US" sz="4000" dirty="0">
              <a:latin typeface="Paytone One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40963" y="4585593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Некрасивые поступки</a:t>
            </a:r>
            <a:endParaRPr lang="en-US" sz="4000" dirty="0">
              <a:latin typeface="Paytone One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09916" y="3949311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Поношенная, но аккуратная одежда</a:t>
            </a:r>
            <a:endParaRPr lang="en-US" sz="4000" dirty="0">
              <a:latin typeface="Paytone One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176298" y="5767034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Старомодная одежда</a:t>
            </a:r>
            <a:endParaRPr lang="en-US" sz="4000" dirty="0">
              <a:latin typeface="Paytone One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22047" y="6476010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Непрестижная работа родителей</a:t>
            </a:r>
            <a:endParaRPr lang="en-US" sz="4000" dirty="0">
              <a:latin typeface="Paytone One"/>
            </a:endParaRPr>
          </a:p>
        </p:txBody>
      </p:sp>
      <p:grpSp>
        <p:nvGrpSpPr>
          <p:cNvPr id="56" name="Group 2"/>
          <p:cNvGrpSpPr/>
          <p:nvPr/>
        </p:nvGrpSpPr>
        <p:grpSpPr>
          <a:xfrm>
            <a:off x="475693" y="478904"/>
            <a:ext cx="17641413" cy="9863741"/>
            <a:chOff x="0" y="0"/>
            <a:chExt cx="23521884" cy="13151655"/>
          </a:xfrm>
        </p:grpSpPr>
        <p:sp>
          <p:nvSpPr>
            <p:cNvPr id="57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8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9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0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1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2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3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4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5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6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7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8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9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0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1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2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3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4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5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6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7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8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9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0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1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2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3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4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5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6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7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8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9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0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1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2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3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4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5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6" name="Group 2"/>
          <p:cNvGrpSpPr/>
          <p:nvPr/>
        </p:nvGrpSpPr>
        <p:grpSpPr>
          <a:xfrm>
            <a:off x="628093" y="631304"/>
            <a:ext cx="17641413" cy="9863741"/>
            <a:chOff x="0" y="0"/>
            <a:chExt cx="23521884" cy="13151655"/>
          </a:xfrm>
        </p:grpSpPr>
        <p:sp>
          <p:nvSpPr>
            <p:cNvPr id="97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8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9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0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1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2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3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4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5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6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7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8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9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0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1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2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3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4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5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6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7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8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9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0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1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2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3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4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5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6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7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8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9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0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1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2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3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4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5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6" name="TextBox 135"/>
          <p:cNvSpPr txBox="1"/>
          <p:nvPr/>
        </p:nvSpPr>
        <p:spPr>
          <a:xfrm>
            <a:off x="6915614" y="7023723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Невежество</a:t>
            </a:r>
            <a:endParaRPr lang="en-US" sz="4000" dirty="0">
              <a:latin typeface="Paytone One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929213" y="7568812"/>
            <a:ext cx="970027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Грубое отношение к людям</a:t>
            </a:r>
            <a:endParaRPr lang="en-US" sz="4000" dirty="0">
              <a:latin typeface="Paytone One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7055034" y="4937676"/>
            <a:ext cx="7448737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Ложь</a:t>
            </a:r>
            <a:endParaRPr lang="en-US" sz="4000" dirty="0">
              <a:latin typeface="Paytone One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7497133" y="8142537"/>
            <a:ext cx="970027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Безразличие к людям</a:t>
            </a:r>
            <a:endParaRPr lang="en-US" sz="4000" dirty="0">
              <a:latin typeface="Paytone One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120959" y="8975288"/>
            <a:ext cx="9700270" cy="988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000" dirty="0">
                <a:latin typeface="Paytone One"/>
              </a:rPr>
              <a:t>Добрые дела</a:t>
            </a:r>
            <a:endParaRPr lang="en-US" sz="4000" dirty="0">
              <a:latin typeface="Paytone On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47" name="Рисунок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58" y="3293157"/>
            <a:ext cx="17610070" cy="5085821"/>
          </a:xfrm>
          <a:prstGeom prst="rect">
            <a:avLst/>
          </a:prstGeom>
        </p:spPr>
      </p:pic>
      <p:sp>
        <p:nvSpPr>
          <p:cNvPr id="48" name="TextBox 46"/>
          <p:cNvSpPr txBox="1"/>
          <p:nvPr/>
        </p:nvSpPr>
        <p:spPr>
          <a:xfrm>
            <a:off x="3628131" y="940858"/>
            <a:ext cx="10829854" cy="1371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ru-RU" sz="9000" dirty="0">
                <a:solidFill>
                  <a:srgbClr val="FF0000"/>
                </a:solidFill>
                <a:latin typeface="Paytone One"/>
              </a:rPr>
              <a:t>Работа в группах:</a:t>
            </a:r>
            <a:endParaRPr lang="en-US" sz="9000" dirty="0">
              <a:solidFill>
                <a:srgbClr val="FF0000"/>
              </a:solidFill>
              <a:latin typeface="Paytone On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3293" y="326504"/>
            <a:ext cx="17641413" cy="9863741"/>
            <a:chOff x="0" y="0"/>
            <a:chExt cx="23521884" cy="13151655"/>
          </a:xfrm>
        </p:grpSpPr>
        <p:sp>
          <p:nvSpPr>
            <p:cNvPr id="3" name="Freeform 3"/>
            <p:cNvSpPr/>
            <p:nvPr/>
          </p:nvSpPr>
          <p:spPr>
            <a:xfrm>
              <a:off x="336649" y="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rot="-627594">
              <a:off x="2405977" y="172276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 rot="536235">
              <a:off x="336649" y="335345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885261" y="17654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627594">
              <a:off x="6954588" y="18993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536235">
              <a:off x="4885261" y="352999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9146562" y="16899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-627594">
              <a:off x="11215889" y="189175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536235">
              <a:off x="9146562" y="35224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3522163" y="3098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627594">
              <a:off x="15591490" y="203259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536235">
              <a:off x="13522163" y="366328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17521612" y="16143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-627594">
              <a:off x="19590939" y="188420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 rot="536235">
              <a:off x="17521612" y="351489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21897212" y="30228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 rot="536235">
              <a:off x="21897212" y="365573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472624" y="525275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627594">
              <a:off x="4541952" y="697551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536235">
              <a:off x="2472624" y="860620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7059250" y="539360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 rot="-627594">
              <a:off x="9128578" y="711636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 rot="536235">
              <a:off x="7059250" y="8747054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1320551" y="557498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627594">
              <a:off x="13389879" y="729774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 rot="536235">
              <a:off x="11320551" y="892843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15828767" y="6094225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 rot="-627594">
              <a:off x="17898095" y="781698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 rot="536235">
              <a:off x="15828767" y="9447678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19692383" y="5969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 rot="-627594">
              <a:off x="21761711" y="7692220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 rot="536235">
              <a:off x="19692383" y="932291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 rot="-627594">
              <a:off x="135501" y="7067311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 rot="-627594">
              <a:off x="4541952" y="10556233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 rot="-627594">
              <a:off x="9128578" y="1069707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 rot="-627594">
              <a:off x="13389879" y="10878459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4" y="0"/>
                  </a:lnTo>
                  <a:lnTo>
                    <a:pt x="1507154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 rot="-627594">
              <a:off x="17898095" y="11397702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 rot="-627594">
              <a:off x="21761711" y="11272936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 rot="-627594">
              <a:off x="135501" y="10648027"/>
              <a:ext cx="1507155" cy="1630692"/>
            </a:xfrm>
            <a:custGeom>
              <a:avLst/>
              <a:gdLst/>
              <a:ahLst/>
              <a:cxnLst/>
              <a:rect l="l" t="t" r="r" b="b"/>
              <a:pathLst>
                <a:path w="1507155" h="1630692">
                  <a:moveTo>
                    <a:pt x="0" y="0"/>
                  </a:moveTo>
                  <a:lnTo>
                    <a:pt x="1507155" y="0"/>
                  </a:lnTo>
                  <a:lnTo>
                    <a:pt x="1507155" y="1630692"/>
                  </a:lnTo>
                  <a:lnTo>
                    <a:pt x="0" y="16306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6" name="Freeform 56"/>
          <p:cNvSpPr/>
          <p:nvPr/>
        </p:nvSpPr>
        <p:spPr>
          <a:xfrm>
            <a:off x="8536181" y="3222287"/>
            <a:ext cx="10608480" cy="2121696"/>
          </a:xfrm>
          <a:custGeom>
            <a:avLst/>
            <a:gdLst/>
            <a:ahLst/>
            <a:cxnLst/>
            <a:rect l="l" t="t" r="r" b="b"/>
            <a:pathLst>
              <a:path w="10608480" h="2121696">
                <a:moveTo>
                  <a:pt x="0" y="0"/>
                </a:moveTo>
                <a:lnTo>
                  <a:pt x="10608480" y="0"/>
                </a:lnTo>
                <a:lnTo>
                  <a:pt x="10608480" y="2121696"/>
                </a:lnTo>
                <a:lnTo>
                  <a:pt x="0" y="21216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8"/>
          <p:cNvSpPr/>
          <p:nvPr/>
        </p:nvSpPr>
        <p:spPr>
          <a:xfrm rot="2882198">
            <a:off x="14052686" y="1041212"/>
            <a:ext cx="3916724" cy="1234643"/>
          </a:xfrm>
          <a:custGeom>
            <a:avLst/>
            <a:gdLst/>
            <a:ahLst/>
            <a:cxnLst/>
            <a:rect l="l" t="t" r="r" b="b"/>
            <a:pathLst>
              <a:path w="5127233" h="1929121">
                <a:moveTo>
                  <a:pt x="0" y="0"/>
                </a:moveTo>
                <a:lnTo>
                  <a:pt x="5127233" y="0"/>
                </a:lnTo>
                <a:lnTo>
                  <a:pt x="5127233" y="1929121"/>
                </a:lnTo>
                <a:lnTo>
                  <a:pt x="0" y="19291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9"/>
          <p:cNvSpPr/>
          <p:nvPr/>
        </p:nvSpPr>
        <p:spPr>
          <a:xfrm>
            <a:off x="15800505" y="6642445"/>
            <a:ext cx="2164201" cy="3500914"/>
          </a:xfrm>
          <a:custGeom>
            <a:avLst/>
            <a:gdLst/>
            <a:ahLst/>
            <a:cxnLst/>
            <a:rect l="l" t="t" r="r" b="b"/>
            <a:pathLst>
              <a:path w="2164201" h="3500914">
                <a:moveTo>
                  <a:pt x="0" y="0"/>
                </a:moveTo>
                <a:lnTo>
                  <a:pt x="2164201" y="0"/>
                </a:lnTo>
                <a:lnTo>
                  <a:pt x="2164201" y="3500914"/>
                </a:lnTo>
                <a:lnTo>
                  <a:pt x="0" y="35009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10037" y="2970541"/>
            <a:ext cx="9684338" cy="2916052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563692"/>
            <a:ext cx="7374242" cy="8082169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823" y="7849261"/>
            <a:ext cx="13205080" cy="2011854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8274849" y="5915649"/>
            <a:ext cx="72201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Согласны ли вы с таким высказыванием? Почему?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423</Words>
  <Application>Microsoft Office PowerPoint</Application>
  <PresentationFormat>Произвольный</PresentationFormat>
  <Paragraphs>44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Paytone One</vt:lpstr>
      <vt:lpstr>Open Sauce Semi-Bold</vt:lpstr>
      <vt:lpstr>Arial</vt:lpstr>
      <vt:lpstr>Times New Roman</vt:lpstr>
      <vt:lpstr>Calibri</vt:lpstr>
      <vt:lpstr>Nunito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Biology Subject for kids: The Five Senses Green and Yellow Cute Illustrative Educational Presentation</dc:title>
  <cp:lastModifiedBy>Марина Захарова</cp:lastModifiedBy>
  <cp:revision>14</cp:revision>
  <dcterms:created xsi:type="dcterms:W3CDTF">2006-08-16T00:00:00Z</dcterms:created>
  <dcterms:modified xsi:type="dcterms:W3CDTF">2024-01-04T19:44:28Z</dcterms:modified>
  <dc:identifier>DAFwR5IAseY</dc:identifier>
</cp:coreProperties>
</file>