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19"/>
  </p:notesMasterIdLst>
  <p:sldIdLst>
    <p:sldId id="265" r:id="rId3"/>
    <p:sldId id="256" r:id="rId4"/>
    <p:sldId id="269" r:id="rId5"/>
    <p:sldId id="270" r:id="rId6"/>
    <p:sldId id="271" r:id="rId7"/>
    <p:sldId id="257" r:id="rId8"/>
    <p:sldId id="258" r:id="rId9"/>
    <p:sldId id="263" r:id="rId10"/>
    <p:sldId id="259" r:id="rId11"/>
    <p:sldId id="273" r:id="rId12"/>
    <p:sldId id="261" r:id="rId13"/>
    <p:sldId id="267" r:id="rId14"/>
    <p:sldId id="260" r:id="rId15"/>
    <p:sldId id="274" r:id="rId16"/>
    <p:sldId id="275" r:id="rId17"/>
    <p:sldId id="27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99"/>
    <a:srgbClr val="CC00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320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B80E31-50DF-42F8-A8A3-F622545DC1C3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480950-D701-4111-89C7-641B313A96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82544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03.01.2024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27064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03.01.2024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7176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03.01.2024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55674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03.01.2024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08052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03.01.2024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52852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03.01.2024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30885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03.01.2024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81837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03.01.2024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9459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03.01.2024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40809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03.01.2024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46864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03.01.2024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4396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3027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15616" y="1196752"/>
            <a:ext cx="6840759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Урок русского языка</a:t>
            </a:r>
          </a:p>
          <a:p>
            <a:pPr algn="ctr"/>
            <a: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2 класс </a:t>
            </a:r>
          </a:p>
          <a:p>
            <a:pPr algn="ctr"/>
            <a: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по программе «Школа России» </a:t>
            </a:r>
          </a:p>
          <a:p>
            <a:pPr algn="ctr"/>
            <a:endParaRPr lang="ru-RU" sz="3600" b="1" dirty="0" smtClean="0">
              <a:ln>
                <a:solidFill>
                  <a:schemeClr val="tx1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ru-RU" sz="3600" b="1" dirty="0" smtClean="0">
                <a:ln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Тема: </a:t>
            </a:r>
            <a:r>
              <a:rPr lang="ru-RU" sz="3600" b="1" dirty="0" smtClean="0">
                <a:ln>
                  <a:solidFill>
                    <a:schemeClr val="tx1"/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«</a:t>
            </a:r>
            <a:r>
              <a:rPr lang="ru-RU" sz="3600" b="1" i="1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Правописание слов </a:t>
            </a:r>
          </a:p>
          <a:p>
            <a:pPr algn="ctr"/>
            <a:r>
              <a:rPr lang="ru-RU" sz="3600" b="1" i="1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с безударным гласным </a:t>
            </a:r>
            <a:endParaRPr lang="ru-RU" sz="3600" b="1" i="1" dirty="0" smtClean="0">
              <a:ln>
                <a:solidFill>
                  <a:schemeClr val="accent2">
                    <a:lumMod val="75000"/>
                  </a:schemeClr>
                </a:solidFill>
              </a:ln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ru-RU" sz="3600" b="1" i="1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звуком </a:t>
            </a:r>
            <a:r>
              <a:rPr lang="ru-RU" sz="3600" b="1" i="1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в корне</a:t>
            </a:r>
            <a:r>
              <a:rPr lang="ru-RU" sz="3600" b="1" dirty="0" smtClean="0">
                <a:ln>
                  <a:solidFill>
                    <a:schemeClr val="tx1"/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»</a:t>
            </a:r>
          </a:p>
          <a:p>
            <a:endParaRPr lang="ru-RU" b="1" dirty="0">
              <a:ln>
                <a:solidFill>
                  <a:schemeClr val="tx1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29946" y="404664"/>
            <a:ext cx="7355160" cy="218884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Если  буква  гласная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вызвала  сомнение,</a:t>
            </a:r>
          </a:p>
          <a:p>
            <a:pPr marL="0" indent="0" algn="ctr">
              <a:buNone/>
            </a:pPr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</a:rPr>
              <a:t>т</a:t>
            </a:r>
            <a:r>
              <a:rPr lang="ru-RU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о  немедленно  её  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ставь  под  ударение!</a:t>
            </a:r>
            <a:endParaRPr lang="ru-RU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75656" y="3573016"/>
            <a:ext cx="720080" cy="86409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000" dirty="0">
                <a:solidFill>
                  <a:srgbClr val="FF0000"/>
                </a:solidFill>
                <a:latin typeface="Arial Black" panose="020B0A04020102020204" pitchFamily="34" charset="0"/>
              </a:rPr>
              <a:t>о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75656" y="5157192"/>
            <a:ext cx="720080" cy="86409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0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и</a:t>
            </a:r>
            <a:endParaRPr lang="ru-RU" sz="60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508104" y="3284984"/>
            <a:ext cx="720080" cy="86409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0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е</a:t>
            </a:r>
            <a:endParaRPr lang="ru-RU" sz="60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164288" y="3785209"/>
            <a:ext cx="720080" cy="86409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0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а</a:t>
            </a:r>
            <a:endParaRPr lang="ru-RU" sz="60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228184" y="5154668"/>
            <a:ext cx="720080" cy="86409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000" dirty="0">
                <a:solidFill>
                  <a:srgbClr val="FF0000"/>
                </a:solidFill>
                <a:latin typeface="Arial Black" panose="020B0A04020102020204" pitchFamily="34" charset="0"/>
              </a:rPr>
              <a:t>я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1462" y="4869439"/>
            <a:ext cx="1168602" cy="1439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2247" y="3518498"/>
            <a:ext cx="2471604" cy="2261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4599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915816" y="3068960"/>
            <a:ext cx="482453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реки – р</a:t>
            </a:r>
            <a:r>
              <a:rPr lang="ru-RU" sz="4800" dirty="0" smtClean="0">
                <a:solidFill>
                  <a:srgbClr val="FF0000"/>
                </a:solidFill>
              </a:rPr>
              <a:t>е</a:t>
            </a:r>
            <a:r>
              <a:rPr lang="ru-RU" sz="4800" dirty="0" smtClean="0"/>
              <a:t>ка</a:t>
            </a:r>
          </a:p>
          <a:p>
            <a:r>
              <a:rPr lang="ru-RU" sz="4800" dirty="0" smtClean="0"/>
              <a:t>поле – на п</a:t>
            </a:r>
            <a:r>
              <a:rPr lang="ru-RU" sz="4800" dirty="0" smtClean="0">
                <a:solidFill>
                  <a:srgbClr val="FF0000"/>
                </a:solidFill>
              </a:rPr>
              <a:t>о</a:t>
            </a:r>
            <a:r>
              <a:rPr lang="ru-RU" sz="4800" dirty="0" smtClean="0"/>
              <a:t>ляне</a:t>
            </a:r>
          </a:p>
          <a:p>
            <a:r>
              <a:rPr lang="ru-RU" sz="4800" dirty="0" smtClean="0"/>
              <a:t>цвет – цв</a:t>
            </a:r>
            <a:r>
              <a:rPr lang="ru-RU" sz="4800" dirty="0" smtClean="0">
                <a:solidFill>
                  <a:srgbClr val="FF0000"/>
                </a:solidFill>
              </a:rPr>
              <a:t>е</a:t>
            </a:r>
            <a:r>
              <a:rPr lang="ru-RU" sz="4800" dirty="0" smtClean="0"/>
              <a:t>ты</a:t>
            </a:r>
          </a:p>
          <a:p>
            <a:r>
              <a:rPr lang="ru-RU" sz="4800" dirty="0" smtClean="0"/>
              <a:t>свет - св</a:t>
            </a:r>
            <a:r>
              <a:rPr lang="ru-RU" sz="4800" dirty="0" smtClean="0">
                <a:solidFill>
                  <a:srgbClr val="FF0000"/>
                </a:solidFill>
              </a:rPr>
              <a:t>е</a:t>
            </a:r>
            <a:r>
              <a:rPr lang="ru-RU" sz="4800" dirty="0" smtClean="0"/>
              <a:t>тили</a:t>
            </a:r>
            <a:endParaRPr lang="ru-RU" sz="4800" dirty="0"/>
          </a:p>
        </p:txBody>
      </p:sp>
      <p:sp>
        <p:nvSpPr>
          <p:cNvPr id="6" name="TextBox 5"/>
          <p:cNvSpPr txBox="1"/>
          <p:nvPr/>
        </p:nvSpPr>
        <p:spPr>
          <a:xfrm>
            <a:off x="683568" y="1052736"/>
            <a:ext cx="33123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Форма одного и того же слова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55976" y="620688"/>
            <a:ext cx="64807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?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508104" y="1052736"/>
            <a:ext cx="33123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Однокоренные слова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H="1">
            <a:off x="3563888" y="3068960"/>
            <a:ext cx="144016" cy="216024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3563888" y="3861048"/>
            <a:ext cx="144016" cy="216024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3779912" y="4509120"/>
            <a:ext cx="144016" cy="216024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3707904" y="5301208"/>
            <a:ext cx="144016" cy="216024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960815" y="1146453"/>
            <a:ext cx="1656185" cy="4572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м.рской</a:t>
            </a:r>
            <a:endParaRPr lang="ru-RU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60815" y="1794525"/>
            <a:ext cx="1656185" cy="4572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цв.тник</a:t>
            </a:r>
            <a:endParaRPr lang="ru-RU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757559" y="1146453"/>
            <a:ext cx="1656185" cy="4572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гр.бник</a:t>
            </a:r>
            <a:endParaRPr lang="ru-RU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757559" y="1794525"/>
            <a:ext cx="1656185" cy="4572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м.лыш</a:t>
            </a:r>
            <a:endParaRPr lang="ru-RU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557760" y="1146453"/>
            <a:ext cx="1656185" cy="4572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р.чной</a:t>
            </a:r>
            <a:endParaRPr lang="ru-RU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557760" y="1794525"/>
            <a:ext cx="1656185" cy="4572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сл.нёнок</a:t>
            </a:r>
            <a:endParaRPr lang="ru-RU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360206" y="1146453"/>
            <a:ext cx="1656185" cy="4572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в.ренье</a:t>
            </a:r>
            <a:endParaRPr lang="ru-RU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360206" y="1794525"/>
            <a:ext cx="1656185" cy="4572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п.сать</a:t>
            </a:r>
            <a:endParaRPr lang="ru-RU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s://drasler.ru/wp-content/uploads/2019/05/%D0%9A%D1%80%D0%B0%D1%81%D0%B8%D0%B2%D1%8B%D0%B5-%D0%B8-%D0%BD%D0%B5%D1%81%D0%BB%D0%BE%D0%B6%D0%BD%D1%8B%D0%B5-%D1%80%D0%B8%D1%81%D1%83%D0%BD%D0%BA%D0%B8-%D0%BA%D0%B0%D1%80%D0%B0%D0%BD%D0%B4%D0%B0%D1%88%D0%BE%D0%BC-%D0%B4%D0%BB%D1%8F-%D1%81%D1%80%D0%B8%D1%81%D0%BE%D0%B2%D0%BA%D0%B8-17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1376" y="4913669"/>
            <a:ext cx="2236742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drasler.ru/wp-content/uploads/2019/05/%D0%9A%D1%80%D0%B0%D1%81%D0%B8%D0%B2%D1%8B%D0%B5-%D0%B8-%D0%BD%D0%B5%D1%81%D0%BB%D0%BE%D0%B6%D0%BD%D1%8B%D0%B5-%D1%80%D0%B8%D1%81%D1%83%D0%BD%D0%BA%D0%B8-%D0%BA%D0%B0%D1%80%D0%B0%D0%BD%D0%B4%D0%B0%D1%88%D0%BE%D0%BC-%D0%B4%D0%BB%D1%8F-%D1%81%D1%80%D0%B8%D1%81%D0%BE%D0%B2%D0%BA%D0%B8-17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29568" y="4913669"/>
            <a:ext cx="2236742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drasler.ru/wp-content/uploads/2019/05/%D0%9A%D1%80%D0%B0%D1%81%D0%B8%D0%B2%D1%8B%D0%B5-%D0%B8-%D0%BD%D0%B5%D1%81%D0%BB%D0%BE%D0%B6%D0%BD%D1%8B%D0%B5-%D1%80%D0%B8%D1%81%D1%83%D0%BD%D0%BA%D0%B8-%D0%BA%D0%B0%D1%80%D0%B0%D0%BD%D0%B4%D0%B0%D1%88%D0%BE%D0%BC-%D0%B4%D0%BB%D1%8F-%D1%81%D1%80%D0%B8%D1%81%D0%BE%D0%B2%D0%BA%D0%B8-17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3744" y="4913669"/>
            <a:ext cx="2236742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drasler.ru/wp-content/uploads/2019/05/%D0%9A%D1%80%D0%B0%D1%81%D0%B8%D0%B2%D1%8B%D0%B5-%D0%B8-%D0%BD%D0%B5%D1%81%D0%BB%D0%BE%D0%B6%D0%BD%D1%8B%D0%B5-%D1%80%D0%B8%D1%81%D1%83%D0%BD%D0%BA%D0%B8-%D0%BA%D0%B0%D1%80%D0%B0%D0%BD%D0%B4%D0%B0%D1%88%D0%BE%D0%BC-%D0%B4%D0%BB%D1%8F-%D1%81%D1%80%D0%B8%D1%81%D0%BE%D0%B2%D0%BA%D0%B8-17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9928" y="4913669"/>
            <a:ext cx="2236742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050470" y="5192989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53014" y="5192989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428132" y="5192989"/>
            <a:ext cx="3674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078040" y="5192989"/>
            <a:ext cx="4219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85352" y="305157"/>
            <a:ext cx="7719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Распредели слова с пропущенными буквами.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трелка вправо 19">
            <a:hlinkClick r:id="" action="ppaction://hlinkshowjump?jump=nextslide"/>
          </p:cNvPr>
          <p:cNvSpPr/>
          <p:nvPr/>
        </p:nvSpPr>
        <p:spPr>
          <a:xfrm>
            <a:off x="8783991" y="6531161"/>
            <a:ext cx="288000" cy="288000"/>
          </a:xfrm>
          <a:prstGeom prst="rightArrow">
            <a:avLst/>
          </a:prstGeom>
          <a:solidFill>
            <a:schemeClr val="bg1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8064A2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258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7037E-7 L 0.23836 0.6175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910" y="3088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07407E-6 L 0.42101 0.5266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42" y="2631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48148E-6 L 0.40556 0.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278" y="300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07407E-6 L -0.15347 0.5159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74" y="2578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48148E-6 L 0.0118 0.62107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" y="3104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4.07407E-6 L -0.16927 0.51597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72" y="2578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48148E-6 L -0.53959 0.61042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979" y="3050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4.07407E-6 L 0.00382 0.50555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" y="2527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27584" y="2471697"/>
            <a:ext cx="763284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</a:rPr>
              <a:t>За лесом журчала </a:t>
            </a:r>
            <a:r>
              <a:rPr lang="ru-RU" sz="5400" b="1" dirty="0" err="1" smtClean="0">
                <a:solidFill>
                  <a:schemeClr val="accent1">
                    <a:lumMod val="50000"/>
                  </a:schemeClr>
                </a:solidFill>
              </a:rPr>
              <a:t>рика</a:t>
            </a:r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>
              <a:lnSpc>
                <a:spcPct val="50000"/>
              </a:lnSpc>
            </a:pPr>
            <a:endParaRPr lang="ru-RU" sz="5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</a:rPr>
              <a:t>На </a:t>
            </a:r>
            <a:r>
              <a:rPr lang="ru-RU" sz="5400" b="1" dirty="0" err="1" smtClean="0">
                <a:solidFill>
                  <a:schemeClr val="accent1">
                    <a:lumMod val="50000"/>
                  </a:schemeClr>
                </a:solidFill>
              </a:rPr>
              <a:t>паляне</a:t>
            </a:r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</a:rPr>
              <a:t> росли </a:t>
            </a:r>
            <a:r>
              <a:rPr lang="ru-RU" sz="5400" b="1" dirty="0" err="1" smtClean="0">
                <a:solidFill>
                  <a:schemeClr val="accent1">
                    <a:lumMod val="50000"/>
                  </a:schemeClr>
                </a:solidFill>
              </a:rPr>
              <a:t>цвиты</a:t>
            </a:r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>
              <a:lnSpc>
                <a:spcPct val="50000"/>
              </a:lnSpc>
            </a:pPr>
            <a:endParaRPr lang="ru-RU" sz="5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</a:rPr>
              <a:t>На небе </a:t>
            </a:r>
            <a:r>
              <a:rPr lang="ru-RU" sz="5400" b="1" dirty="0" err="1" smtClean="0">
                <a:solidFill>
                  <a:schemeClr val="accent1">
                    <a:lumMod val="50000"/>
                  </a:schemeClr>
                </a:solidFill>
              </a:rPr>
              <a:t>свитили</a:t>
            </a:r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</a:rPr>
              <a:t> звёзды</a:t>
            </a: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11660" y="548680"/>
            <a:ext cx="59766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i="1" dirty="0" smtClean="0">
                <a:ln>
                  <a:solidFill>
                    <a:schemeClr val="tx1"/>
                  </a:solidFill>
                </a:ln>
                <a:solidFill>
                  <a:srgbClr val="7030A0"/>
                </a:solidFill>
              </a:rPr>
              <a:t>Исправь ошибки</a:t>
            </a:r>
            <a:endParaRPr lang="ru-RU" sz="6000" b="1" i="1" dirty="0">
              <a:ln>
                <a:solidFill>
                  <a:schemeClr val="tx1"/>
                </a:solidFill>
              </a:ln>
              <a:solidFill>
                <a:srgbClr val="7030A0"/>
              </a:solidFill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H="1">
            <a:off x="6804248" y="2687721"/>
            <a:ext cx="432048" cy="57606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732240" y="2039649"/>
            <a:ext cx="504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е</a:t>
            </a:r>
            <a:endParaRPr lang="ru-RU" sz="5400" b="1" dirty="0">
              <a:solidFill>
                <a:srgbClr val="FF0000"/>
              </a:solidFill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H="1">
            <a:off x="2123728" y="3911857"/>
            <a:ext cx="432048" cy="57606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6732240" y="3911857"/>
            <a:ext cx="432048" cy="57606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3995936" y="5135993"/>
            <a:ext cx="432048" cy="57606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732240" y="3191777"/>
            <a:ext cx="504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е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995936" y="4487921"/>
            <a:ext cx="504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е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123728" y="3263785"/>
            <a:ext cx="504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о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1" grpId="0"/>
      <p:bldP spid="16" grpId="0"/>
      <p:bldP spid="17" grpId="0"/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Подводим  итоги  урока</a:t>
            </a:r>
            <a:endParaRPr lang="ru-RU" sz="32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96752"/>
            <a:ext cx="8568952" cy="5073427"/>
          </a:xfrm>
        </p:spPr>
        <p:txBody>
          <a:bodyPr/>
          <a:lstStyle/>
          <a:p>
            <a:r>
              <a:rPr lang="ru-RU" sz="28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С какой  орфограммой  работали  на  уроке?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Какие  способы  проверки  безударных  гласных  нам  помогали?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Можно  ли  проверить  словарные  слова?  Как  с  ними  работать?</a:t>
            </a:r>
            <a:endParaRPr lang="ru-RU" sz="28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706" y="4653136"/>
            <a:ext cx="2337686" cy="2139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9705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85825"/>
          </a:xfrm>
        </p:spPr>
        <p:txBody>
          <a:bodyPr/>
          <a:lstStyle/>
          <a:p>
            <a:r>
              <a:rPr lang="ru-RU" altLang="ru-RU" sz="3200" smtClean="0">
                <a:solidFill>
                  <a:srgbClr val="FF0000"/>
                </a:solidFill>
                <a:latin typeface="Arial Black" pitchFamily="34" charset="0"/>
              </a:rPr>
              <a:t>Оцените  свою  работу!</a:t>
            </a:r>
          </a:p>
        </p:txBody>
      </p:sp>
      <p:pic>
        <p:nvPicPr>
          <p:cNvPr id="5" name="Рисунок 6" descr="http://static9.depositphotos.com/1575949/1233/i/950/depositphotos_12330297-Set-of-smiley-icon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27"/>
          <a:stretch>
            <a:fillRect/>
          </a:stretch>
        </p:blipFill>
        <p:spPr bwMode="auto">
          <a:xfrm>
            <a:off x="829863" y="4403651"/>
            <a:ext cx="1584325" cy="166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7" descr="http://static9.depositphotos.com/1575949/1233/i/950/depositphotos_12330297-Set-of-smiley-ic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75" r="33051"/>
          <a:stretch>
            <a:fillRect/>
          </a:stretch>
        </p:blipFill>
        <p:spPr bwMode="auto">
          <a:xfrm>
            <a:off x="738986" y="2752651"/>
            <a:ext cx="1554162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11" descr="http://static9.depositphotos.com/1575949/1233/i/950/depositphotos_12330297-Set-of-smiley-icon.jpg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651"/>
          <a:stretch>
            <a:fillRect/>
          </a:stretch>
        </p:blipFill>
        <p:spPr bwMode="auto">
          <a:xfrm>
            <a:off x="683568" y="1100064"/>
            <a:ext cx="1597025" cy="161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Скругленный прямоугольник 7"/>
          <p:cNvSpPr/>
          <p:nvPr/>
        </p:nvSpPr>
        <p:spPr bwMode="auto">
          <a:xfrm>
            <a:off x="2316407" y="1495351"/>
            <a:ext cx="6202362" cy="8223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800" dirty="0">
                <a:solidFill>
                  <a:srgbClr val="002060"/>
                </a:solidFill>
                <a:latin typeface="Arial Black" panose="020B0A04020102020204" pitchFamily="34" charset="0"/>
              </a:rPr>
              <a:t>П</a:t>
            </a:r>
            <a:r>
              <a:rPr lang="ru-RU" sz="28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онятно  всё по  проверке  безударных  гласных</a:t>
            </a:r>
            <a:endParaRPr lang="ru-RU" sz="28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 bwMode="auto">
          <a:xfrm>
            <a:off x="2280593" y="3166989"/>
            <a:ext cx="6438276" cy="8223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Есть  некоторые  затруднения</a:t>
            </a:r>
            <a:endParaRPr lang="ru-RU" sz="28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 bwMode="auto">
          <a:xfrm>
            <a:off x="2423713" y="4824338"/>
            <a:ext cx="5659217" cy="82073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8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Затруднений  ещё  много </a:t>
            </a:r>
            <a:endParaRPr lang="ru-RU" sz="28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604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04664"/>
            <a:ext cx="6369298" cy="2376263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Скругленный прямоугольник 7"/>
          <p:cNvSpPr/>
          <p:nvPr/>
        </p:nvSpPr>
        <p:spPr>
          <a:xfrm>
            <a:off x="2010431" y="2996952"/>
            <a:ext cx="3886396" cy="57606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srgbClr val="002060"/>
                </a:solidFill>
                <a:latin typeface="Arial Black" panose="020B0A04020102020204" pitchFamily="34" charset="0"/>
              </a:rPr>
              <a:t>с</a:t>
            </a:r>
            <a:r>
              <a:rPr lang="ru-RU" sz="28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. 100   упр. 156</a:t>
            </a:r>
            <a:endParaRPr lang="ru-RU" sz="28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971600" y="3848901"/>
            <a:ext cx="6585322" cy="100811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С  какой  орфограммой продолжим  работу  дома?</a:t>
            </a:r>
            <a:endParaRPr lang="ru-RU" sz="28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2621" y="5013176"/>
            <a:ext cx="1168602" cy="1439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6195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4181203"/>
            <a:ext cx="2612764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Выноска-облако 4"/>
          <p:cNvSpPr/>
          <p:nvPr/>
        </p:nvSpPr>
        <p:spPr>
          <a:xfrm rot="20487799" flipH="1">
            <a:off x="20789" y="-39584"/>
            <a:ext cx="7608794" cy="5645937"/>
          </a:xfrm>
          <a:prstGeom prst="cloudCallou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 rot="20451408">
            <a:off x="1394840" y="513636"/>
            <a:ext cx="6180508" cy="4062651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ru-RU" sz="3600" i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 тетрадь свою открою</a:t>
            </a:r>
          </a:p>
          <a:p>
            <a:r>
              <a:rPr lang="ru-RU" sz="3600" i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наклонно положу.</a:t>
            </a:r>
          </a:p>
          <a:p>
            <a:r>
              <a:rPr lang="ru-RU" sz="3600" i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Я, друзья, от вас не скрою –</a:t>
            </a:r>
          </a:p>
          <a:p>
            <a:r>
              <a:rPr lang="ru-RU" sz="3600" i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Ручку я вот так держу.</a:t>
            </a:r>
          </a:p>
          <a:p>
            <a:r>
              <a:rPr lang="ru-RU" sz="3600" i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Сяду прямо, не согнусь,</a:t>
            </a:r>
          </a:p>
          <a:p>
            <a:r>
              <a:rPr lang="ru-RU" sz="3600" i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работу я возьмусь</a:t>
            </a:r>
          </a:p>
          <a:p>
            <a:endParaRPr lang="ru-RU" sz="36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51720" y="376538"/>
            <a:ext cx="57670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charset="0"/>
              <a:buNone/>
            </a:pPr>
            <a:r>
              <a:rPr lang="ru-RU" altLang="ru-RU" sz="4000" b="1" smtClean="0">
                <a:solidFill>
                  <a:srgbClr val="200595"/>
                </a:solidFill>
                <a:latin typeface="Arial Black" pitchFamily="34" charset="0"/>
              </a:rPr>
              <a:t>20   </a:t>
            </a:r>
            <a:r>
              <a:rPr lang="ru-RU" altLang="ru-RU" sz="4000" b="1" dirty="0" smtClean="0">
                <a:solidFill>
                  <a:srgbClr val="200595"/>
                </a:solidFill>
                <a:latin typeface="Arial Black" pitchFamily="34" charset="0"/>
              </a:rPr>
              <a:t>н</a:t>
            </a:r>
            <a:r>
              <a:rPr lang="ru-RU" altLang="ru-RU" sz="4000" b="1" dirty="0" smtClean="0">
                <a:solidFill>
                  <a:srgbClr val="FF0000"/>
                </a:solidFill>
                <a:latin typeface="Arial Black" pitchFamily="34" charset="0"/>
              </a:rPr>
              <a:t>оя</a:t>
            </a:r>
            <a:r>
              <a:rPr lang="ru-RU" altLang="ru-RU" sz="4000" b="1" dirty="0" smtClean="0">
                <a:solidFill>
                  <a:srgbClr val="200595"/>
                </a:solidFill>
                <a:latin typeface="Arial Black" pitchFamily="34" charset="0"/>
              </a:rPr>
              <a:t>бря.</a:t>
            </a:r>
            <a:endParaRPr lang="ru-RU" altLang="ru-RU" sz="4000" b="1" dirty="0">
              <a:solidFill>
                <a:srgbClr val="200595"/>
              </a:solidFill>
              <a:latin typeface="Arial Black" pitchFamily="34" charset="0"/>
            </a:endParaRPr>
          </a:p>
          <a:p>
            <a:pPr algn="ctr">
              <a:buFont typeface="Arial" charset="0"/>
              <a:buNone/>
            </a:pPr>
            <a:r>
              <a:rPr lang="ru-RU" altLang="ru-RU" sz="4000" b="1" dirty="0">
                <a:solidFill>
                  <a:srgbClr val="200595"/>
                </a:solidFill>
                <a:latin typeface="Arial Black" pitchFamily="34" charset="0"/>
              </a:rPr>
              <a:t>Кла</a:t>
            </a:r>
            <a:r>
              <a:rPr lang="ru-RU" altLang="ru-RU" sz="4000" b="1" dirty="0">
                <a:solidFill>
                  <a:srgbClr val="FF0000"/>
                </a:solidFill>
                <a:latin typeface="Arial Black" pitchFamily="34" charset="0"/>
              </a:rPr>
              <a:t>сс</a:t>
            </a:r>
            <a:r>
              <a:rPr lang="ru-RU" altLang="ru-RU" sz="4000" b="1" dirty="0">
                <a:solidFill>
                  <a:srgbClr val="200595"/>
                </a:solidFill>
                <a:latin typeface="Arial Black" pitchFamily="34" charset="0"/>
              </a:rPr>
              <a:t>ная  р</a:t>
            </a:r>
            <a:r>
              <a:rPr lang="ru-RU" altLang="ru-RU" sz="4000" b="1" dirty="0">
                <a:solidFill>
                  <a:srgbClr val="FF0000"/>
                </a:solidFill>
                <a:latin typeface="Arial Black" pitchFamily="34" charset="0"/>
              </a:rPr>
              <a:t>а</a:t>
            </a:r>
            <a:r>
              <a:rPr lang="ru-RU" altLang="ru-RU" sz="4000" b="1" dirty="0">
                <a:solidFill>
                  <a:srgbClr val="200595"/>
                </a:solidFill>
                <a:latin typeface="Arial Black" pitchFamily="34" charset="0"/>
              </a:rPr>
              <a:t>бота.</a:t>
            </a:r>
          </a:p>
        </p:txBody>
      </p:sp>
      <p:sp>
        <p:nvSpPr>
          <p:cNvPr id="4" name="Rectangle 3"/>
          <p:cNvSpPr>
            <a:spLocks noGrp="1" noChangeArrowheads="1"/>
          </p:cNvSpPr>
          <p:nvPr/>
        </p:nvSpPr>
        <p:spPr bwMode="auto">
          <a:xfrm>
            <a:off x="457200" y="568325"/>
            <a:ext cx="8229600" cy="572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charset="0"/>
              <a:buNone/>
            </a:pPr>
            <a:endParaRPr lang="ru-RU" altLang="ru-RU" sz="5400" b="1" dirty="0" smtClean="0">
              <a:solidFill>
                <a:srgbClr val="200595"/>
              </a:solidFill>
              <a:latin typeface="Arial Black" pitchFamily="34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58" r="53985" b="9450"/>
          <a:stretch/>
        </p:blipFill>
        <p:spPr bwMode="auto">
          <a:xfrm>
            <a:off x="5220072" y="2156113"/>
            <a:ext cx="2191456" cy="2540001"/>
          </a:xfrm>
          <a:prstGeom prst="round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15958" b="9450"/>
          <a:stretch/>
        </p:blipFill>
        <p:spPr bwMode="auto">
          <a:xfrm>
            <a:off x="2190750" y="2156114"/>
            <a:ext cx="2381250" cy="2540001"/>
          </a:xfrm>
          <a:prstGeom prst="round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2882602" y="5085184"/>
            <a:ext cx="4105275" cy="9144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rgbClr val="FF0000"/>
                </a:solidFill>
                <a:latin typeface="Arial Black" panose="020B0A04020102020204" pitchFamily="34" charset="0"/>
              </a:rPr>
              <a:t>Сижу  правильно,  </a:t>
            </a:r>
          </a:p>
          <a:p>
            <a:pPr algn="ctr">
              <a:defRPr/>
            </a:pPr>
            <a:r>
              <a:rPr lang="ru-RU" sz="2400" dirty="0">
                <a:solidFill>
                  <a:srgbClr val="FF0000"/>
                </a:solidFill>
                <a:latin typeface="Arial Black" panose="020B0A04020102020204" pitchFamily="34" charset="0"/>
              </a:rPr>
              <a:t>пишу  красиво!</a:t>
            </a:r>
          </a:p>
        </p:txBody>
      </p:sp>
    </p:spTree>
    <p:extLst>
      <p:ext uri="{BB962C8B-B14F-4D97-AF65-F5344CB8AC3E}">
        <p14:creationId xmlns:p14="http://schemas.microsoft.com/office/powerpoint/2010/main" val="2020783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611560" y="548680"/>
            <a:ext cx="8290835" cy="75565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800" dirty="0" smtClean="0">
                <a:solidFill>
                  <a:srgbClr val="002060"/>
                </a:solidFill>
                <a:latin typeface="Arial Black" pitchFamily="34" charset="0"/>
              </a:rPr>
              <a:t>Упражнение  </a:t>
            </a:r>
            <a:r>
              <a:rPr lang="ru-RU" altLang="ru-RU" sz="2800" dirty="0" smtClean="0">
                <a:solidFill>
                  <a:srgbClr val="002060"/>
                </a:solidFill>
                <a:latin typeface="Arial Black" pitchFamily="34" charset="0"/>
              </a:rPr>
              <a:t>в  чистописании   </a:t>
            </a:r>
            <a:endParaRPr lang="ru-RU" altLang="ru-RU" sz="2800" dirty="0" smtClean="0">
              <a:solidFill>
                <a:srgbClr val="002060"/>
              </a:solidFill>
              <a:latin typeface="Arial Black" pitchFamily="34" charset="0"/>
            </a:endParaRPr>
          </a:p>
          <a:p>
            <a:r>
              <a:rPr lang="ru-RU" altLang="ru-RU" sz="2800" dirty="0" smtClean="0">
                <a:solidFill>
                  <a:srgbClr val="002060"/>
                </a:solidFill>
                <a:latin typeface="Arial Black" pitchFamily="34" charset="0"/>
              </a:rPr>
              <a:t>по  </a:t>
            </a:r>
            <a:r>
              <a:rPr lang="ru-RU" altLang="ru-RU" sz="2800" dirty="0" smtClean="0">
                <a:solidFill>
                  <a:srgbClr val="002060"/>
                </a:solidFill>
                <a:latin typeface="Arial Black" pitchFamily="34" charset="0"/>
              </a:rPr>
              <a:t>образцу  учителя</a:t>
            </a:r>
            <a:endParaRPr lang="ru-RU" altLang="ru-RU" sz="2800" dirty="0" smtClean="0"/>
          </a:p>
        </p:txBody>
      </p:sp>
      <p:pic>
        <p:nvPicPr>
          <p:cNvPr id="4" name="Picture 4" descr="C:\Documents and Settings\Лариса\Рабочий стол\Коллекция для  созд  презентаций\правильно  сижу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91" t="14062" b="8415"/>
          <a:stretch/>
        </p:blipFill>
        <p:spPr bwMode="auto">
          <a:xfrm>
            <a:off x="3347864" y="2236742"/>
            <a:ext cx="2488125" cy="2652477"/>
          </a:xfrm>
          <a:prstGeom prst="round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2556768" y="5229200"/>
            <a:ext cx="4105275" cy="9144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rgbClr val="FF0000"/>
                </a:solidFill>
                <a:latin typeface="Arial Black" panose="020B0A04020102020204" pitchFamily="34" charset="0"/>
              </a:rPr>
              <a:t>Сижу  правильно,  </a:t>
            </a:r>
          </a:p>
          <a:p>
            <a:pPr algn="ctr">
              <a:defRPr/>
            </a:pPr>
            <a:r>
              <a:rPr lang="ru-RU" sz="2400" dirty="0">
                <a:solidFill>
                  <a:srgbClr val="FF0000"/>
                </a:solidFill>
                <a:latin typeface="Arial Black" panose="020B0A04020102020204" pitchFamily="34" charset="0"/>
              </a:rPr>
              <a:t>пишу  красиво!</a:t>
            </a:r>
          </a:p>
        </p:txBody>
      </p:sp>
      <p:pic>
        <p:nvPicPr>
          <p:cNvPr id="6" name="Рисунок 5" descr="http://ostrdetsad.ucoz.ru/znakomcndj/ruchk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45457">
            <a:off x="7019176" y="3999424"/>
            <a:ext cx="1512888" cy="177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0762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ostrdetsad.ucoz.ru/znakomcndj/ruchk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45457">
            <a:off x="7228034" y="1972958"/>
            <a:ext cx="1264617" cy="148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Прямая соединительная линия 10"/>
          <p:cNvCxnSpPr/>
          <p:nvPr/>
        </p:nvCxnSpPr>
        <p:spPr>
          <a:xfrm flipH="1">
            <a:off x="4734018" y="1422489"/>
            <a:ext cx="198022" cy="36004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Заголовок 1"/>
          <p:cNvSpPr txBox="1">
            <a:spLocks/>
          </p:cNvSpPr>
          <p:nvPr/>
        </p:nvSpPr>
        <p:spPr>
          <a:xfrm>
            <a:off x="1326468" y="404664"/>
            <a:ext cx="7211144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Словарная   работа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2991970" y="1700808"/>
            <a:ext cx="3682752" cy="79208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л</a:t>
            </a:r>
            <a:r>
              <a:rPr 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я</a:t>
            </a:r>
            <a:r>
              <a:rPr lang="ru-RU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гушка</a:t>
            </a:r>
            <a:endParaRPr lang="ru-RU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flipH="1">
            <a:off x="5292080" y="3595810"/>
            <a:ext cx="198022" cy="36004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Заголовок 1"/>
          <p:cNvSpPr txBox="1">
            <a:spLocks/>
          </p:cNvSpPr>
          <p:nvPr/>
        </p:nvSpPr>
        <p:spPr>
          <a:xfrm>
            <a:off x="3144053" y="3775830"/>
            <a:ext cx="3682752" cy="79208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сн</a:t>
            </a:r>
            <a:r>
              <a:rPr 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е</a:t>
            </a:r>
            <a:r>
              <a:rPr lang="ru-RU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гирь</a:t>
            </a:r>
            <a:endParaRPr lang="ru-RU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pic>
        <p:nvPicPr>
          <p:cNvPr id="1026" name="Picture 2" descr="Травяная лягушка – Rana temporaria - Краевед Оренбуржья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925" y="1240823"/>
            <a:ext cx="2136757" cy="1551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Снегирь на белом фоне - Zefirka.club фото и картинки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098" y="2262224"/>
            <a:ext cx="2270409" cy="302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8478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Вертикальный свиток 6"/>
          <p:cNvSpPr/>
          <p:nvPr/>
        </p:nvSpPr>
        <p:spPr>
          <a:xfrm rot="20867107">
            <a:off x="629420" y="1283182"/>
            <a:ext cx="8016473" cy="3749306"/>
          </a:xfrm>
          <a:prstGeom prst="verticalScroll">
            <a:avLst/>
          </a:prstGeom>
          <a:solidFill>
            <a:srgbClr val="FFFF99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 rot="20823064">
            <a:off x="1031105" y="2140500"/>
            <a:ext cx="72131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Приходи сегодня вечером </a:t>
            </a:r>
          </a:p>
          <a:p>
            <a:pPr algn="ctr"/>
            <a:r>
              <a:rPr lang="ru-RU" sz="4800" b="1" i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4800" b="1" i="1" dirty="0" err="1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мичом</a:t>
            </a:r>
            <a:r>
              <a:rPr lang="ru-RU" sz="4800" b="1" i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сыграем.</a:t>
            </a:r>
            <a:endParaRPr lang="ru-RU" sz="4800" b="1" i="1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20905123">
            <a:off x="6136167" y="3681732"/>
            <a:ext cx="18722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Дима</a:t>
            </a:r>
            <a:endParaRPr lang="ru-RU" sz="4000" b="1" i="1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691680" y="980728"/>
            <a:ext cx="576064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12700">
                  <a:solidFill>
                    <a:srgbClr val="CC0000"/>
                  </a:solidFill>
                  <a:prstDash val="solid"/>
                </a:ln>
                <a:solidFill>
                  <a:srgbClr val="CC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cs typeface="Times New Roman" pitchFamily="18" charset="0"/>
              </a:rPr>
              <a:t>С м…</a:t>
            </a:r>
            <a:r>
              <a:rPr lang="ru-RU" sz="8800" b="1" dirty="0" err="1" smtClean="0">
                <a:ln w="12700">
                  <a:solidFill>
                    <a:srgbClr val="CC0000"/>
                  </a:solidFill>
                  <a:prstDash val="solid"/>
                </a:ln>
                <a:solidFill>
                  <a:srgbClr val="CC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cs typeface="Times New Roman" pitchFamily="18" charset="0"/>
              </a:rPr>
              <a:t>чом</a:t>
            </a:r>
            <a:endParaRPr lang="ru-RU" sz="8800" b="1" dirty="0">
              <a:ln w="12700">
                <a:solidFill>
                  <a:srgbClr val="CC0000"/>
                </a:solidFill>
                <a:prstDash val="solid"/>
              </a:ln>
              <a:solidFill>
                <a:srgbClr val="CC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300192" y="2382249"/>
            <a:ext cx="1080120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5000" b="1" dirty="0" smtClean="0">
                <a:ln w="12700">
                  <a:solidFill>
                    <a:srgbClr val="CC0000"/>
                  </a:solidFill>
                  <a:prstDash val="solid"/>
                </a:ln>
                <a:solidFill>
                  <a:srgbClr val="CC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cs typeface="Times New Roman" pitchFamily="18" charset="0"/>
              </a:rPr>
              <a:t>?</a:t>
            </a:r>
            <a:endParaRPr lang="ru-RU" sz="15000" b="1" dirty="0">
              <a:ln w="12700">
                <a:solidFill>
                  <a:srgbClr val="CC0000"/>
                </a:solidFill>
                <a:prstDash val="solid"/>
              </a:ln>
              <a:solidFill>
                <a:srgbClr val="CC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pic>
        <p:nvPicPr>
          <p:cNvPr id="3081" name="Picture 9" descr="C:\Users\пк\Desktop\меч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2545387"/>
            <a:ext cx="4032448" cy="36096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15816" y="476672"/>
            <a:ext cx="33123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МЯЧ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55776" y="5013176"/>
            <a:ext cx="4176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</a:rPr>
              <a:t>С </a:t>
            </a:r>
            <a:r>
              <a:rPr lang="ru-RU" sz="7200" b="1" dirty="0" err="1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</a:rPr>
              <a:t>м</a:t>
            </a:r>
            <a:r>
              <a:rPr lang="ru-RU" sz="7200" b="1" dirty="0" err="1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Я</a:t>
            </a:r>
            <a:r>
              <a:rPr lang="ru-RU" sz="7200" b="1" dirty="0" err="1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</a:rPr>
              <a:t>чом</a:t>
            </a:r>
            <a:endParaRPr lang="ru-RU" sz="7200" b="1" dirty="0">
              <a:ln>
                <a:solidFill>
                  <a:srgbClr val="002060"/>
                </a:solidFill>
              </a:ln>
              <a:solidFill>
                <a:srgbClr val="0070C0"/>
              </a:solidFill>
            </a:endParaRPr>
          </a:p>
        </p:txBody>
      </p:sp>
      <p:pic>
        <p:nvPicPr>
          <p:cNvPr id="3074" name="Picture 2" descr="Футбольный Мяч Изолирован На Белом Фоне — стоковые фотографии и другие  картинки Футбольный мяч - Футбольный мяч, Футбол, Мяч - iStoc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22" t="14364" r="15590" b="16582"/>
          <a:stretch/>
        </p:blipFill>
        <p:spPr bwMode="auto">
          <a:xfrm>
            <a:off x="3157870" y="2211572"/>
            <a:ext cx="2806995" cy="280160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840252" y="2228671"/>
            <a:ext cx="1080120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5000" b="1" dirty="0" smtClean="0">
                <a:ln w="12700">
                  <a:solidFill>
                    <a:srgbClr val="CC0000"/>
                  </a:solidFill>
                  <a:prstDash val="solid"/>
                </a:ln>
                <a:solidFill>
                  <a:srgbClr val="CC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cs typeface="Times New Roman" pitchFamily="18" charset="0"/>
              </a:rPr>
              <a:t>?</a:t>
            </a:r>
            <a:endParaRPr lang="ru-RU" sz="15000" b="1" dirty="0">
              <a:ln w="12700">
                <a:solidFill>
                  <a:srgbClr val="CC0000"/>
                </a:solidFill>
                <a:prstDash val="solid"/>
              </a:ln>
              <a:solidFill>
                <a:srgbClr val="CC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115616" y="1844824"/>
            <a:ext cx="67687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/>
              <a:t>«Правописание слов с</a:t>
            </a:r>
          </a:p>
          <a:p>
            <a:pPr algn="ctr"/>
            <a:r>
              <a:rPr lang="ru-RU" sz="4000" b="1" i="1" dirty="0" smtClean="0"/>
              <a:t>безударным гласным звуком в корне»</a:t>
            </a:r>
            <a:endParaRPr lang="ru-RU" sz="4000" b="1" i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Правописание слов с безударной в корне 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резентация  к  уроку  русского  языка  во  2  классе  quotОсобенности  проверяемых  и  проверочных  словquot">
  <a:themeElements>
    <a:clrScheme name="Другая 8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70C0"/>
      </a:hlink>
      <a:folHlink>
        <a:srgbClr val="0070C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Правописание слов с безударной в корне 3</Template>
  <TotalTime>19</TotalTime>
  <Words>249</Words>
  <Application>Microsoft Office PowerPoint</Application>
  <PresentationFormat>Экран (4:3)</PresentationFormat>
  <Paragraphs>83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Правописание слов с безударной в корне 3</vt:lpstr>
      <vt:lpstr>Презентация  к  уроку  русского  языка  во  2  классе  quotОсобенности  проверяемых  и  проверочных  словquot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Подводим  итоги  урока</vt:lpstr>
      <vt:lpstr>Оцените  свою  работу!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79500</dc:creator>
  <cp:lastModifiedBy>79500</cp:lastModifiedBy>
  <cp:revision>2</cp:revision>
  <dcterms:created xsi:type="dcterms:W3CDTF">2024-01-03T14:33:56Z</dcterms:created>
  <dcterms:modified xsi:type="dcterms:W3CDTF">2024-01-03T14:53:05Z</dcterms:modified>
</cp:coreProperties>
</file>