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7"/>
  </p:notesMasterIdLst>
  <p:sldIdLst>
    <p:sldId id="256" r:id="rId2"/>
    <p:sldId id="266" r:id="rId3"/>
    <p:sldId id="259" r:id="rId4"/>
    <p:sldId id="316" r:id="rId5"/>
    <p:sldId id="276" r:id="rId6"/>
    <p:sldId id="297" r:id="rId7"/>
    <p:sldId id="286" r:id="rId8"/>
    <p:sldId id="257" r:id="rId9"/>
    <p:sldId id="269" r:id="rId10"/>
    <p:sldId id="317" r:id="rId11"/>
    <p:sldId id="277" r:id="rId12"/>
    <p:sldId id="298" r:id="rId13"/>
    <p:sldId id="302" r:id="rId14"/>
    <p:sldId id="313" r:id="rId15"/>
    <p:sldId id="270" r:id="rId16"/>
    <p:sldId id="318" r:id="rId17"/>
    <p:sldId id="299" r:id="rId18"/>
    <p:sldId id="300" r:id="rId19"/>
    <p:sldId id="314" r:id="rId20"/>
    <p:sldId id="303" r:id="rId21"/>
    <p:sldId id="306" r:id="rId22"/>
    <p:sldId id="289" r:id="rId23"/>
    <p:sldId id="319" r:id="rId24"/>
    <p:sldId id="262" r:id="rId25"/>
    <p:sldId id="322" r:id="rId26"/>
    <p:sldId id="293" r:id="rId27"/>
    <p:sldId id="284" r:id="rId28"/>
    <p:sldId id="315" r:id="rId29"/>
    <p:sldId id="271" r:id="rId30"/>
    <p:sldId id="320" r:id="rId31"/>
    <p:sldId id="321" r:id="rId32"/>
    <p:sldId id="282" r:id="rId33"/>
    <p:sldId id="295" r:id="rId34"/>
    <p:sldId id="312" r:id="rId35"/>
    <p:sldId id="265" r:id="rId36"/>
  </p:sldIdLst>
  <p:sldSz cx="9144000" cy="6858000" type="screen4x3"/>
  <p:notesSz cx="6858000" cy="9144000"/>
  <p:embeddedFontLst>
    <p:embeddedFont>
      <p:font typeface="Matilda" panose="020B0604020202020204" charset="0"/>
      <p:regular r:id="rId38"/>
    </p:embeddedFont>
    <p:embeddedFont>
      <p:font typeface="Calibri" panose="020F0502020204030204" pitchFamily="34" charset="0"/>
      <p:regular r:id="rId39"/>
      <p:bold r:id="rId40"/>
      <p:italic r:id="rId41"/>
      <p:boldItalic r:id="rId42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20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A37"/>
    <a:srgbClr val="7A0000"/>
    <a:srgbClr val="00589A"/>
    <a:srgbClr val="003760"/>
    <a:srgbClr val="860000"/>
    <a:srgbClr val="993300"/>
    <a:srgbClr val="006C31"/>
    <a:srgbClr val="00642D"/>
    <a:srgbClr val="008EC0"/>
    <a:srgbClr val="7939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2" d="100"/>
          <a:sy n="62" d="100"/>
        </p:scale>
        <p:origin x="-1374" y="-84"/>
      </p:cViewPr>
      <p:guideLst>
        <p:guide orient="horz" pos="220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F21ABA-338A-4BE9-B764-BD906C49B9EC}" type="datetimeFigureOut">
              <a:rPr lang="ru-RU" smtClean="0"/>
              <a:t>19.12.2023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59032A-9AA2-405A-8FCD-A0EF34E16D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6623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59032A-9AA2-405A-8FCD-A0EF34E16D3E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2976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19.12.2023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2072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19.12.2023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70685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19.12.2023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183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19.12.2023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8212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19.12.2023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15121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19.12.2023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853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19.12.2023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9294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19.12.2023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09553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19.12.2023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62768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19.12.2023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792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19.12.2023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601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B8E58C-E7A6-41B0-9596-47478E2A3A1A}" type="datetimeFigureOut">
              <a:rPr lang="ru-RU" smtClean="0"/>
              <a:t>19.12.2023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2448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&#1073;&#1091;&#1082;&#1074;&#1072;%20&#1078;.wmv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slide" Target="slide29.xml"/><Relationship Id="rId4" Type="http://schemas.openxmlformats.org/officeDocument/2006/relationships/slide" Target="slide1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&#1073;&#1091;&#1082;&#1074;&#1072;%20&#1105;.wmv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&#1073;&#1091;&#1082;&#1074;&#1072;%20&#1100;.wmv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&#1073;&#1091;&#1082;&#1074;&#1072;%20&#1095;.wmv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img-fotki.yandex.ru/get/6815/137563163.1460/0_123131_fe0feec1_orig" TargetMode="External"/><Relationship Id="rId2" Type="http://schemas.openxmlformats.org/officeDocument/2006/relationships/hyperlink" Target="https://img-fotki.yandex.ru/get/6434/132005175.2a/0_88b3a_77db9b1a_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lenaranko.ucoz.ru/" TargetMode="External"/><Relationship Id="rId5" Type="http://schemas.openxmlformats.org/officeDocument/2006/relationships/hyperlink" Target="http://qlaster.ru/public/image2/0/895/895493_0x0.jpg" TargetMode="External"/><Relationship Id="rId4" Type="http://schemas.openxmlformats.org/officeDocument/2006/relationships/hyperlink" Target="https://img-fotki.yandex.ru/get/6314/42672521.24/0_64756_3b0d903a_orig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&#1073;&#1091;&#1082;&#1074;&#1072;%20&#1096;.wmv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547664" y="980728"/>
            <a:ext cx="6624736" cy="1944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Работа по азбуке</a:t>
            </a:r>
            <a:endParaRPr kumimoji="0" lang="ru-RU" sz="60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6C1C5549-D773-4D09-A6D7-4B8E2429C8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52120" y="3886200"/>
            <a:ext cx="2120280" cy="694928"/>
          </a:xfrm>
        </p:spPr>
        <p:txBody>
          <a:bodyPr>
            <a:normAutofit/>
          </a:bodyPr>
          <a:lstStyle/>
          <a:p>
            <a:r>
              <a:rPr lang="ru-RU" sz="1800" dirty="0">
                <a:solidFill>
                  <a:schemeClr val="tx1"/>
                </a:solidFill>
              </a:rPr>
              <a:t>Выполнила: </a:t>
            </a:r>
            <a:r>
              <a:rPr lang="ru-RU" sz="1800" dirty="0" err="1">
                <a:solidFill>
                  <a:schemeClr val="tx1"/>
                </a:solidFill>
              </a:rPr>
              <a:t>М.Л.Горшкова</a:t>
            </a:r>
            <a:endParaRPr lang="ru-RU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7660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C8A13E43-107F-4845-A8E2-DEAD277A325A}"/>
              </a:ext>
            </a:extLst>
          </p:cNvPr>
          <p:cNvSpPr txBox="1"/>
          <p:nvPr/>
        </p:nvSpPr>
        <p:spPr>
          <a:xfrm>
            <a:off x="671171" y="2060848"/>
            <a:ext cx="780165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err="1">
                <a:solidFill>
                  <a:srgbClr val="860000"/>
                </a:solidFill>
              </a:rPr>
              <a:t>о</a:t>
            </a:r>
            <a:r>
              <a:rPr lang="ru-RU" sz="7200" b="1" dirty="0" err="1">
                <a:solidFill>
                  <a:schemeClr val="tx2"/>
                </a:solidFill>
              </a:rPr>
              <a:t>ш</a:t>
            </a:r>
            <a:r>
              <a:rPr lang="ru-RU" sz="7200" b="1" dirty="0">
                <a:solidFill>
                  <a:schemeClr val="tx2"/>
                </a:solidFill>
              </a:rPr>
              <a:t>   </a:t>
            </a:r>
            <a:r>
              <a:rPr lang="ru-RU" sz="7200" b="1" dirty="0" err="1">
                <a:solidFill>
                  <a:schemeClr val="tx2"/>
                </a:solidFill>
              </a:rPr>
              <a:t>ш</a:t>
            </a:r>
            <a:r>
              <a:rPr lang="ru-RU" sz="7200" b="1" dirty="0" err="1">
                <a:solidFill>
                  <a:srgbClr val="860000"/>
                </a:solidFill>
              </a:rPr>
              <a:t>о</a:t>
            </a:r>
            <a:r>
              <a:rPr lang="ru-RU" sz="7200" b="1" dirty="0">
                <a:solidFill>
                  <a:schemeClr val="tx2"/>
                </a:solidFill>
              </a:rPr>
              <a:t>    </a:t>
            </a:r>
            <a:r>
              <a:rPr lang="ru-RU" sz="7200" b="1" dirty="0" err="1">
                <a:solidFill>
                  <a:srgbClr val="860000"/>
                </a:solidFill>
              </a:rPr>
              <a:t>а</a:t>
            </a:r>
            <a:r>
              <a:rPr lang="ru-RU" sz="7200" b="1" dirty="0" err="1">
                <a:solidFill>
                  <a:schemeClr val="tx2"/>
                </a:solidFill>
              </a:rPr>
              <a:t>ш</a:t>
            </a:r>
            <a:r>
              <a:rPr lang="ru-RU" sz="7200" b="1" dirty="0">
                <a:solidFill>
                  <a:schemeClr val="tx2"/>
                </a:solidFill>
              </a:rPr>
              <a:t>   </a:t>
            </a:r>
            <a:r>
              <a:rPr lang="ru-RU" sz="7200" b="1" dirty="0" err="1">
                <a:solidFill>
                  <a:schemeClr val="tx2"/>
                </a:solidFill>
              </a:rPr>
              <a:t>ш</a:t>
            </a:r>
            <a:r>
              <a:rPr lang="ru-RU" sz="7200" b="1" dirty="0" err="1">
                <a:solidFill>
                  <a:srgbClr val="860000"/>
                </a:solidFill>
              </a:rPr>
              <a:t>а</a:t>
            </a:r>
            <a:r>
              <a:rPr lang="ru-RU" sz="7200" b="1" dirty="0">
                <a:solidFill>
                  <a:srgbClr val="860000"/>
                </a:solidFill>
              </a:rPr>
              <a:t>  </a:t>
            </a:r>
            <a:r>
              <a:rPr lang="ru-RU" sz="7200" b="1" dirty="0" err="1">
                <a:solidFill>
                  <a:srgbClr val="860000"/>
                </a:solidFill>
              </a:rPr>
              <a:t>у</a:t>
            </a:r>
            <a:r>
              <a:rPr lang="ru-RU" sz="7200" b="1" dirty="0" err="1">
                <a:solidFill>
                  <a:schemeClr val="tx2"/>
                </a:solidFill>
              </a:rPr>
              <a:t>ш</a:t>
            </a:r>
            <a:r>
              <a:rPr lang="ru-RU" sz="7200" b="1" dirty="0">
                <a:solidFill>
                  <a:schemeClr val="tx2"/>
                </a:solidFill>
              </a:rPr>
              <a:t>  ш</a:t>
            </a:r>
            <a:r>
              <a:rPr lang="ru-RU" sz="7200" b="1" dirty="0">
                <a:solidFill>
                  <a:srgbClr val="860000"/>
                </a:solidFill>
              </a:rPr>
              <a:t>у     </a:t>
            </a:r>
            <a:r>
              <a:rPr lang="ru-RU" sz="7200" b="1" dirty="0" err="1">
                <a:solidFill>
                  <a:srgbClr val="860000"/>
                </a:solidFill>
              </a:rPr>
              <a:t>и</a:t>
            </a:r>
            <a:r>
              <a:rPr lang="ru-RU" sz="7200" b="1" dirty="0" err="1">
                <a:solidFill>
                  <a:schemeClr val="tx2"/>
                </a:solidFill>
              </a:rPr>
              <a:t>ш</a:t>
            </a:r>
            <a:r>
              <a:rPr lang="ru-RU" sz="7200" b="1" dirty="0">
                <a:solidFill>
                  <a:schemeClr val="tx2"/>
                </a:solidFill>
              </a:rPr>
              <a:t>  </a:t>
            </a:r>
            <a:r>
              <a:rPr lang="ru-RU" sz="7200" b="1" dirty="0">
                <a:solidFill>
                  <a:srgbClr val="00589A"/>
                </a:solidFill>
              </a:rPr>
              <a:t>ш</a:t>
            </a:r>
            <a:r>
              <a:rPr lang="ru-RU" sz="7200" b="1" dirty="0">
                <a:solidFill>
                  <a:srgbClr val="860000"/>
                </a:solidFill>
              </a:rPr>
              <a:t>и    </a:t>
            </a:r>
            <a:r>
              <a:rPr lang="ru-RU" sz="7200" b="1" dirty="0" err="1">
                <a:solidFill>
                  <a:srgbClr val="860000"/>
                </a:solidFill>
              </a:rPr>
              <a:t>е</a:t>
            </a:r>
            <a:r>
              <a:rPr lang="ru-RU" sz="7200" b="1" dirty="0" err="1">
                <a:solidFill>
                  <a:schemeClr val="tx2"/>
                </a:solidFill>
              </a:rPr>
              <a:t>ш</a:t>
            </a:r>
            <a:r>
              <a:rPr lang="ru-RU" sz="7200" b="1" dirty="0">
                <a:solidFill>
                  <a:schemeClr val="tx2"/>
                </a:solidFill>
              </a:rPr>
              <a:t>   </a:t>
            </a:r>
            <a:r>
              <a:rPr lang="ru-RU" sz="7200" b="1" dirty="0" err="1">
                <a:solidFill>
                  <a:srgbClr val="00589A"/>
                </a:solidFill>
              </a:rPr>
              <a:t>ш</a:t>
            </a:r>
            <a:r>
              <a:rPr lang="ru-RU" sz="7200" b="1" dirty="0" err="1">
                <a:solidFill>
                  <a:srgbClr val="C00000"/>
                </a:solidFill>
              </a:rPr>
              <a:t>е</a:t>
            </a:r>
            <a:endParaRPr lang="ru-RU" sz="4400" b="1" dirty="0">
              <a:solidFill>
                <a:srgbClr val="86000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399DE6A7-755B-47F9-BEB6-EEA8552D6B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08" t="3484" r="66848" b="58484"/>
          <a:stretch/>
        </p:blipFill>
        <p:spPr>
          <a:xfrm>
            <a:off x="1043608" y="260648"/>
            <a:ext cx="2016225" cy="18002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9EB61C3E-6C4E-4B78-A0AD-91AC6916A9CC}"/>
              </a:ext>
            </a:extLst>
          </p:cNvPr>
          <p:cNvSpPr txBox="1"/>
          <p:nvPr/>
        </p:nvSpPr>
        <p:spPr>
          <a:xfrm>
            <a:off x="3419872" y="315234"/>
            <a:ext cx="489654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Посмотри на букву  «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Ш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».</a:t>
            </a:r>
          </a:p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Буква очень хороша,</a:t>
            </a:r>
          </a:p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Потому что из неё</a:t>
            </a:r>
          </a:p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Можно сделать </a:t>
            </a:r>
            <a:r>
              <a:rPr lang="ru-RU" sz="2800" b="1" dirty="0">
                <a:solidFill>
                  <a:srgbClr val="C00000"/>
                </a:solidFill>
              </a:rPr>
              <a:t>Е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 и </a:t>
            </a:r>
            <a:r>
              <a:rPr lang="ru-RU" sz="2800" b="1" dirty="0">
                <a:solidFill>
                  <a:srgbClr val="C00000"/>
                </a:solidFill>
              </a:rPr>
              <a:t>Ё.</a:t>
            </a:r>
          </a:p>
        </p:txBody>
      </p:sp>
    </p:spTree>
    <p:extLst>
      <p:ext uri="{BB962C8B-B14F-4D97-AF65-F5344CB8AC3E}">
        <p14:creationId xmlns:p14="http://schemas.microsoft.com/office/powerpoint/2010/main" val="1320774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F20BB033-05D8-4460-8A3F-6784A1088027}"/>
              </a:ext>
            </a:extLst>
          </p:cNvPr>
          <p:cNvSpPr txBox="1"/>
          <p:nvPr/>
        </p:nvSpPr>
        <p:spPr>
          <a:xfrm>
            <a:off x="1076940" y="1205278"/>
            <a:ext cx="806489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школа      кошка        Гриша</a:t>
            </a:r>
          </a:p>
          <a:p>
            <a:r>
              <a:rPr lang="ru-RU" sz="4400" b="1" dirty="0">
                <a:solidFill>
                  <a:schemeClr val="tx2"/>
                </a:solidFill>
              </a:rPr>
              <a:t>шалаш     камыш      Шурик</a:t>
            </a:r>
          </a:p>
          <a:p>
            <a:r>
              <a:rPr lang="ru-RU" sz="4400" b="1" dirty="0">
                <a:solidFill>
                  <a:schemeClr val="tx2"/>
                </a:solidFill>
              </a:rPr>
              <a:t>шина       машина       Миша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="" xmlns:a16="http://schemas.microsoft.com/office/drawing/2014/main" id="{13670601-DE0D-435B-B063-340D91C883CB}"/>
              </a:ext>
            </a:extLst>
          </p:cNvPr>
          <p:cNvCxnSpPr>
            <a:cxnSpLocks/>
          </p:cNvCxnSpPr>
          <p:nvPr/>
        </p:nvCxnSpPr>
        <p:spPr>
          <a:xfrm flipH="1">
            <a:off x="2177988" y="1020776"/>
            <a:ext cx="216024" cy="369003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3A2E09BA-FCA0-4B60-AE56-CD9797AAEE20}"/>
              </a:ext>
            </a:extLst>
          </p:cNvPr>
          <p:cNvSpPr txBox="1"/>
          <p:nvPr/>
        </p:nvSpPr>
        <p:spPr>
          <a:xfrm>
            <a:off x="918587" y="3610805"/>
            <a:ext cx="730682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chemeClr val="accent2">
                    <a:lumMod val="50000"/>
                  </a:schemeClr>
                </a:solidFill>
              </a:rPr>
              <a:t>каранда</a:t>
            </a:r>
            <a:r>
              <a:rPr lang="ru-RU" sz="4800" b="1" dirty="0">
                <a:solidFill>
                  <a:schemeClr val="tx2"/>
                </a:solidFill>
              </a:rPr>
              <a:t>ш</a:t>
            </a:r>
            <a:r>
              <a:rPr lang="ru-RU" sz="4800" b="1" dirty="0">
                <a:solidFill>
                  <a:srgbClr val="C00000"/>
                </a:solidFill>
              </a:rPr>
              <a:t>и</a:t>
            </a:r>
            <a:r>
              <a:rPr lang="ru-RU" sz="4800" b="1" dirty="0">
                <a:solidFill>
                  <a:schemeClr val="accent2">
                    <a:lumMod val="50000"/>
                  </a:schemeClr>
                </a:solidFill>
              </a:rPr>
              <a:t>     малы</a:t>
            </a:r>
            <a:r>
              <a:rPr lang="ru-RU" sz="4800" b="1" dirty="0">
                <a:solidFill>
                  <a:schemeClr val="tx2"/>
                </a:solidFill>
              </a:rPr>
              <a:t>ш</a:t>
            </a:r>
            <a:r>
              <a:rPr lang="ru-RU" sz="4800" b="1" dirty="0">
                <a:solidFill>
                  <a:srgbClr val="C00000"/>
                </a:solidFill>
              </a:rPr>
              <a:t>и</a:t>
            </a:r>
          </a:p>
          <a:p>
            <a:r>
              <a:rPr lang="ru-RU" sz="4800" b="1" dirty="0">
                <a:solidFill>
                  <a:schemeClr val="accent2">
                    <a:lumMod val="50000"/>
                  </a:schemeClr>
                </a:solidFill>
              </a:rPr>
              <a:t>шала</a:t>
            </a:r>
            <a:r>
              <a:rPr lang="ru-RU" sz="4800" b="1" dirty="0">
                <a:solidFill>
                  <a:schemeClr val="tx2"/>
                </a:solidFill>
              </a:rPr>
              <a:t>ш</a:t>
            </a:r>
            <a:r>
              <a:rPr lang="ru-RU" sz="4800" b="1" dirty="0">
                <a:solidFill>
                  <a:srgbClr val="C00000"/>
                </a:solidFill>
              </a:rPr>
              <a:t>и</a:t>
            </a:r>
            <a:r>
              <a:rPr lang="ru-RU" sz="4800" b="1" dirty="0">
                <a:solidFill>
                  <a:schemeClr val="accent2">
                    <a:lumMod val="50000"/>
                  </a:schemeClr>
                </a:solidFill>
              </a:rPr>
              <a:t>          камы</a:t>
            </a:r>
            <a:r>
              <a:rPr lang="ru-RU" sz="4800" b="1" dirty="0">
                <a:solidFill>
                  <a:schemeClr val="tx2"/>
                </a:solidFill>
              </a:rPr>
              <a:t>ш</a:t>
            </a:r>
            <a:r>
              <a:rPr lang="ru-RU" sz="4800" b="1" dirty="0">
                <a:solidFill>
                  <a:srgbClr val="C00000"/>
                </a:solidFill>
              </a:rPr>
              <a:t>и</a:t>
            </a:r>
          </a:p>
          <a:p>
            <a:r>
              <a:rPr lang="ru-RU" sz="4800" b="1" dirty="0">
                <a:solidFill>
                  <a:schemeClr val="accent2">
                    <a:lumMod val="50000"/>
                  </a:schemeClr>
                </a:solidFill>
              </a:rPr>
              <a:t>ланды</a:t>
            </a:r>
            <a:r>
              <a:rPr lang="ru-RU" sz="4800" b="1" dirty="0">
                <a:solidFill>
                  <a:schemeClr val="tx2"/>
                </a:solidFill>
              </a:rPr>
              <a:t>ш</a:t>
            </a:r>
            <a:r>
              <a:rPr lang="ru-RU" sz="4800" b="1" dirty="0">
                <a:solidFill>
                  <a:srgbClr val="C00000"/>
                </a:solidFill>
              </a:rPr>
              <a:t>и</a:t>
            </a:r>
            <a:r>
              <a:rPr lang="ru-RU" sz="4800" b="1" dirty="0">
                <a:solidFill>
                  <a:schemeClr val="accent2">
                    <a:lumMod val="50000"/>
                  </a:schemeClr>
                </a:solidFill>
              </a:rPr>
              <a:t>        ти</a:t>
            </a:r>
            <a:r>
              <a:rPr lang="ru-RU" sz="4800" b="1" dirty="0">
                <a:solidFill>
                  <a:schemeClr val="tx2"/>
                </a:solidFill>
              </a:rPr>
              <a:t>ш</a:t>
            </a:r>
            <a:r>
              <a:rPr lang="ru-RU" sz="4800" b="1" dirty="0">
                <a:solidFill>
                  <a:srgbClr val="C00000"/>
                </a:solidFill>
              </a:rPr>
              <a:t>и</a:t>
            </a:r>
            <a:r>
              <a:rPr lang="ru-RU" sz="4800" b="1" dirty="0">
                <a:solidFill>
                  <a:schemeClr val="accent2">
                    <a:lumMod val="50000"/>
                  </a:schemeClr>
                </a:solidFill>
              </a:rPr>
              <a:t>на</a:t>
            </a:r>
          </a:p>
          <a:p>
            <a:endParaRPr lang="ru-RU" sz="4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7C85ED34-381C-4AC3-9BBD-324C0590A9BF}"/>
              </a:ext>
            </a:extLst>
          </p:cNvPr>
          <p:cNvSpPr txBox="1"/>
          <p:nvPr/>
        </p:nvSpPr>
        <p:spPr>
          <a:xfrm>
            <a:off x="2286000" y="175903"/>
            <a:ext cx="4572000" cy="7201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Прочитаем</a:t>
            </a:r>
            <a:endParaRPr kumimoji="0" lang="ru-RU" sz="40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="" xmlns:a16="http://schemas.microsoft.com/office/drawing/2014/main" id="{543E3191-B9D6-469A-8A6E-3A8005B956CD}"/>
              </a:ext>
            </a:extLst>
          </p:cNvPr>
          <p:cNvCxnSpPr>
            <a:cxnSpLocks/>
          </p:cNvCxnSpPr>
          <p:nvPr/>
        </p:nvCxnSpPr>
        <p:spPr>
          <a:xfrm flipH="1">
            <a:off x="4067944" y="1020775"/>
            <a:ext cx="216024" cy="369003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="" xmlns:a16="http://schemas.microsoft.com/office/drawing/2014/main" id="{78DCA5F2-E33C-4CEF-8CDC-827BE76928C4}"/>
              </a:ext>
            </a:extLst>
          </p:cNvPr>
          <p:cNvCxnSpPr>
            <a:cxnSpLocks/>
          </p:cNvCxnSpPr>
          <p:nvPr/>
        </p:nvCxnSpPr>
        <p:spPr>
          <a:xfrm flipH="1">
            <a:off x="7236296" y="1020775"/>
            <a:ext cx="216024" cy="369003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="" xmlns:a16="http://schemas.microsoft.com/office/drawing/2014/main" id="{F4ED6ACA-5875-4E93-BD86-89EB0D3BBF59}"/>
              </a:ext>
            </a:extLst>
          </p:cNvPr>
          <p:cNvCxnSpPr>
            <a:cxnSpLocks/>
          </p:cNvCxnSpPr>
          <p:nvPr/>
        </p:nvCxnSpPr>
        <p:spPr>
          <a:xfrm flipH="1">
            <a:off x="2368381" y="1760655"/>
            <a:ext cx="216024" cy="369003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="" xmlns:a16="http://schemas.microsoft.com/office/drawing/2014/main" id="{B0D54AAD-67F8-4B3D-BB01-DD42D20CF3B9}"/>
              </a:ext>
            </a:extLst>
          </p:cNvPr>
          <p:cNvCxnSpPr>
            <a:cxnSpLocks/>
          </p:cNvCxnSpPr>
          <p:nvPr/>
        </p:nvCxnSpPr>
        <p:spPr>
          <a:xfrm flipH="1">
            <a:off x="4893364" y="1792156"/>
            <a:ext cx="216024" cy="369003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>
            <a:extLst>
              <a:ext uri="{FF2B5EF4-FFF2-40B4-BE49-F238E27FC236}">
                <a16:creationId xmlns="" xmlns:a16="http://schemas.microsoft.com/office/drawing/2014/main" id="{059FE509-C1C4-4E8C-9929-517E105D46FF}"/>
              </a:ext>
            </a:extLst>
          </p:cNvPr>
          <p:cNvCxnSpPr>
            <a:cxnSpLocks/>
          </p:cNvCxnSpPr>
          <p:nvPr/>
        </p:nvCxnSpPr>
        <p:spPr>
          <a:xfrm flipH="1">
            <a:off x="7128284" y="1805852"/>
            <a:ext cx="216024" cy="369003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="" xmlns:a16="http://schemas.microsoft.com/office/drawing/2014/main" id="{CC3E0688-FB28-405C-9421-F977E39CBB08}"/>
              </a:ext>
            </a:extLst>
          </p:cNvPr>
          <p:cNvCxnSpPr>
            <a:cxnSpLocks/>
          </p:cNvCxnSpPr>
          <p:nvPr/>
        </p:nvCxnSpPr>
        <p:spPr>
          <a:xfrm flipH="1">
            <a:off x="1835696" y="2492896"/>
            <a:ext cx="216024" cy="369003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="" xmlns:a16="http://schemas.microsoft.com/office/drawing/2014/main" id="{9017036D-C4AC-4DA7-9CEB-987CF51AE9FD}"/>
              </a:ext>
            </a:extLst>
          </p:cNvPr>
          <p:cNvCxnSpPr>
            <a:cxnSpLocks/>
          </p:cNvCxnSpPr>
          <p:nvPr/>
        </p:nvCxnSpPr>
        <p:spPr>
          <a:xfrm flipH="1">
            <a:off x="4785352" y="2496261"/>
            <a:ext cx="216024" cy="369003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>
            <a:extLst>
              <a:ext uri="{FF2B5EF4-FFF2-40B4-BE49-F238E27FC236}">
                <a16:creationId xmlns="" xmlns:a16="http://schemas.microsoft.com/office/drawing/2014/main" id="{D41C9C65-4DE6-4AA1-8A71-2EBEFD17551A}"/>
              </a:ext>
            </a:extLst>
          </p:cNvPr>
          <p:cNvCxnSpPr>
            <a:cxnSpLocks/>
          </p:cNvCxnSpPr>
          <p:nvPr/>
        </p:nvCxnSpPr>
        <p:spPr>
          <a:xfrm flipH="1">
            <a:off x="7296741" y="2470849"/>
            <a:ext cx="216024" cy="369003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050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6CAF496D-754A-4054-8126-77AF4231362E}"/>
              </a:ext>
            </a:extLst>
          </p:cNvPr>
          <p:cNvSpPr txBox="1"/>
          <p:nvPr/>
        </p:nvSpPr>
        <p:spPr>
          <a:xfrm>
            <a:off x="2123728" y="260648"/>
            <a:ext cx="4572000" cy="7201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Прочитаем</a:t>
            </a:r>
            <a:endParaRPr kumimoji="0" lang="ru-RU" sz="40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8609B032-4354-4868-B850-3D277921464A}"/>
              </a:ext>
            </a:extLst>
          </p:cNvPr>
          <p:cNvSpPr txBox="1"/>
          <p:nvPr/>
        </p:nvSpPr>
        <p:spPr>
          <a:xfrm>
            <a:off x="899592" y="836712"/>
            <a:ext cx="7992888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err="1" smtClean="0">
                <a:solidFill>
                  <a:schemeClr val="tx2"/>
                </a:solidFill>
              </a:rPr>
              <a:t>Ма-ша</a:t>
            </a:r>
            <a:r>
              <a:rPr lang="ru-RU" sz="4000" b="1" dirty="0" smtClean="0">
                <a:solidFill>
                  <a:schemeClr val="tx2"/>
                </a:solidFill>
              </a:rPr>
              <a:t> </a:t>
            </a:r>
            <a:r>
              <a:rPr lang="ru-RU" sz="4000" b="1" dirty="0">
                <a:solidFill>
                  <a:schemeClr val="tx2"/>
                </a:solidFill>
              </a:rPr>
              <a:t>шла по </a:t>
            </a:r>
            <a:r>
              <a:rPr lang="ru-RU" sz="4000" b="1" dirty="0" err="1" smtClean="0">
                <a:solidFill>
                  <a:schemeClr val="tx2"/>
                </a:solidFill>
              </a:rPr>
              <a:t>шос</a:t>
            </a:r>
            <a:r>
              <a:rPr lang="ru-RU" sz="4000" b="1" dirty="0" smtClean="0">
                <a:solidFill>
                  <a:schemeClr val="tx2"/>
                </a:solidFill>
              </a:rPr>
              <a:t>-се </a:t>
            </a:r>
            <a:r>
              <a:rPr lang="ru-RU" sz="4000" b="1" dirty="0" err="1" smtClean="0">
                <a:solidFill>
                  <a:schemeClr val="tx2"/>
                </a:solidFill>
              </a:rPr>
              <a:t>быст</a:t>
            </a:r>
            <a:r>
              <a:rPr lang="ru-RU" sz="4000" b="1" dirty="0" smtClean="0">
                <a:solidFill>
                  <a:schemeClr val="tx2"/>
                </a:solidFill>
              </a:rPr>
              <a:t>-рым </a:t>
            </a:r>
            <a:r>
              <a:rPr lang="ru-RU" sz="4000" b="1" dirty="0" err="1" smtClean="0">
                <a:solidFill>
                  <a:schemeClr val="tx2"/>
                </a:solidFill>
              </a:rPr>
              <a:t>ша</a:t>
            </a:r>
            <a:r>
              <a:rPr lang="ru-RU" sz="4000" b="1" dirty="0" smtClean="0">
                <a:solidFill>
                  <a:schemeClr val="tx2"/>
                </a:solidFill>
              </a:rPr>
              <a:t>-гом</a:t>
            </a:r>
            <a:r>
              <a:rPr lang="ru-RU" sz="4000" b="1" dirty="0">
                <a:solidFill>
                  <a:schemeClr val="tx2"/>
                </a:solidFill>
              </a:rPr>
              <a:t>. </a:t>
            </a:r>
            <a:r>
              <a:rPr lang="ru-RU" sz="4000" b="1" dirty="0" smtClean="0">
                <a:solidFill>
                  <a:schemeClr val="tx2"/>
                </a:solidFill>
              </a:rPr>
              <a:t>Раз-дал-</a:t>
            </a:r>
            <a:r>
              <a:rPr lang="ru-RU" sz="4000" b="1" dirty="0" err="1" smtClean="0">
                <a:solidFill>
                  <a:schemeClr val="tx2"/>
                </a:solidFill>
              </a:rPr>
              <a:t>ся</a:t>
            </a:r>
            <a:r>
              <a:rPr lang="ru-RU" sz="4000" b="1" dirty="0" smtClean="0">
                <a:solidFill>
                  <a:schemeClr val="tx2"/>
                </a:solidFill>
              </a:rPr>
              <a:t> сиг-нал </a:t>
            </a:r>
            <a:r>
              <a:rPr lang="ru-RU" sz="4000" b="1" dirty="0" err="1" smtClean="0">
                <a:solidFill>
                  <a:schemeClr val="tx2"/>
                </a:solidFill>
              </a:rPr>
              <a:t>ма</a:t>
            </a:r>
            <a:r>
              <a:rPr lang="ru-RU" sz="4000" b="1" dirty="0" smtClean="0">
                <a:solidFill>
                  <a:schemeClr val="tx2"/>
                </a:solidFill>
              </a:rPr>
              <a:t>-ши-</a:t>
            </a:r>
            <a:r>
              <a:rPr lang="ru-RU" sz="4000" b="1" dirty="0" err="1" smtClean="0">
                <a:solidFill>
                  <a:schemeClr val="tx2"/>
                </a:solidFill>
              </a:rPr>
              <a:t>ны</a:t>
            </a:r>
            <a:r>
              <a:rPr lang="ru-RU" sz="4000" b="1" dirty="0">
                <a:solidFill>
                  <a:schemeClr val="tx2"/>
                </a:solidFill>
              </a:rPr>
              <a:t>. </a:t>
            </a:r>
            <a:r>
              <a:rPr lang="ru-RU" sz="4000" b="1" dirty="0" smtClean="0">
                <a:solidFill>
                  <a:schemeClr val="tx2"/>
                </a:solidFill>
              </a:rPr>
              <a:t>Сиг-на-лил </a:t>
            </a:r>
            <a:r>
              <a:rPr lang="ru-RU" sz="4000" b="1" dirty="0" err="1" smtClean="0">
                <a:solidFill>
                  <a:schemeClr val="tx2"/>
                </a:solidFill>
              </a:rPr>
              <a:t>дя-дя</a:t>
            </a:r>
            <a:r>
              <a:rPr lang="ru-RU" sz="4000" b="1" dirty="0" smtClean="0">
                <a:solidFill>
                  <a:schemeClr val="tx2"/>
                </a:solidFill>
              </a:rPr>
              <a:t> Ми-</a:t>
            </a:r>
            <a:r>
              <a:rPr lang="ru-RU" sz="4000" b="1" dirty="0" err="1" smtClean="0">
                <a:solidFill>
                  <a:schemeClr val="tx2"/>
                </a:solidFill>
              </a:rPr>
              <a:t>ша</a:t>
            </a:r>
            <a:r>
              <a:rPr lang="ru-RU" sz="4000" b="1" dirty="0">
                <a:solidFill>
                  <a:schemeClr val="tx2"/>
                </a:solidFill>
              </a:rPr>
              <a:t>. </a:t>
            </a:r>
          </a:p>
          <a:p>
            <a:r>
              <a:rPr lang="ru-RU" sz="4000" b="1" dirty="0">
                <a:solidFill>
                  <a:schemeClr val="tx2"/>
                </a:solidFill>
              </a:rPr>
              <a:t>– </a:t>
            </a:r>
            <a:r>
              <a:rPr lang="ru-RU" sz="4000" b="1" dirty="0" err="1" smtClean="0">
                <a:solidFill>
                  <a:schemeClr val="tx2"/>
                </a:solidFill>
              </a:rPr>
              <a:t>Ма-ша</a:t>
            </a:r>
            <a:r>
              <a:rPr lang="ru-RU" sz="4000" b="1" dirty="0">
                <a:solidFill>
                  <a:schemeClr val="tx2"/>
                </a:solidFill>
              </a:rPr>
              <a:t>, ты </a:t>
            </a:r>
            <a:r>
              <a:rPr lang="ru-RU" sz="4000" b="1" dirty="0" smtClean="0">
                <a:solidFill>
                  <a:schemeClr val="tx2"/>
                </a:solidFill>
              </a:rPr>
              <a:t>ку-да </a:t>
            </a:r>
            <a:r>
              <a:rPr lang="ru-RU" sz="4000" b="1" dirty="0">
                <a:solidFill>
                  <a:schemeClr val="tx2"/>
                </a:solidFill>
              </a:rPr>
              <a:t>так </a:t>
            </a:r>
            <a:r>
              <a:rPr lang="ru-RU" sz="4000" b="1" dirty="0" err="1" smtClean="0">
                <a:solidFill>
                  <a:schemeClr val="tx2"/>
                </a:solidFill>
              </a:rPr>
              <a:t>ра</a:t>
            </a:r>
            <a:r>
              <a:rPr lang="ru-RU" sz="4000" b="1" dirty="0" smtClean="0">
                <a:solidFill>
                  <a:schemeClr val="tx2"/>
                </a:solidFill>
              </a:rPr>
              <a:t>-но</a:t>
            </a:r>
            <a:r>
              <a:rPr lang="ru-RU" sz="4000" b="1" dirty="0">
                <a:solidFill>
                  <a:schemeClr val="tx2"/>
                </a:solidFill>
              </a:rPr>
              <a:t>? – </a:t>
            </a:r>
            <a:r>
              <a:rPr lang="ru-RU" sz="4000" b="1" dirty="0" err="1" smtClean="0">
                <a:solidFill>
                  <a:schemeClr val="tx2"/>
                </a:solidFill>
              </a:rPr>
              <a:t>спро</a:t>
            </a:r>
            <a:r>
              <a:rPr lang="ru-RU" sz="4000" b="1" dirty="0" smtClean="0">
                <a:solidFill>
                  <a:schemeClr val="tx2"/>
                </a:solidFill>
              </a:rPr>
              <a:t>-сил </a:t>
            </a:r>
            <a:r>
              <a:rPr lang="ru-RU" sz="4000" b="1" dirty="0">
                <a:solidFill>
                  <a:schemeClr val="tx2"/>
                </a:solidFill>
              </a:rPr>
              <a:t>он.</a:t>
            </a:r>
          </a:p>
          <a:p>
            <a:r>
              <a:rPr lang="ru-RU" sz="4000" b="1" dirty="0">
                <a:solidFill>
                  <a:schemeClr val="tx2"/>
                </a:solidFill>
              </a:rPr>
              <a:t>  - В </a:t>
            </a:r>
            <a:r>
              <a:rPr lang="ru-RU" sz="4000" b="1" dirty="0" smtClean="0">
                <a:solidFill>
                  <a:schemeClr val="tx2"/>
                </a:solidFill>
              </a:rPr>
              <a:t>ап-те-ку</a:t>
            </a:r>
            <a:r>
              <a:rPr lang="ru-RU" sz="4000" b="1" dirty="0">
                <a:solidFill>
                  <a:schemeClr val="tx2"/>
                </a:solidFill>
              </a:rPr>
              <a:t>. </a:t>
            </a:r>
            <a:r>
              <a:rPr lang="ru-RU" sz="4000" b="1" dirty="0" smtClean="0">
                <a:solidFill>
                  <a:schemeClr val="tx2"/>
                </a:solidFill>
              </a:rPr>
              <a:t>Ба-буш-ка за-</a:t>
            </a:r>
            <a:r>
              <a:rPr lang="ru-RU" sz="4000" b="1" dirty="0" err="1" smtClean="0">
                <a:solidFill>
                  <a:schemeClr val="tx2"/>
                </a:solidFill>
              </a:rPr>
              <a:t>бо</a:t>
            </a:r>
            <a:r>
              <a:rPr lang="ru-RU" sz="4000" b="1" dirty="0" smtClean="0">
                <a:solidFill>
                  <a:schemeClr val="tx2"/>
                </a:solidFill>
              </a:rPr>
              <a:t>-</a:t>
            </a:r>
            <a:r>
              <a:rPr lang="ru-RU" sz="4000" b="1" dirty="0" err="1" smtClean="0">
                <a:solidFill>
                  <a:schemeClr val="tx2"/>
                </a:solidFill>
              </a:rPr>
              <a:t>ле</a:t>
            </a:r>
            <a:r>
              <a:rPr lang="ru-RU" sz="4000" b="1" dirty="0" smtClean="0">
                <a:solidFill>
                  <a:schemeClr val="tx2"/>
                </a:solidFill>
              </a:rPr>
              <a:t>-ла</a:t>
            </a:r>
            <a:r>
              <a:rPr lang="ru-RU" sz="4000" b="1" dirty="0">
                <a:solidFill>
                  <a:schemeClr val="tx2"/>
                </a:solidFill>
              </a:rPr>
              <a:t>.</a:t>
            </a:r>
          </a:p>
          <a:p>
            <a:r>
              <a:rPr lang="ru-RU" sz="4000" b="1" dirty="0">
                <a:solidFill>
                  <a:schemeClr val="tx2"/>
                </a:solidFill>
              </a:rPr>
              <a:t>  - </a:t>
            </a:r>
            <a:r>
              <a:rPr lang="ru-RU" sz="4000" b="1" dirty="0" err="1" smtClean="0">
                <a:solidFill>
                  <a:schemeClr val="tx2"/>
                </a:solidFill>
              </a:rPr>
              <a:t>Са-дись</a:t>
            </a:r>
            <a:r>
              <a:rPr lang="ru-RU" sz="4000" b="1" dirty="0">
                <a:solidFill>
                  <a:schemeClr val="tx2"/>
                </a:solidFill>
              </a:rPr>
              <a:t>, я </a:t>
            </a:r>
            <a:r>
              <a:rPr lang="ru-RU" sz="4000" b="1" dirty="0" smtClean="0">
                <a:solidFill>
                  <a:schemeClr val="tx2"/>
                </a:solidFill>
              </a:rPr>
              <a:t>те-</a:t>
            </a:r>
            <a:r>
              <a:rPr lang="ru-RU" sz="4000" b="1" dirty="0" err="1" smtClean="0">
                <a:solidFill>
                  <a:schemeClr val="tx2"/>
                </a:solidFill>
              </a:rPr>
              <a:t>бя</a:t>
            </a:r>
            <a:r>
              <a:rPr lang="ru-RU" sz="4000" b="1" dirty="0" smtClean="0">
                <a:solidFill>
                  <a:schemeClr val="tx2"/>
                </a:solidFill>
              </a:rPr>
              <a:t> под-</a:t>
            </a:r>
            <a:r>
              <a:rPr lang="ru-RU" sz="4000" b="1" dirty="0" err="1" smtClean="0">
                <a:solidFill>
                  <a:schemeClr val="tx2"/>
                </a:solidFill>
              </a:rPr>
              <a:t>ве</a:t>
            </a:r>
            <a:r>
              <a:rPr lang="ru-RU" sz="4000" b="1" dirty="0" smtClean="0">
                <a:solidFill>
                  <a:schemeClr val="tx2"/>
                </a:solidFill>
              </a:rPr>
              <a:t>-</a:t>
            </a:r>
            <a:r>
              <a:rPr lang="ru-RU" sz="4000" b="1" dirty="0" err="1" smtClean="0">
                <a:solidFill>
                  <a:schemeClr val="tx2"/>
                </a:solidFill>
              </a:rPr>
              <a:t>зу</a:t>
            </a:r>
            <a:r>
              <a:rPr lang="ru-RU" sz="4000" b="1" dirty="0">
                <a:solidFill>
                  <a:schemeClr val="tx2"/>
                </a:solidFill>
              </a:rPr>
              <a:t>.</a:t>
            </a:r>
          </a:p>
          <a:p>
            <a:r>
              <a:rPr lang="ru-RU" sz="4000" b="1" dirty="0">
                <a:solidFill>
                  <a:schemeClr val="tx2"/>
                </a:solidFill>
              </a:rPr>
              <a:t>  - </a:t>
            </a:r>
            <a:r>
              <a:rPr lang="ru-RU" sz="4000" b="1" dirty="0" err="1" smtClean="0">
                <a:solidFill>
                  <a:schemeClr val="tx2"/>
                </a:solidFill>
              </a:rPr>
              <a:t>Спа</a:t>
            </a:r>
            <a:r>
              <a:rPr lang="ru-RU" sz="4000" b="1" dirty="0" smtClean="0">
                <a:solidFill>
                  <a:schemeClr val="tx2"/>
                </a:solidFill>
              </a:rPr>
              <a:t>-си-</a:t>
            </a:r>
            <a:r>
              <a:rPr lang="ru-RU" sz="4000" b="1" dirty="0" err="1" smtClean="0">
                <a:solidFill>
                  <a:schemeClr val="tx2"/>
                </a:solidFill>
              </a:rPr>
              <a:t>бо</a:t>
            </a:r>
            <a:r>
              <a:rPr lang="ru-RU" sz="4000" b="1" dirty="0">
                <a:solidFill>
                  <a:schemeClr val="tx2"/>
                </a:solidFill>
              </a:rPr>
              <a:t>. – </a:t>
            </a:r>
            <a:r>
              <a:rPr lang="ru-RU" sz="4000" b="1" dirty="0" err="1" smtClean="0">
                <a:solidFill>
                  <a:schemeClr val="tx2"/>
                </a:solidFill>
              </a:rPr>
              <a:t>ска</a:t>
            </a:r>
            <a:r>
              <a:rPr lang="ru-RU" sz="4000" b="1" dirty="0" smtClean="0">
                <a:solidFill>
                  <a:schemeClr val="tx2"/>
                </a:solidFill>
              </a:rPr>
              <a:t>-за-ла </a:t>
            </a:r>
            <a:r>
              <a:rPr lang="ru-RU" sz="4000" b="1" dirty="0" err="1" smtClean="0">
                <a:solidFill>
                  <a:schemeClr val="tx2"/>
                </a:solidFill>
              </a:rPr>
              <a:t>Ма-ша</a:t>
            </a:r>
            <a:r>
              <a:rPr lang="ru-RU" sz="4000" b="1" dirty="0">
                <a:solidFill>
                  <a:schemeClr val="tx2"/>
                </a:solidFill>
              </a:rPr>
              <a:t>.</a:t>
            </a:r>
          </a:p>
          <a:p>
            <a:pPr marL="571500" indent="-571500">
              <a:buFontTx/>
              <a:buChar char="-"/>
            </a:pPr>
            <a:endParaRPr lang="ru-RU" sz="4000" b="1" dirty="0">
              <a:solidFill>
                <a:schemeClr val="tx2"/>
              </a:solidFill>
            </a:endParaRPr>
          </a:p>
          <a:p>
            <a:r>
              <a:rPr lang="ru-RU" sz="4000" b="1" dirty="0">
                <a:solidFill>
                  <a:schemeClr val="tx2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655633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52027DD-6634-4732-9B74-8F97B3043D9A}"/>
              </a:ext>
            </a:extLst>
          </p:cNvPr>
          <p:cNvSpPr txBox="1">
            <a:spLocks/>
          </p:cNvSpPr>
          <p:nvPr/>
        </p:nvSpPr>
        <p:spPr>
          <a:xfrm>
            <a:off x="1259632" y="136618"/>
            <a:ext cx="6624736" cy="7757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Ребусы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j-ea"/>
                <a:cs typeface="+mj-cs"/>
              </a:rPr>
              <a:t>(нажми на картинку)</a:t>
            </a:r>
            <a:r>
              <a:rPr kumimoji="0" lang="ru-RU" sz="2000" b="1" i="0" u="none" strike="noStrike" kern="1200" normalizeH="0" baseline="0" noProof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 </a:t>
            </a:r>
            <a:endParaRPr kumimoji="0" lang="ru-RU" sz="1600" b="1" i="0" u="none" strike="noStrike" kern="1200" normalizeH="0" baseline="0" noProof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  <p:cxnSp>
        <p:nvCxnSpPr>
          <p:cNvPr id="5" name="Прямая со стрелкой 4">
            <a:extLst>
              <a:ext uri="{FF2B5EF4-FFF2-40B4-BE49-F238E27FC236}">
                <a16:creationId xmlns="" xmlns:a16="http://schemas.microsoft.com/office/drawing/2014/main" id="{8146B3F5-875B-48AB-80F5-A713B88526EB}"/>
              </a:ext>
            </a:extLst>
          </p:cNvPr>
          <p:cNvCxnSpPr/>
          <p:nvPr/>
        </p:nvCxnSpPr>
        <p:spPr>
          <a:xfrm>
            <a:off x="3343558" y="1695855"/>
            <a:ext cx="136815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2F6E78B6-41B1-4780-B884-341C6A952AD3}"/>
              </a:ext>
            </a:extLst>
          </p:cNvPr>
          <p:cNvSpPr txBox="1"/>
          <p:nvPr/>
        </p:nvSpPr>
        <p:spPr>
          <a:xfrm>
            <a:off x="2631174" y="2479376"/>
            <a:ext cx="6907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/>
              <a:t>л</a:t>
            </a: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="" xmlns:a16="http://schemas.microsoft.com/office/drawing/2014/main" id="{ECB9865A-99A9-4859-9AED-5A45991EDC84}"/>
              </a:ext>
            </a:extLst>
          </p:cNvPr>
          <p:cNvCxnSpPr>
            <a:cxnSpLocks/>
          </p:cNvCxnSpPr>
          <p:nvPr/>
        </p:nvCxnSpPr>
        <p:spPr>
          <a:xfrm>
            <a:off x="2617028" y="2734592"/>
            <a:ext cx="576064" cy="561288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64D72D7B-42B7-4F92-A559-F69FAA248D62}"/>
              </a:ext>
            </a:extLst>
          </p:cNvPr>
          <p:cNvSpPr txBox="1"/>
          <p:nvPr/>
        </p:nvSpPr>
        <p:spPr>
          <a:xfrm>
            <a:off x="2617028" y="3427116"/>
            <a:ext cx="8123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/>
              <a:t>ш</a:t>
            </a:r>
          </a:p>
        </p:txBody>
      </p:sp>
      <p:cxnSp>
        <p:nvCxnSpPr>
          <p:cNvPr id="16" name="Прямая соединительная линия 15">
            <a:extLst>
              <a:ext uri="{FF2B5EF4-FFF2-40B4-BE49-F238E27FC236}">
                <a16:creationId xmlns="" xmlns:a16="http://schemas.microsoft.com/office/drawing/2014/main" id="{F102A5E8-4DEA-4017-806B-9C8D64EFC097}"/>
              </a:ext>
            </a:extLst>
          </p:cNvPr>
          <p:cNvCxnSpPr/>
          <p:nvPr/>
        </p:nvCxnSpPr>
        <p:spPr>
          <a:xfrm>
            <a:off x="2640124" y="4243620"/>
            <a:ext cx="336420" cy="36004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="" xmlns:a16="http://schemas.microsoft.com/office/drawing/2014/main" id="{78B102ED-A096-4097-A0F2-B59F40F428E1}"/>
              </a:ext>
            </a:extLst>
          </p:cNvPr>
          <p:cNvCxnSpPr>
            <a:cxnSpLocks/>
          </p:cNvCxnSpPr>
          <p:nvPr/>
        </p:nvCxnSpPr>
        <p:spPr>
          <a:xfrm flipV="1">
            <a:off x="2976544" y="4218217"/>
            <a:ext cx="335847" cy="35579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>
            <a:extLst>
              <a:ext uri="{FF2B5EF4-FFF2-40B4-BE49-F238E27FC236}">
                <a16:creationId xmlns="" xmlns:a16="http://schemas.microsoft.com/office/drawing/2014/main" id="{467ACA79-90DA-45D3-8D3C-C83F0ADF4E23}"/>
              </a:ext>
            </a:extLst>
          </p:cNvPr>
          <p:cNvCxnSpPr/>
          <p:nvPr/>
        </p:nvCxnSpPr>
        <p:spPr>
          <a:xfrm>
            <a:off x="3429396" y="3711135"/>
            <a:ext cx="136815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DAAD5A8D-2CAF-4847-BD95-24C68AF0EBD1}"/>
              </a:ext>
            </a:extLst>
          </p:cNvPr>
          <p:cNvSpPr txBox="1"/>
          <p:nvPr/>
        </p:nvSpPr>
        <p:spPr>
          <a:xfrm>
            <a:off x="2360618" y="5155237"/>
            <a:ext cx="5040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Ф</a:t>
            </a:r>
          </a:p>
        </p:txBody>
      </p:sp>
      <p:cxnSp>
        <p:nvCxnSpPr>
          <p:cNvPr id="28" name="Прямая со стрелкой 27">
            <a:extLst>
              <a:ext uri="{FF2B5EF4-FFF2-40B4-BE49-F238E27FC236}">
                <a16:creationId xmlns="" xmlns:a16="http://schemas.microsoft.com/office/drawing/2014/main" id="{5915D8C4-A470-4876-9192-6461D6B40731}"/>
              </a:ext>
            </a:extLst>
          </p:cNvPr>
          <p:cNvCxnSpPr/>
          <p:nvPr/>
        </p:nvCxnSpPr>
        <p:spPr>
          <a:xfrm>
            <a:off x="3429396" y="5535411"/>
            <a:ext cx="136815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E0574327-B661-4292-881A-14D70DB20E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249" y="991223"/>
            <a:ext cx="1921416" cy="1601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72D470B8-E814-4FDE-A1F2-93FC4C460424}"/>
              </a:ext>
            </a:extLst>
          </p:cNvPr>
          <p:cNvSpPr txBox="1"/>
          <p:nvPr/>
        </p:nvSpPr>
        <p:spPr>
          <a:xfrm>
            <a:off x="822916" y="1556015"/>
            <a:ext cx="14442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Ш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D083F192-FBB4-4A8A-A95D-5839A6CB993D}"/>
              </a:ext>
            </a:extLst>
          </p:cNvPr>
          <p:cNvSpPr txBox="1"/>
          <p:nvPr/>
        </p:nvSpPr>
        <p:spPr>
          <a:xfrm>
            <a:off x="5580112" y="1340768"/>
            <a:ext cx="27409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>ШУТКА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58F6A348-8918-4525-99C3-E509CF31C773}"/>
              </a:ext>
            </a:extLst>
          </p:cNvPr>
          <p:cNvSpPr txBox="1"/>
          <p:nvPr/>
        </p:nvSpPr>
        <p:spPr>
          <a:xfrm>
            <a:off x="5143396" y="3227061"/>
            <a:ext cx="33890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>МАШИНА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="" xmlns:a16="http://schemas.microsoft.com/office/drawing/2014/main" id="{781CCCE7-381F-4F8A-9015-8E652C544F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874" y="2426693"/>
            <a:ext cx="2432534" cy="1969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7F8BF4B2-AD58-4670-9F6F-B423D87DB70C}"/>
              </a:ext>
            </a:extLst>
          </p:cNvPr>
          <p:cNvSpPr txBox="1"/>
          <p:nvPr/>
        </p:nvSpPr>
        <p:spPr>
          <a:xfrm>
            <a:off x="5143396" y="5214684"/>
            <a:ext cx="33890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>ШАРФ</a:t>
            </a:r>
          </a:p>
        </p:txBody>
      </p:sp>
      <p:pic>
        <p:nvPicPr>
          <p:cNvPr id="1030" name="Picture 6">
            <a:extLst>
              <a:ext uri="{FF2B5EF4-FFF2-40B4-BE49-F238E27FC236}">
                <a16:creationId xmlns="" xmlns:a16="http://schemas.microsoft.com/office/drawing/2014/main" id="{4776229F-BAA2-47CB-95D2-19F3F58552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811" y="4268827"/>
            <a:ext cx="1760308" cy="2698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0536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</p:childTnLst>
        </p:cTn>
      </p:par>
    </p:tnLst>
    <p:bldLst>
      <p:bldP spid="4" grpId="0"/>
      <p:bldP spid="22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8817050-C322-40C5-9C29-C3FA7FCC5495}"/>
              </a:ext>
            </a:extLst>
          </p:cNvPr>
          <p:cNvSpPr txBox="1">
            <a:spLocks/>
          </p:cNvSpPr>
          <p:nvPr/>
        </p:nvSpPr>
        <p:spPr>
          <a:xfrm>
            <a:off x="1259632" y="136618"/>
            <a:ext cx="6624736" cy="7757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Игра «Слова»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j-ea"/>
                <a:cs typeface="+mj-cs"/>
              </a:rPr>
              <a:t>(вставить слог, чтобы получилось два слова)</a:t>
            </a:r>
            <a:r>
              <a:rPr kumimoji="0" lang="ru-RU" sz="2000" b="1" i="0" u="none" strike="noStrike" kern="1200" normalizeH="0" baseline="0" noProof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 </a:t>
            </a:r>
            <a:endParaRPr kumimoji="0" lang="ru-RU" sz="1600" b="1" i="0" u="none" strike="noStrike" kern="1200" normalizeH="0" baseline="0" noProof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5220D5B2-90EE-4D38-BAB3-8BC3C84ACFE3}"/>
              </a:ext>
            </a:extLst>
          </p:cNvPr>
          <p:cNvSpPr txBox="1"/>
          <p:nvPr/>
        </p:nvSpPr>
        <p:spPr>
          <a:xfrm>
            <a:off x="1148143" y="1376024"/>
            <a:ext cx="57606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>
                <a:solidFill>
                  <a:schemeClr val="tx2"/>
                </a:solidFill>
              </a:rPr>
              <a:t>коре</a:t>
            </a:r>
            <a:r>
              <a:rPr lang="ru-RU" sz="5400" b="1" dirty="0">
                <a:solidFill>
                  <a:schemeClr val="tx2"/>
                </a:solidFill>
              </a:rPr>
              <a:t> (….. ) </a:t>
            </a:r>
            <a:r>
              <a:rPr lang="ru-RU" sz="5400" b="1" dirty="0" err="1">
                <a:solidFill>
                  <a:schemeClr val="tx2"/>
                </a:solidFill>
              </a:rPr>
              <a:t>олад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1A85A460-3A61-4202-9AF9-10A8D69CD98A}"/>
              </a:ext>
            </a:extLst>
          </p:cNvPr>
          <p:cNvSpPr txBox="1"/>
          <p:nvPr/>
        </p:nvSpPr>
        <p:spPr>
          <a:xfrm>
            <a:off x="1148143" y="2317048"/>
            <a:ext cx="57606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>
                <a:solidFill>
                  <a:schemeClr val="tx2"/>
                </a:solidFill>
              </a:rPr>
              <a:t>бакл</a:t>
            </a:r>
            <a:r>
              <a:rPr lang="ru-RU" sz="5400" b="1" dirty="0">
                <a:solidFill>
                  <a:schemeClr val="tx2"/>
                </a:solidFill>
              </a:rPr>
              <a:t>   (….. )   б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0D3889F0-A905-4080-B66A-F11DBDBABB4E}"/>
              </a:ext>
            </a:extLst>
          </p:cNvPr>
          <p:cNvSpPr txBox="1"/>
          <p:nvPr/>
        </p:nvSpPr>
        <p:spPr>
          <a:xfrm>
            <a:off x="1148143" y="3464256"/>
            <a:ext cx="57606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tx2"/>
                </a:solidFill>
              </a:rPr>
              <a:t>пи    (….. ) ка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6F52D755-BE04-46A4-A06F-91DE1C9753D0}"/>
              </a:ext>
            </a:extLst>
          </p:cNvPr>
          <p:cNvSpPr txBox="1"/>
          <p:nvPr/>
        </p:nvSpPr>
        <p:spPr>
          <a:xfrm>
            <a:off x="2876335" y="1281779"/>
            <a:ext cx="17281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rgbClr val="7A0000"/>
                </a:solidFill>
              </a:rPr>
              <a:t>шок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23DB3D3E-5C12-43E6-B2D4-102C13830212}"/>
              </a:ext>
            </a:extLst>
          </p:cNvPr>
          <p:cNvSpPr txBox="1"/>
          <p:nvPr/>
        </p:nvSpPr>
        <p:spPr>
          <a:xfrm>
            <a:off x="3200788" y="2229022"/>
            <a:ext cx="17281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rgbClr val="7A0000"/>
                </a:solidFill>
              </a:rPr>
              <a:t>уши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C51E967C-07BF-43EC-9917-7FB7AC10CEC3}"/>
              </a:ext>
            </a:extLst>
          </p:cNvPr>
          <p:cNvSpPr txBox="1"/>
          <p:nvPr/>
        </p:nvSpPr>
        <p:spPr>
          <a:xfrm>
            <a:off x="2876335" y="3338536"/>
            <a:ext cx="17281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rgbClr val="7A0000"/>
                </a:solidFill>
              </a:rPr>
              <a:t>шут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BA3A231C-6812-439A-AE0B-92596C27837F}"/>
              </a:ext>
            </a:extLst>
          </p:cNvPr>
          <p:cNvSpPr txBox="1"/>
          <p:nvPr/>
        </p:nvSpPr>
        <p:spPr>
          <a:xfrm>
            <a:off x="1142888" y="4577431"/>
            <a:ext cx="57606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>
                <a:solidFill>
                  <a:schemeClr val="tx2"/>
                </a:solidFill>
              </a:rPr>
              <a:t>кув</a:t>
            </a:r>
            <a:r>
              <a:rPr lang="ru-RU" sz="5400" b="1" dirty="0">
                <a:solidFill>
                  <a:schemeClr val="tx2"/>
                </a:solidFill>
              </a:rPr>
              <a:t>   (….. ) 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69413169-EA90-4AA1-8E0E-5C4060F870CC}"/>
              </a:ext>
            </a:extLst>
          </p:cNvPr>
          <p:cNvSpPr txBox="1"/>
          <p:nvPr/>
        </p:nvSpPr>
        <p:spPr>
          <a:xfrm>
            <a:off x="2876335" y="4513306"/>
            <a:ext cx="17281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rgbClr val="7A0000"/>
                </a:solidFill>
              </a:rPr>
              <a:t>шин</a:t>
            </a:r>
          </a:p>
        </p:txBody>
      </p:sp>
      <p:pic>
        <p:nvPicPr>
          <p:cNvPr id="11" name="Picture 2">
            <a:hlinkClick r:id="rId2" action="ppaction://hlinksldjump"/>
            <a:extLst>
              <a:ext uri="{FF2B5EF4-FFF2-40B4-BE49-F238E27FC236}">
                <a16:creationId xmlns="" xmlns:a16="http://schemas.microsoft.com/office/drawing/2014/main" id="{C6F7042F-D58B-49B7-AE6A-47A951A2F6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0781" y="6093296"/>
            <a:ext cx="471148" cy="452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8469835A-97C7-4C65-AA14-69D0766D73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8783" y="1666488"/>
            <a:ext cx="1839681" cy="155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="" xmlns:a16="http://schemas.microsoft.com/office/drawing/2014/main" id="{C80E427B-4649-4FB3-95BA-ECAA8ED984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1108" y="2639553"/>
            <a:ext cx="1177914" cy="1196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="" xmlns:a16="http://schemas.microsoft.com/office/drawing/2014/main" id="{6882C1E1-BAB0-48F5-A614-8A758ADC7D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88" t="24300" r="12988" b="4548"/>
          <a:stretch/>
        </p:blipFill>
        <p:spPr bwMode="auto">
          <a:xfrm>
            <a:off x="6165514" y="3984608"/>
            <a:ext cx="1929565" cy="2108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A9F39D9B-2F7D-4172-AFC4-69FDD86556D5}"/>
              </a:ext>
            </a:extLst>
          </p:cNvPr>
          <p:cNvSpPr txBox="1"/>
          <p:nvPr/>
        </p:nvSpPr>
        <p:spPr>
          <a:xfrm>
            <a:off x="2768323" y="912335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(нажимай на слово)</a:t>
            </a:r>
          </a:p>
        </p:txBody>
      </p:sp>
    </p:spTree>
    <p:extLst>
      <p:ext uri="{BB962C8B-B14F-4D97-AF65-F5344CB8AC3E}">
        <p14:creationId xmlns:p14="http://schemas.microsoft.com/office/powerpoint/2010/main" val="1097901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 action="ppaction://hlinkfile"/>
            <a:extLst>
              <a:ext uri="{FF2B5EF4-FFF2-40B4-BE49-F238E27FC236}">
                <a16:creationId xmlns="" xmlns:a16="http://schemas.microsoft.com/office/drawing/2014/main" id="{DA283D74-4A48-49EF-8CF2-5EA080655DD0}"/>
              </a:ext>
            </a:extLst>
          </p:cNvPr>
          <p:cNvSpPr txBox="1"/>
          <p:nvPr/>
        </p:nvSpPr>
        <p:spPr>
          <a:xfrm>
            <a:off x="2195736" y="26753"/>
            <a:ext cx="374441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 </a:t>
            </a:r>
            <a:r>
              <a:rPr lang="ru-RU" sz="88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endParaRPr lang="ru-RU" sz="8800" b="1" dirty="0">
              <a:solidFill>
                <a:srgbClr val="007A3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4" name="Picture 10">
            <a:extLst>
              <a:ext uri="{FF2B5EF4-FFF2-40B4-BE49-F238E27FC236}">
                <a16:creationId xmlns="" xmlns:a16="http://schemas.microsoft.com/office/drawing/2014/main" id="{077FC7FB-2D0C-4C3C-8A15-1459621EB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10440"/>
            <a:ext cx="1079175" cy="107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>
            <a:extLst>
              <a:ext uri="{FF2B5EF4-FFF2-40B4-BE49-F238E27FC236}">
                <a16:creationId xmlns="" xmlns:a16="http://schemas.microsoft.com/office/drawing/2014/main" id="{5761C761-2B2B-4AAD-837E-42877C6490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514" y="1627726"/>
            <a:ext cx="2737378" cy="2737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>
            <a:extLst>
              <a:ext uri="{FF2B5EF4-FFF2-40B4-BE49-F238E27FC236}">
                <a16:creationId xmlns="" xmlns:a16="http://schemas.microsoft.com/office/drawing/2014/main" id="{5D476F8D-ADD8-45C5-ACD4-3F88425823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004813">
            <a:off x="5668646" y="1114612"/>
            <a:ext cx="2483412" cy="3503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EF4F6E36-6AAC-4544-9ADF-089A222114EF}"/>
              </a:ext>
            </a:extLst>
          </p:cNvPr>
          <p:cNvSpPr/>
          <p:nvPr/>
        </p:nvSpPr>
        <p:spPr>
          <a:xfrm>
            <a:off x="2015716" y="4870234"/>
            <a:ext cx="360040" cy="36004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F675DCB7-5027-497A-BC5F-CB2AB92DD240}"/>
              </a:ext>
            </a:extLst>
          </p:cNvPr>
          <p:cNvSpPr/>
          <p:nvPr/>
        </p:nvSpPr>
        <p:spPr>
          <a:xfrm>
            <a:off x="6587751" y="4909530"/>
            <a:ext cx="360040" cy="36004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9937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0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0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6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810AA1FF-C4A2-4486-BF14-9469E20BD6EF}"/>
              </a:ext>
            </a:extLst>
          </p:cNvPr>
          <p:cNvSpPr txBox="1"/>
          <p:nvPr/>
        </p:nvSpPr>
        <p:spPr>
          <a:xfrm>
            <a:off x="786528" y="2420888"/>
            <a:ext cx="8352928" cy="4192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sz="8000" b="1" dirty="0">
                <a:solidFill>
                  <a:srgbClr val="860000"/>
                </a:solidFill>
              </a:rPr>
              <a:t>о</a:t>
            </a:r>
            <a:r>
              <a:rPr lang="ru-RU" sz="8000" b="1" dirty="0">
                <a:solidFill>
                  <a:schemeClr val="tx2"/>
                </a:solidFill>
              </a:rPr>
              <a:t>ж   </a:t>
            </a:r>
            <a:r>
              <a:rPr lang="ru-RU" sz="8000" b="1" dirty="0" err="1">
                <a:solidFill>
                  <a:schemeClr val="tx2"/>
                </a:solidFill>
              </a:rPr>
              <a:t>ж</a:t>
            </a:r>
            <a:r>
              <a:rPr lang="ru-RU" sz="8000" b="1" dirty="0" err="1">
                <a:solidFill>
                  <a:srgbClr val="860000"/>
                </a:solidFill>
              </a:rPr>
              <a:t>о</a:t>
            </a:r>
            <a:r>
              <a:rPr lang="ru-RU" sz="8000" b="1" dirty="0">
                <a:solidFill>
                  <a:schemeClr val="tx2"/>
                </a:solidFill>
              </a:rPr>
              <a:t>     </a:t>
            </a:r>
            <a:r>
              <a:rPr lang="ru-RU" sz="8000" b="1" dirty="0">
                <a:solidFill>
                  <a:srgbClr val="860000"/>
                </a:solidFill>
              </a:rPr>
              <a:t>а</a:t>
            </a:r>
            <a:r>
              <a:rPr lang="ru-RU" sz="8000" b="1" dirty="0">
                <a:solidFill>
                  <a:schemeClr val="tx2"/>
                </a:solidFill>
              </a:rPr>
              <a:t>ж   </a:t>
            </a:r>
            <a:r>
              <a:rPr lang="ru-RU" sz="8000" b="1" dirty="0" err="1">
                <a:solidFill>
                  <a:schemeClr val="tx2"/>
                </a:solidFill>
              </a:rPr>
              <a:t>ж</a:t>
            </a:r>
            <a:r>
              <a:rPr lang="ru-RU" sz="8000" b="1" dirty="0" err="1">
                <a:solidFill>
                  <a:srgbClr val="860000"/>
                </a:solidFill>
              </a:rPr>
              <a:t>а</a:t>
            </a:r>
            <a:endParaRPr lang="ru-RU" sz="8000" b="1" dirty="0">
              <a:solidFill>
                <a:srgbClr val="860000"/>
              </a:solidFill>
            </a:endParaRPr>
          </a:p>
          <a:p>
            <a:pPr algn="ctr">
              <a:lnSpc>
                <a:spcPct val="114000"/>
              </a:lnSpc>
            </a:pPr>
            <a:r>
              <a:rPr lang="ru-RU" sz="8000" b="1" dirty="0">
                <a:solidFill>
                  <a:srgbClr val="860000"/>
                </a:solidFill>
              </a:rPr>
              <a:t>у</a:t>
            </a:r>
            <a:r>
              <a:rPr lang="ru-RU" sz="8000" b="1" dirty="0">
                <a:solidFill>
                  <a:schemeClr val="tx2"/>
                </a:solidFill>
              </a:rPr>
              <a:t>ж  </a:t>
            </a:r>
            <a:r>
              <a:rPr lang="ru-RU" sz="8000" b="1" dirty="0" err="1">
                <a:solidFill>
                  <a:schemeClr val="tx2"/>
                </a:solidFill>
              </a:rPr>
              <a:t>ж</a:t>
            </a:r>
            <a:r>
              <a:rPr lang="ru-RU" sz="8000" b="1" dirty="0" err="1">
                <a:solidFill>
                  <a:srgbClr val="860000"/>
                </a:solidFill>
              </a:rPr>
              <a:t>у</a:t>
            </a:r>
            <a:r>
              <a:rPr lang="ru-RU" sz="8000" b="1" dirty="0">
                <a:solidFill>
                  <a:schemeClr val="tx2"/>
                </a:solidFill>
              </a:rPr>
              <a:t>      </a:t>
            </a:r>
            <a:r>
              <a:rPr lang="ru-RU" sz="8000" b="1" dirty="0" err="1">
                <a:solidFill>
                  <a:srgbClr val="860000"/>
                </a:solidFill>
              </a:rPr>
              <a:t>и</a:t>
            </a:r>
            <a:r>
              <a:rPr lang="ru-RU" sz="8000" b="1" dirty="0" err="1">
                <a:solidFill>
                  <a:schemeClr val="tx2"/>
                </a:solidFill>
              </a:rPr>
              <a:t>ж</a:t>
            </a:r>
            <a:r>
              <a:rPr lang="ru-RU" sz="8000" b="1" dirty="0">
                <a:solidFill>
                  <a:schemeClr val="tx2"/>
                </a:solidFill>
              </a:rPr>
              <a:t>  </a:t>
            </a:r>
            <a:r>
              <a:rPr lang="ru-RU" sz="8000" b="1" dirty="0" err="1">
                <a:solidFill>
                  <a:srgbClr val="00589A"/>
                </a:solidFill>
              </a:rPr>
              <a:t>ж</a:t>
            </a:r>
            <a:r>
              <a:rPr lang="ru-RU" sz="8000" b="1" dirty="0" err="1">
                <a:solidFill>
                  <a:srgbClr val="860000"/>
                </a:solidFill>
              </a:rPr>
              <a:t>и</a:t>
            </a:r>
            <a:r>
              <a:rPr lang="ru-RU" sz="8000" b="1" dirty="0">
                <a:solidFill>
                  <a:srgbClr val="860000"/>
                </a:solidFill>
              </a:rPr>
              <a:t>      е</a:t>
            </a:r>
            <a:r>
              <a:rPr lang="ru-RU" sz="8000" b="1" dirty="0">
                <a:solidFill>
                  <a:srgbClr val="00589A"/>
                </a:solidFill>
              </a:rPr>
              <a:t>ж</a:t>
            </a:r>
            <a:r>
              <a:rPr lang="ru-RU" sz="8000" b="1" dirty="0">
                <a:solidFill>
                  <a:srgbClr val="860000"/>
                </a:solidFill>
              </a:rPr>
              <a:t>   </a:t>
            </a:r>
            <a:r>
              <a:rPr lang="ru-RU" sz="8000" b="1" dirty="0">
                <a:solidFill>
                  <a:srgbClr val="00589A"/>
                </a:solidFill>
              </a:rPr>
              <a:t>ж</a:t>
            </a:r>
            <a:r>
              <a:rPr lang="ru-RU" sz="8000" b="1" dirty="0">
                <a:solidFill>
                  <a:srgbClr val="860000"/>
                </a:solidFill>
              </a:rPr>
              <a:t>е</a:t>
            </a:r>
            <a:endParaRPr lang="ru-RU" sz="4800" b="1" dirty="0">
              <a:solidFill>
                <a:srgbClr val="86000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0480CCB6-5437-4364-A4C1-512A13F64EB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64" t="2663" r="69713" b="56394"/>
          <a:stretch/>
        </p:blipFill>
        <p:spPr>
          <a:xfrm>
            <a:off x="971600" y="284455"/>
            <a:ext cx="1872208" cy="216024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B2E2FA3B-D27C-4683-AD76-63083991DA2A}"/>
              </a:ext>
            </a:extLst>
          </p:cNvPr>
          <p:cNvSpPr txBox="1"/>
          <p:nvPr/>
        </p:nvSpPr>
        <p:spPr>
          <a:xfrm>
            <a:off x="3016177" y="197087"/>
            <a:ext cx="551626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tx2">
                    <a:lumMod val="75000"/>
                  </a:schemeClr>
                </a:solidFill>
              </a:rPr>
              <a:t>Если сноп, как пояском,</a:t>
            </a:r>
          </a:p>
          <a:p>
            <a:r>
              <a:rPr lang="ru-RU" sz="3200" b="1" dirty="0">
                <a:solidFill>
                  <a:schemeClr val="tx2">
                    <a:lumMod val="75000"/>
                  </a:schemeClr>
                </a:solidFill>
              </a:rPr>
              <a:t>Подпоясать колоском,-</a:t>
            </a:r>
          </a:p>
          <a:p>
            <a:r>
              <a:rPr lang="ru-RU" sz="3200" b="1" dirty="0">
                <a:solidFill>
                  <a:schemeClr val="tx2">
                    <a:lumMod val="75000"/>
                  </a:schemeClr>
                </a:solidFill>
              </a:rPr>
              <a:t>Сноп пшеницы на меже</a:t>
            </a:r>
          </a:p>
          <a:p>
            <a:r>
              <a:rPr lang="ru-RU" sz="3200" b="1" dirty="0">
                <a:solidFill>
                  <a:schemeClr val="tx2">
                    <a:lumMod val="75000"/>
                  </a:schemeClr>
                </a:solidFill>
              </a:rPr>
              <a:t>Превратится в букву «Ж».</a:t>
            </a:r>
          </a:p>
        </p:txBody>
      </p:sp>
    </p:spTree>
    <p:extLst>
      <p:ext uri="{BB962C8B-B14F-4D97-AF65-F5344CB8AC3E}">
        <p14:creationId xmlns:p14="http://schemas.microsoft.com/office/powerpoint/2010/main" val="16456317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F20BB033-05D8-4460-8A3F-6784A1088027}"/>
              </a:ext>
            </a:extLst>
          </p:cNvPr>
          <p:cNvSpPr txBox="1"/>
          <p:nvPr/>
        </p:nvSpPr>
        <p:spPr>
          <a:xfrm>
            <a:off x="952660" y="1094424"/>
            <a:ext cx="80648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chemeClr val="tx2"/>
                </a:solidFill>
              </a:rPr>
              <a:t>дружок     пожар       живот</a:t>
            </a:r>
          </a:p>
          <a:p>
            <a:r>
              <a:rPr lang="ru-RU" sz="4800" b="1" dirty="0">
                <a:solidFill>
                  <a:schemeClr val="tx2"/>
                </a:solidFill>
              </a:rPr>
              <a:t>морж         страж     журавль</a:t>
            </a:r>
          </a:p>
          <a:p>
            <a:r>
              <a:rPr lang="ru-RU" sz="4800" b="1" dirty="0">
                <a:solidFill>
                  <a:schemeClr val="tx2"/>
                </a:solidFill>
              </a:rPr>
              <a:t>жук            ежи         стрижи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="" xmlns:a16="http://schemas.microsoft.com/office/drawing/2014/main" id="{13670601-DE0D-435B-B063-340D91C883CB}"/>
              </a:ext>
            </a:extLst>
          </p:cNvPr>
          <p:cNvCxnSpPr>
            <a:cxnSpLocks/>
          </p:cNvCxnSpPr>
          <p:nvPr/>
        </p:nvCxnSpPr>
        <p:spPr>
          <a:xfrm flipH="1">
            <a:off x="2652702" y="1038821"/>
            <a:ext cx="144016" cy="350709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3A2E09BA-FCA0-4B60-AE56-CD9797AAEE20}"/>
              </a:ext>
            </a:extLst>
          </p:cNvPr>
          <p:cNvSpPr txBox="1"/>
          <p:nvPr/>
        </p:nvSpPr>
        <p:spPr>
          <a:xfrm>
            <a:off x="792145" y="2065041"/>
            <a:ext cx="822541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chemeClr val="accent2">
                    <a:lumMod val="50000"/>
                  </a:schemeClr>
                </a:solidFill>
              </a:rPr>
              <a:t>Мор</a:t>
            </a:r>
            <a:r>
              <a:rPr lang="ru-RU" sz="6000" b="1" dirty="0">
                <a:solidFill>
                  <a:schemeClr val="tx2"/>
                </a:solidFill>
              </a:rPr>
              <a:t>ж</a:t>
            </a:r>
            <a:r>
              <a:rPr lang="ru-RU" sz="6000" b="1" dirty="0">
                <a:solidFill>
                  <a:srgbClr val="C00000"/>
                </a:solidFill>
              </a:rPr>
              <a:t>и</a:t>
            </a:r>
            <a:r>
              <a:rPr lang="ru-RU" sz="6000" b="1" dirty="0">
                <a:solidFill>
                  <a:schemeClr val="accent2">
                    <a:lumMod val="50000"/>
                  </a:schemeClr>
                </a:solidFill>
              </a:rPr>
              <a:t>       е</a:t>
            </a:r>
            <a:r>
              <a:rPr lang="ru-RU" sz="6000" b="1" dirty="0">
                <a:solidFill>
                  <a:schemeClr val="tx2"/>
                </a:solidFill>
              </a:rPr>
              <a:t>ж</a:t>
            </a:r>
            <a:r>
              <a:rPr lang="ru-RU" sz="6000" b="1" dirty="0">
                <a:solidFill>
                  <a:srgbClr val="C00000"/>
                </a:solidFill>
              </a:rPr>
              <a:t>и</a:t>
            </a:r>
          </a:p>
          <a:p>
            <a:r>
              <a:rPr lang="ru-RU" sz="6000" b="1" dirty="0">
                <a:solidFill>
                  <a:schemeClr val="tx2"/>
                </a:solidFill>
              </a:rPr>
              <a:t>Ж</a:t>
            </a:r>
            <a:r>
              <a:rPr lang="ru-RU" sz="6000" b="1" dirty="0">
                <a:solidFill>
                  <a:srgbClr val="C00000"/>
                </a:solidFill>
              </a:rPr>
              <a:t>и</a:t>
            </a:r>
            <a:r>
              <a:rPr lang="ru-RU" sz="6000" b="1" dirty="0">
                <a:solidFill>
                  <a:schemeClr val="accent2">
                    <a:lumMod val="50000"/>
                  </a:schemeClr>
                </a:solidFill>
              </a:rPr>
              <a:t>знь        ту</a:t>
            </a:r>
            <a:r>
              <a:rPr lang="ru-RU" sz="6000" b="1" dirty="0">
                <a:solidFill>
                  <a:schemeClr val="tx2"/>
                </a:solidFill>
              </a:rPr>
              <a:t>ж</a:t>
            </a:r>
            <a:r>
              <a:rPr lang="ru-RU" sz="6000" b="1" dirty="0">
                <a:solidFill>
                  <a:srgbClr val="C00000"/>
                </a:solidFill>
              </a:rPr>
              <a:t>и</a:t>
            </a:r>
            <a:r>
              <a:rPr lang="ru-RU" sz="6000" b="1" dirty="0">
                <a:solidFill>
                  <a:schemeClr val="accent2">
                    <a:lumMod val="50000"/>
                  </a:schemeClr>
                </a:solidFill>
              </a:rPr>
              <a:t>ли</a:t>
            </a:r>
          </a:p>
          <a:p>
            <a:r>
              <a:rPr lang="ru-RU" sz="6000" b="1" dirty="0">
                <a:solidFill>
                  <a:schemeClr val="tx2"/>
                </a:solidFill>
              </a:rPr>
              <a:t>Ж</a:t>
            </a:r>
            <a:r>
              <a:rPr lang="ru-RU" sz="6000" b="1" dirty="0">
                <a:solidFill>
                  <a:srgbClr val="C00000"/>
                </a:solidFill>
              </a:rPr>
              <a:t>и</a:t>
            </a:r>
            <a:r>
              <a:rPr lang="ru-RU" sz="6000" b="1" dirty="0">
                <a:solidFill>
                  <a:schemeClr val="accent2">
                    <a:lumMod val="50000"/>
                  </a:schemeClr>
                </a:solidFill>
              </a:rPr>
              <a:t>то           ин</a:t>
            </a:r>
            <a:r>
              <a:rPr lang="ru-RU" sz="6000" b="1" dirty="0">
                <a:solidFill>
                  <a:schemeClr val="tx2"/>
                </a:solidFill>
              </a:rPr>
              <a:t>ж</a:t>
            </a:r>
            <a:r>
              <a:rPr lang="ru-RU" sz="6000" b="1" dirty="0">
                <a:solidFill>
                  <a:srgbClr val="C00000"/>
                </a:solidFill>
              </a:rPr>
              <a:t>и</a:t>
            </a:r>
            <a:r>
              <a:rPr lang="ru-RU" sz="6000" b="1" dirty="0">
                <a:solidFill>
                  <a:schemeClr val="accent2">
                    <a:lumMod val="50000"/>
                  </a:schemeClr>
                </a:solidFill>
              </a:rPr>
              <a:t>р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7C85ED34-381C-4AC3-9BBD-324C0590A9BF}"/>
              </a:ext>
            </a:extLst>
          </p:cNvPr>
          <p:cNvSpPr txBox="1"/>
          <p:nvPr/>
        </p:nvSpPr>
        <p:spPr>
          <a:xfrm>
            <a:off x="2286000" y="175903"/>
            <a:ext cx="4572000" cy="7201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Прочитаем</a:t>
            </a:r>
            <a:endParaRPr kumimoji="0" lang="ru-RU" sz="40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cxnSp>
        <p:nvCxnSpPr>
          <p:cNvPr id="17" name="Прямая соединительная линия 16">
            <a:extLst>
              <a:ext uri="{FF2B5EF4-FFF2-40B4-BE49-F238E27FC236}">
                <a16:creationId xmlns="" xmlns:a16="http://schemas.microsoft.com/office/drawing/2014/main" id="{CBFD5DD3-A3F5-4759-87EA-52069189B2C1}"/>
              </a:ext>
            </a:extLst>
          </p:cNvPr>
          <p:cNvCxnSpPr>
            <a:cxnSpLocks/>
          </p:cNvCxnSpPr>
          <p:nvPr/>
        </p:nvCxnSpPr>
        <p:spPr>
          <a:xfrm flipH="1">
            <a:off x="5079592" y="1038820"/>
            <a:ext cx="144016" cy="350709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="" xmlns:a16="http://schemas.microsoft.com/office/drawing/2014/main" id="{12676239-4435-46F0-A64A-712B1A26825F}"/>
              </a:ext>
            </a:extLst>
          </p:cNvPr>
          <p:cNvCxnSpPr>
            <a:cxnSpLocks/>
          </p:cNvCxnSpPr>
          <p:nvPr/>
        </p:nvCxnSpPr>
        <p:spPr>
          <a:xfrm flipH="1">
            <a:off x="7888035" y="1000970"/>
            <a:ext cx="144016" cy="350709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="" xmlns:a16="http://schemas.microsoft.com/office/drawing/2014/main" id="{FF787AE3-EB16-43DF-944E-BAFB1298DE7A}"/>
              </a:ext>
            </a:extLst>
          </p:cNvPr>
          <p:cNvCxnSpPr>
            <a:cxnSpLocks/>
          </p:cNvCxnSpPr>
          <p:nvPr/>
        </p:nvCxnSpPr>
        <p:spPr>
          <a:xfrm flipH="1">
            <a:off x="7524328" y="1837498"/>
            <a:ext cx="144016" cy="350709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>
            <a:extLst>
              <a:ext uri="{FF2B5EF4-FFF2-40B4-BE49-F238E27FC236}">
                <a16:creationId xmlns="" xmlns:a16="http://schemas.microsoft.com/office/drawing/2014/main" id="{DB87877E-41DF-4B2A-8910-ECC8D1F422CC}"/>
              </a:ext>
            </a:extLst>
          </p:cNvPr>
          <p:cNvCxnSpPr>
            <a:cxnSpLocks/>
          </p:cNvCxnSpPr>
          <p:nvPr/>
        </p:nvCxnSpPr>
        <p:spPr>
          <a:xfrm flipH="1">
            <a:off x="4887276" y="2470876"/>
            <a:ext cx="144016" cy="350709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>
            <a:extLst>
              <a:ext uri="{FF2B5EF4-FFF2-40B4-BE49-F238E27FC236}">
                <a16:creationId xmlns="" xmlns:a16="http://schemas.microsoft.com/office/drawing/2014/main" id="{97DD2A2E-C13D-488D-83AE-02440C35F4A5}"/>
              </a:ext>
            </a:extLst>
          </p:cNvPr>
          <p:cNvCxnSpPr>
            <a:cxnSpLocks/>
          </p:cNvCxnSpPr>
          <p:nvPr/>
        </p:nvCxnSpPr>
        <p:spPr>
          <a:xfrm flipH="1">
            <a:off x="8316416" y="2470876"/>
            <a:ext cx="144016" cy="350709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3236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6CAF496D-754A-4054-8126-77AF4231362E}"/>
              </a:ext>
            </a:extLst>
          </p:cNvPr>
          <p:cNvSpPr txBox="1"/>
          <p:nvPr/>
        </p:nvSpPr>
        <p:spPr>
          <a:xfrm>
            <a:off x="2123728" y="260648"/>
            <a:ext cx="4572000" cy="7201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Прочитаем</a:t>
            </a:r>
            <a:endParaRPr kumimoji="0" lang="ru-RU" sz="40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8609B032-4354-4868-B850-3D277921464A}"/>
              </a:ext>
            </a:extLst>
          </p:cNvPr>
          <p:cNvSpPr txBox="1"/>
          <p:nvPr/>
        </p:nvSpPr>
        <p:spPr>
          <a:xfrm>
            <a:off x="1043608" y="1196752"/>
            <a:ext cx="799288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tx2"/>
                </a:solidFill>
              </a:rPr>
              <a:t>У </a:t>
            </a:r>
            <a:r>
              <a:rPr lang="ru-RU" sz="4000" b="1" dirty="0" err="1" smtClean="0">
                <a:solidFill>
                  <a:schemeClr val="tx2"/>
                </a:solidFill>
              </a:rPr>
              <a:t>Жо-ры</a:t>
            </a:r>
            <a:r>
              <a:rPr lang="ru-RU" sz="4000" b="1" dirty="0" smtClean="0">
                <a:solidFill>
                  <a:schemeClr val="tx2"/>
                </a:solidFill>
              </a:rPr>
              <a:t> </a:t>
            </a:r>
            <a:r>
              <a:rPr lang="ru-RU" sz="4000" b="1" dirty="0">
                <a:solidFill>
                  <a:schemeClr val="tx2"/>
                </a:solidFill>
              </a:rPr>
              <a:t>есть </a:t>
            </a:r>
            <a:r>
              <a:rPr lang="ru-RU" sz="4000" b="1" dirty="0" smtClean="0">
                <a:solidFill>
                  <a:schemeClr val="tx2"/>
                </a:solidFill>
              </a:rPr>
              <a:t>со-ба-ка </a:t>
            </a:r>
            <a:r>
              <a:rPr lang="ru-RU" sz="4000" b="1" dirty="0" err="1" smtClean="0">
                <a:solidFill>
                  <a:schemeClr val="tx2"/>
                </a:solidFill>
              </a:rPr>
              <a:t>Жуч</a:t>
            </a:r>
            <a:r>
              <a:rPr lang="ru-RU" sz="4000" b="1" dirty="0" smtClean="0">
                <a:solidFill>
                  <a:schemeClr val="tx2"/>
                </a:solidFill>
              </a:rPr>
              <a:t>-ка</a:t>
            </a:r>
            <a:r>
              <a:rPr lang="ru-RU" sz="4000" b="1" dirty="0">
                <a:solidFill>
                  <a:schemeClr val="tx2"/>
                </a:solidFill>
              </a:rPr>
              <a:t>. У </a:t>
            </a:r>
            <a:r>
              <a:rPr lang="ru-RU" sz="4000" b="1" dirty="0" err="1" smtClean="0">
                <a:solidFill>
                  <a:schemeClr val="tx2"/>
                </a:solidFill>
              </a:rPr>
              <a:t>Жуч-ки</a:t>
            </a:r>
            <a:r>
              <a:rPr lang="ru-RU" sz="4000" b="1" dirty="0" smtClean="0">
                <a:solidFill>
                  <a:schemeClr val="tx2"/>
                </a:solidFill>
              </a:rPr>
              <a:t> </a:t>
            </a:r>
            <a:r>
              <a:rPr lang="ru-RU" sz="4000" b="1" dirty="0" err="1" smtClean="0">
                <a:solidFill>
                  <a:schemeClr val="tx2"/>
                </a:solidFill>
              </a:rPr>
              <a:t>ры</a:t>
            </a:r>
            <a:r>
              <a:rPr lang="ru-RU" sz="4000" b="1" dirty="0" smtClean="0">
                <a:solidFill>
                  <a:schemeClr val="tx2"/>
                </a:solidFill>
              </a:rPr>
              <a:t>-</a:t>
            </a:r>
            <a:r>
              <a:rPr lang="ru-RU" sz="4000" b="1" dirty="0" err="1" smtClean="0">
                <a:solidFill>
                  <a:schemeClr val="tx2"/>
                </a:solidFill>
              </a:rPr>
              <a:t>жа</a:t>
            </a:r>
            <a:r>
              <a:rPr lang="ru-RU" sz="4000" b="1" dirty="0" smtClean="0">
                <a:solidFill>
                  <a:schemeClr val="tx2"/>
                </a:solidFill>
              </a:rPr>
              <a:t>-я </a:t>
            </a:r>
            <a:r>
              <a:rPr lang="ru-RU" sz="4000" b="1" dirty="0">
                <a:solidFill>
                  <a:schemeClr val="tx2"/>
                </a:solidFill>
              </a:rPr>
              <a:t>шерсть</a:t>
            </a:r>
            <a:r>
              <a:rPr lang="ru-RU" sz="4000" b="1" dirty="0" smtClean="0">
                <a:solidFill>
                  <a:schemeClr val="tx2"/>
                </a:solidFill>
              </a:rPr>
              <a:t>.    </a:t>
            </a:r>
            <a:r>
              <a:rPr lang="ru-RU" sz="4000" b="1" dirty="0" err="1" smtClean="0">
                <a:solidFill>
                  <a:schemeClr val="tx2"/>
                </a:solidFill>
              </a:rPr>
              <a:t>Уш-ки</a:t>
            </a:r>
            <a:r>
              <a:rPr lang="ru-RU" sz="4000" b="1" dirty="0" smtClean="0">
                <a:solidFill>
                  <a:schemeClr val="tx2"/>
                </a:solidFill>
              </a:rPr>
              <a:t> </a:t>
            </a:r>
            <a:r>
              <a:rPr lang="ru-RU" sz="4000" b="1" dirty="0">
                <a:solidFill>
                  <a:schemeClr val="tx2"/>
                </a:solidFill>
              </a:rPr>
              <a:t>и </a:t>
            </a:r>
            <a:r>
              <a:rPr lang="ru-RU" sz="4000" b="1" dirty="0" smtClean="0">
                <a:solidFill>
                  <a:schemeClr val="tx2"/>
                </a:solidFill>
              </a:rPr>
              <a:t>лап-</a:t>
            </a:r>
            <a:r>
              <a:rPr lang="ru-RU" sz="4000" b="1" dirty="0" err="1" smtClean="0">
                <a:solidFill>
                  <a:schemeClr val="tx2"/>
                </a:solidFill>
              </a:rPr>
              <a:t>ки</a:t>
            </a:r>
            <a:r>
              <a:rPr lang="ru-RU" sz="4000" b="1" dirty="0" smtClean="0">
                <a:solidFill>
                  <a:schemeClr val="tx2"/>
                </a:solidFill>
              </a:rPr>
              <a:t> </a:t>
            </a:r>
            <a:r>
              <a:rPr lang="ru-RU" sz="4000" b="1" dirty="0" err="1" smtClean="0">
                <a:solidFill>
                  <a:schemeClr val="tx2"/>
                </a:solidFill>
              </a:rPr>
              <a:t>бе</a:t>
            </a:r>
            <a:r>
              <a:rPr lang="ru-RU" sz="4000" b="1" dirty="0" smtClean="0">
                <a:solidFill>
                  <a:schemeClr val="tx2"/>
                </a:solidFill>
              </a:rPr>
              <a:t>-лень-</a:t>
            </a:r>
            <a:r>
              <a:rPr lang="ru-RU" sz="4000" b="1" dirty="0" err="1" smtClean="0">
                <a:solidFill>
                  <a:schemeClr val="tx2"/>
                </a:solidFill>
              </a:rPr>
              <a:t>ки</a:t>
            </a:r>
            <a:r>
              <a:rPr lang="ru-RU" sz="4000" b="1" dirty="0" smtClean="0">
                <a:solidFill>
                  <a:schemeClr val="tx2"/>
                </a:solidFill>
              </a:rPr>
              <a:t>-е</a:t>
            </a:r>
            <a:r>
              <a:rPr lang="ru-RU" sz="4000" b="1" dirty="0">
                <a:solidFill>
                  <a:schemeClr val="tx2"/>
                </a:solidFill>
              </a:rPr>
              <a:t>. </a:t>
            </a:r>
            <a:r>
              <a:rPr lang="ru-RU" sz="4000" b="1" dirty="0" smtClean="0">
                <a:solidFill>
                  <a:schemeClr val="tx2"/>
                </a:solidFill>
              </a:rPr>
              <a:t>До-</a:t>
            </a:r>
            <a:r>
              <a:rPr lang="ru-RU" sz="4000" b="1" dirty="0" err="1" smtClean="0">
                <a:solidFill>
                  <a:schemeClr val="tx2"/>
                </a:solidFill>
              </a:rPr>
              <a:t>мик</a:t>
            </a:r>
            <a:r>
              <a:rPr lang="ru-RU" sz="4000" b="1" dirty="0" smtClean="0">
                <a:solidFill>
                  <a:schemeClr val="tx2"/>
                </a:solidFill>
              </a:rPr>
              <a:t> </a:t>
            </a:r>
            <a:r>
              <a:rPr lang="ru-RU" sz="4000" b="1" dirty="0" err="1" smtClean="0">
                <a:solidFill>
                  <a:schemeClr val="tx2"/>
                </a:solidFill>
              </a:rPr>
              <a:t>Жуч-ки</a:t>
            </a:r>
            <a:r>
              <a:rPr lang="ru-RU" sz="4000" b="1" dirty="0" smtClean="0">
                <a:solidFill>
                  <a:schemeClr val="tx2"/>
                </a:solidFill>
              </a:rPr>
              <a:t> </a:t>
            </a:r>
            <a:r>
              <a:rPr lang="ru-RU" sz="4000" b="1" dirty="0">
                <a:solidFill>
                  <a:schemeClr val="tx2"/>
                </a:solidFill>
              </a:rPr>
              <a:t>во </a:t>
            </a:r>
            <a:r>
              <a:rPr lang="ru-RU" sz="4000" b="1" dirty="0" err="1" smtClean="0">
                <a:solidFill>
                  <a:schemeClr val="tx2"/>
                </a:solidFill>
              </a:rPr>
              <a:t>дво</a:t>
            </a:r>
            <a:r>
              <a:rPr lang="ru-RU" sz="4000" b="1" dirty="0" smtClean="0">
                <a:solidFill>
                  <a:schemeClr val="tx2"/>
                </a:solidFill>
              </a:rPr>
              <a:t>-ре</a:t>
            </a:r>
            <a:r>
              <a:rPr lang="ru-RU" sz="4000" b="1" dirty="0">
                <a:solidFill>
                  <a:schemeClr val="tx2"/>
                </a:solidFill>
              </a:rPr>
              <a:t>. </a:t>
            </a:r>
            <a:r>
              <a:rPr lang="ru-RU" sz="4000" b="1" dirty="0" err="1" smtClean="0">
                <a:solidFill>
                  <a:schemeClr val="tx2"/>
                </a:solidFill>
              </a:rPr>
              <a:t>Жуч</a:t>
            </a:r>
            <a:r>
              <a:rPr lang="ru-RU" sz="4000" b="1" dirty="0" smtClean="0">
                <a:solidFill>
                  <a:schemeClr val="tx2"/>
                </a:solidFill>
              </a:rPr>
              <a:t>-ка </a:t>
            </a:r>
            <a:r>
              <a:rPr lang="ru-RU" sz="4000" b="1" dirty="0" err="1" smtClean="0">
                <a:solidFill>
                  <a:schemeClr val="tx2"/>
                </a:solidFill>
              </a:rPr>
              <a:t>ле</a:t>
            </a:r>
            <a:r>
              <a:rPr lang="ru-RU" sz="4000" b="1" dirty="0" smtClean="0">
                <a:solidFill>
                  <a:schemeClr val="tx2"/>
                </a:solidFill>
              </a:rPr>
              <a:t>-жит о-ко-</a:t>
            </a:r>
            <a:r>
              <a:rPr lang="ru-RU" sz="4000" b="1" dirty="0" err="1" smtClean="0">
                <a:solidFill>
                  <a:schemeClr val="tx2"/>
                </a:solidFill>
              </a:rPr>
              <a:t>ло</a:t>
            </a:r>
            <a:r>
              <a:rPr lang="ru-RU" sz="4000" b="1" dirty="0" smtClean="0">
                <a:solidFill>
                  <a:schemeClr val="tx2"/>
                </a:solidFill>
              </a:rPr>
              <a:t> ко-ну-</a:t>
            </a:r>
            <a:r>
              <a:rPr lang="ru-RU" sz="4000" b="1" dirty="0" err="1" smtClean="0">
                <a:solidFill>
                  <a:schemeClr val="tx2"/>
                </a:solidFill>
              </a:rPr>
              <a:t>ры</a:t>
            </a:r>
            <a:r>
              <a:rPr lang="ru-RU" sz="4000" b="1" dirty="0">
                <a:solidFill>
                  <a:schemeClr val="tx2"/>
                </a:solidFill>
              </a:rPr>
              <a:t>. </a:t>
            </a:r>
            <a:r>
              <a:rPr lang="ru-RU" sz="4000" b="1" dirty="0" err="1" smtClean="0">
                <a:solidFill>
                  <a:schemeClr val="tx2"/>
                </a:solidFill>
              </a:rPr>
              <a:t>Жо-ра</a:t>
            </a:r>
            <a:r>
              <a:rPr lang="ru-RU" sz="4000" b="1" dirty="0" smtClean="0">
                <a:solidFill>
                  <a:schemeClr val="tx2"/>
                </a:solidFill>
              </a:rPr>
              <a:t> </a:t>
            </a:r>
            <a:r>
              <a:rPr lang="ru-RU" sz="4000" b="1" dirty="0" err="1" smtClean="0">
                <a:solidFill>
                  <a:schemeClr val="tx2"/>
                </a:solidFill>
              </a:rPr>
              <a:t>кор-мит</a:t>
            </a:r>
            <a:r>
              <a:rPr lang="ru-RU" sz="4000" b="1" dirty="0" smtClean="0">
                <a:solidFill>
                  <a:schemeClr val="tx2"/>
                </a:solidFill>
              </a:rPr>
              <a:t> </a:t>
            </a:r>
            <a:r>
              <a:rPr lang="ru-RU" sz="4000" b="1" dirty="0" err="1" smtClean="0">
                <a:solidFill>
                  <a:schemeClr val="tx2"/>
                </a:solidFill>
              </a:rPr>
              <a:t>Жуч</a:t>
            </a:r>
            <a:r>
              <a:rPr lang="ru-RU" sz="4000" b="1" dirty="0" smtClean="0">
                <a:solidFill>
                  <a:schemeClr val="tx2"/>
                </a:solidFill>
              </a:rPr>
              <a:t>-ку</a:t>
            </a:r>
            <a:r>
              <a:rPr lang="ru-RU" sz="4000" b="1" dirty="0">
                <a:solidFill>
                  <a:schemeClr val="tx2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472722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5" y="1214422"/>
            <a:ext cx="3214711" cy="190241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7030A0"/>
                </a:solidFill>
              </a:rPr>
              <a:t>жук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90013" y="1192968"/>
            <a:ext cx="3260104" cy="194367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accent3">
                    <a:lumMod val="50000"/>
                  </a:schemeClr>
                </a:solidFill>
              </a:rPr>
              <a:t>Летит – воет, сядет – землю роет.</a:t>
            </a:r>
            <a:endParaRPr lang="ru-RU" sz="4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4885" y="1230221"/>
            <a:ext cx="3245641" cy="1896518"/>
          </a:xfrm>
          <a:prstGeom prst="rect">
            <a:avLst/>
          </a:prstGeom>
          <a:solidFill>
            <a:schemeClr val="accent1">
              <a:alpha val="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42976" y="3357562"/>
            <a:ext cx="3210166" cy="2159670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7030A0"/>
                </a:solidFill>
              </a:rPr>
              <a:t>журавли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12712" y="3357559"/>
            <a:ext cx="3214710" cy="21596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accent3">
                    <a:lumMod val="50000"/>
                  </a:schemeClr>
                </a:solidFill>
              </a:rPr>
              <a:t>Листья падают с осин, мчится в небе острый клин.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99174" y="3362542"/>
            <a:ext cx="3197062" cy="2174079"/>
          </a:xfrm>
          <a:prstGeom prst="rect">
            <a:avLst/>
          </a:prstGeom>
          <a:solidFill>
            <a:schemeClr val="accent1">
              <a:alpha val="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912684" y="3428999"/>
            <a:ext cx="3458095" cy="2088231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7030A0"/>
                </a:solidFill>
              </a:rPr>
              <a:t>жаворонок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905119" y="3450415"/>
            <a:ext cx="3473223" cy="206681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accent3">
                    <a:lumMod val="50000"/>
                  </a:schemeClr>
                </a:solidFill>
              </a:rPr>
              <a:t>В синем небе голосок, будто крохотный звонок.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932951" y="3471832"/>
            <a:ext cx="3480729" cy="2045397"/>
          </a:xfrm>
          <a:prstGeom prst="rect">
            <a:avLst/>
          </a:prstGeom>
          <a:solidFill>
            <a:schemeClr val="accent1">
              <a:alpha val="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912687" y="1186856"/>
            <a:ext cx="3458094" cy="1943674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7030A0"/>
                </a:solidFill>
              </a:rPr>
              <a:t>жёлудь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936705" y="1196188"/>
            <a:ext cx="3473223" cy="19817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accent3">
                    <a:lumMod val="50000"/>
                  </a:schemeClr>
                </a:solidFill>
              </a:rPr>
              <a:t>В золотой клубочек, спрятался дубочек.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958191" y="1160513"/>
            <a:ext cx="3473223" cy="2024550"/>
          </a:xfrm>
          <a:prstGeom prst="rect">
            <a:avLst/>
          </a:prstGeom>
          <a:solidFill>
            <a:schemeClr val="accent1">
              <a:alpha val="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Заголовок 1">
            <a:extLst>
              <a:ext uri="{FF2B5EF4-FFF2-40B4-BE49-F238E27FC236}">
                <a16:creationId xmlns="" xmlns:a16="http://schemas.microsoft.com/office/drawing/2014/main" id="{38F5BA9C-6A04-4627-8FEA-0FEE6192FCA0}"/>
              </a:ext>
            </a:extLst>
          </p:cNvPr>
          <p:cNvSpPr txBox="1">
            <a:spLocks/>
          </p:cNvSpPr>
          <p:nvPr/>
        </p:nvSpPr>
        <p:spPr>
          <a:xfrm>
            <a:off x="1259632" y="281149"/>
            <a:ext cx="6624736" cy="7757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Отгадай загадки</a:t>
            </a:r>
            <a:endParaRPr kumimoji="0" lang="ru-RU" sz="36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893587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5" grpId="0" animBg="1"/>
      <p:bldP spid="5" grpId="1" animBg="1"/>
      <p:bldP spid="6" grpId="0" animBg="1"/>
      <p:bldP spid="6" grpId="1" animBg="1"/>
      <p:bldP spid="8" grpId="0" animBg="1"/>
      <p:bldP spid="8" grpId="1" animBg="1"/>
      <p:bldP spid="9" grpId="0" animBg="1"/>
      <p:bldP spid="9" grpId="1" animBg="1"/>
      <p:bldP spid="11" grpId="0" animBg="1"/>
      <p:bldP spid="11" grpId="1" animBg="1"/>
      <p:bldP spid="12" grpId="0" animBg="1"/>
      <p:bldP spid="1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hlinkClick r:id="rId2" action="ppaction://hlinksldjump"/>
            <a:extLst>
              <a:ext uri="{FF2B5EF4-FFF2-40B4-BE49-F238E27FC236}">
                <a16:creationId xmlns="" xmlns:a16="http://schemas.microsoft.com/office/drawing/2014/main" id="{D5E0AFB8-1E23-4989-AF93-F5A460D6347B}"/>
              </a:ext>
            </a:extLst>
          </p:cNvPr>
          <p:cNvSpPr txBox="1">
            <a:spLocks/>
          </p:cNvSpPr>
          <p:nvPr/>
        </p:nvSpPr>
        <p:spPr>
          <a:xfrm>
            <a:off x="3418181" y="1983558"/>
            <a:ext cx="2307638" cy="21811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</a:p>
        </p:txBody>
      </p:sp>
      <p:sp>
        <p:nvSpPr>
          <p:cNvPr id="9" name="Заголовок 1">
            <a:hlinkClick r:id="rId3" action="ppaction://hlinksldjump"/>
            <a:extLst>
              <a:ext uri="{FF2B5EF4-FFF2-40B4-BE49-F238E27FC236}">
                <a16:creationId xmlns="" xmlns:a16="http://schemas.microsoft.com/office/drawing/2014/main" id="{88C05F14-20F1-4481-8296-0A7B5F8AEC27}"/>
              </a:ext>
            </a:extLst>
          </p:cNvPr>
          <p:cNvSpPr txBox="1">
            <a:spLocks/>
          </p:cNvSpPr>
          <p:nvPr/>
        </p:nvSpPr>
        <p:spPr>
          <a:xfrm>
            <a:off x="6444208" y="1948382"/>
            <a:ext cx="2307638" cy="21811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Ё</a:t>
            </a:r>
          </a:p>
        </p:txBody>
      </p:sp>
      <p:sp>
        <p:nvSpPr>
          <p:cNvPr id="10" name="Заголовок 1">
            <a:hlinkClick r:id="rId4" action="ppaction://hlinksldjump"/>
            <a:extLst>
              <a:ext uri="{FF2B5EF4-FFF2-40B4-BE49-F238E27FC236}">
                <a16:creationId xmlns="" xmlns:a16="http://schemas.microsoft.com/office/drawing/2014/main" id="{52CF9B35-38D5-4A32-B37F-558AA4339BBE}"/>
              </a:ext>
            </a:extLst>
          </p:cNvPr>
          <p:cNvSpPr txBox="1">
            <a:spLocks/>
          </p:cNvSpPr>
          <p:nvPr/>
        </p:nvSpPr>
        <p:spPr>
          <a:xfrm>
            <a:off x="2308947" y="4005064"/>
            <a:ext cx="2307638" cy="21811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</a:p>
        </p:txBody>
      </p:sp>
      <p:sp>
        <p:nvSpPr>
          <p:cNvPr id="11" name="Заголовок 1">
            <a:hlinkClick r:id="rId5" action="ppaction://hlinksldjump"/>
            <a:extLst>
              <a:ext uri="{FF2B5EF4-FFF2-40B4-BE49-F238E27FC236}">
                <a16:creationId xmlns="" xmlns:a16="http://schemas.microsoft.com/office/drawing/2014/main" id="{FAE3E10E-CF68-4F72-BC7F-905730147E17}"/>
              </a:ext>
            </a:extLst>
          </p:cNvPr>
          <p:cNvSpPr txBox="1">
            <a:spLocks/>
          </p:cNvSpPr>
          <p:nvPr/>
        </p:nvSpPr>
        <p:spPr>
          <a:xfrm>
            <a:off x="5708412" y="4005064"/>
            <a:ext cx="2307638" cy="21811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</a:p>
        </p:txBody>
      </p:sp>
      <p:sp>
        <p:nvSpPr>
          <p:cNvPr id="7" name="Заголовок 1">
            <a:hlinkClick r:id="rId6" action="ppaction://hlinksldjump"/>
            <a:extLst>
              <a:ext uri="{FF2B5EF4-FFF2-40B4-BE49-F238E27FC236}">
                <a16:creationId xmlns="" xmlns:a16="http://schemas.microsoft.com/office/drawing/2014/main" id="{D5E0AFB8-1E23-4989-AF93-F5A460D6347B}"/>
              </a:ext>
            </a:extLst>
          </p:cNvPr>
          <p:cNvSpPr txBox="1">
            <a:spLocks/>
          </p:cNvSpPr>
          <p:nvPr/>
        </p:nvSpPr>
        <p:spPr>
          <a:xfrm>
            <a:off x="1155128" y="1983558"/>
            <a:ext cx="2307638" cy="21811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4FECC69D-7464-4C99-8408-AB65C195543A}"/>
              </a:ext>
            </a:extLst>
          </p:cNvPr>
          <p:cNvSpPr txBox="1"/>
          <p:nvPr/>
        </p:nvSpPr>
        <p:spPr>
          <a:xfrm>
            <a:off x="2308947" y="409574"/>
            <a:ext cx="4248472" cy="563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Выбери букву</a:t>
            </a:r>
            <a:endParaRPr kumimoji="0" lang="ru-RU" sz="28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6987688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CA25F5A0-8AD4-43AF-8A3A-DEE43E546382}"/>
              </a:ext>
            </a:extLst>
          </p:cNvPr>
          <p:cNvSpPr txBox="1"/>
          <p:nvPr/>
        </p:nvSpPr>
        <p:spPr>
          <a:xfrm>
            <a:off x="611560" y="260648"/>
            <a:ext cx="8280920" cy="7201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Составь слова по моделям</a:t>
            </a:r>
            <a:endParaRPr kumimoji="0" lang="ru-RU" sz="40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35A26729-5848-4A2A-9EE2-44126722C5BF}"/>
              </a:ext>
            </a:extLst>
          </p:cNvPr>
          <p:cNvSpPr txBox="1"/>
          <p:nvPr/>
        </p:nvSpPr>
        <p:spPr>
          <a:xfrm>
            <a:off x="1011668" y="1482750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Ж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EA02A3FE-C299-488F-917E-E51BED1BE971}"/>
              </a:ext>
            </a:extLst>
          </p:cNvPr>
          <p:cNvSpPr/>
          <p:nvPr/>
        </p:nvSpPr>
        <p:spPr>
          <a:xfrm>
            <a:off x="1763688" y="1689484"/>
            <a:ext cx="360040" cy="36004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EAF3ECE1-4097-48DE-90BE-7A8817FC827A}"/>
              </a:ext>
            </a:extLst>
          </p:cNvPr>
          <p:cNvSpPr/>
          <p:nvPr/>
        </p:nvSpPr>
        <p:spPr>
          <a:xfrm>
            <a:off x="2267744" y="1689484"/>
            <a:ext cx="360040" cy="36004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35BBFFA7-8322-4B67-83AF-74C86692D0A6}"/>
              </a:ext>
            </a:extLst>
          </p:cNvPr>
          <p:cNvSpPr/>
          <p:nvPr/>
        </p:nvSpPr>
        <p:spPr>
          <a:xfrm>
            <a:off x="1763688" y="2578143"/>
            <a:ext cx="360040" cy="36004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7EA1A966-8665-4726-B23C-2270CCF874C0}"/>
              </a:ext>
            </a:extLst>
          </p:cNvPr>
          <p:cNvSpPr/>
          <p:nvPr/>
        </p:nvSpPr>
        <p:spPr>
          <a:xfrm>
            <a:off x="2267744" y="2578143"/>
            <a:ext cx="360040" cy="36004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A8CD29A3-07D1-4994-9F72-2D5B4F15481E}"/>
              </a:ext>
            </a:extLst>
          </p:cNvPr>
          <p:cNvSpPr/>
          <p:nvPr/>
        </p:nvSpPr>
        <p:spPr>
          <a:xfrm>
            <a:off x="2771800" y="2578143"/>
            <a:ext cx="360040" cy="36004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EF65ED6E-1A75-4609-BF5D-C3CA968D61E4}"/>
              </a:ext>
            </a:extLst>
          </p:cNvPr>
          <p:cNvSpPr/>
          <p:nvPr/>
        </p:nvSpPr>
        <p:spPr>
          <a:xfrm>
            <a:off x="1187624" y="3284984"/>
            <a:ext cx="360040" cy="36004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FED97447-6C83-43F3-8789-21A3C8E24109}"/>
              </a:ext>
            </a:extLst>
          </p:cNvPr>
          <p:cNvSpPr/>
          <p:nvPr/>
        </p:nvSpPr>
        <p:spPr>
          <a:xfrm>
            <a:off x="1763688" y="3282469"/>
            <a:ext cx="360040" cy="36004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766EB32E-7D03-4D4F-AFBE-48C2A364679B}"/>
              </a:ext>
            </a:extLst>
          </p:cNvPr>
          <p:cNvSpPr/>
          <p:nvPr/>
        </p:nvSpPr>
        <p:spPr>
          <a:xfrm>
            <a:off x="2861876" y="3282469"/>
            <a:ext cx="360040" cy="36004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3581A121-B39C-4461-8D8D-DD5277FE37A6}"/>
              </a:ext>
            </a:extLst>
          </p:cNvPr>
          <p:cNvSpPr/>
          <p:nvPr/>
        </p:nvSpPr>
        <p:spPr>
          <a:xfrm>
            <a:off x="1801964" y="4094827"/>
            <a:ext cx="360040" cy="36004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0ED7A183-CFCB-4EBA-A1CB-A99F820A8325}"/>
              </a:ext>
            </a:extLst>
          </p:cNvPr>
          <p:cNvSpPr/>
          <p:nvPr/>
        </p:nvSpPr>
        <p:spPr>
          <a:xfrm>
            <a:off x="2411760" y="4077072"/>
            <a:ext cx="360040" cy="36004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3C6CD131-3A64-4562-BBA2-B0C01AF83798}"/>
              </a:ext>
            </a:extLst>
          </p:cNvPr>
          <p:cNvSpPr/>
          <p:nvPr/>
        </p:nvSpPr>
        <p:spPr>
          <a:xfrm>
            <a:off x="2951820" y="4094827"/>
            <a:ext cx="360040" cy="36004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CF1F1F78-7962-4C3C-BF6C-CB1F621AA657}"/>
              </a:ext>
            </a:extLst>
          </p:cNvPr>
          <p:cNvSpPr txBox="1"/>
          <p:nvPr/>
        </p:nvSpPr>
        <p:spPr>
          <a:xfrm>
            <a:off x="1058844" y="2295453"/>
            <a:ext cx="4320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Ж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71FC4E30-6E8E-4798-A190-4B29B85316D6}"/>
              </a:ext>
            </a:extLst>
          </p:cNvPr>
          <p:cNvSpPr txBox="1"/>
          <p:nvPr/>
        </p:nvSpPr>
        <p:spPr>
          <a:xfrm>
            <a:off x="2140380" y="3044279"/>
            <a:ext cx="4320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Ж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2805541C-DBDC-4B87-923C-3F5A19295000}"/>
              </a:ext>
            </a:extLst>
          </p:cNvPr>
          <p:cNvSpPr txBox="1"/>
          <p:nvPr/>
        </p:nvSpPr>
        <p:spPr>
          <a:xfrm>
            <a:off x="523822" y="3890126"/>
            <a:ext cx="4320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Ж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81388D16-F252-4259-9141-77849BEB2B3A}"/>
              </a:ext>
            </a:extLst>
          </p:cNvPr>
          <p:cNvSpPr txBox="1"/>
          <p:nvPr/>
        </p:nvSpPr>
        <p:spPr>
          <a:xfrm>
            <a:off x="3317073" y="1438337"/>
            <a:ext cx="57549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жир, жар, жук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7B5355F9-8946-4C50-B959-3886ABE93C59}"/>
              </a:ext>
            </a:extLst>
          </p:cNvPr>
          <p:cNvSpPr txBox="1"/>
          <p:nvPr/>
        </p:nvSpPr>
        <p:spPr>
          <a:xfrm>
            <a:off x="3422704" y="2254225"/>
            <a:ext cx="51097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жаба, жара, жало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EC124996-C204-42F0-9A1D-E9C26B82ECF3}"/>
              </a:ext>
            </a:extLst>
          </p:cNvPr>
          <p:cNvSpPr txBox="1"/>
          <p:nvPr/>
        </p:nvSpPr>
        <p:spPr>
          <a:xfrm>
            <a:off x="3814246" y="3064894"/>
            <a:ext cx="50782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лыжи, кожа, лужа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="" xmlns:a16="http://schemas.microsoft.com/office/drawing/2014/main" id="{224EC830-294A-4E68-85AE-8738535AAB57}"/>
              </a:ext>
            </a:extLst>
          </p:cNvPr>
          <p:cNvSpPr/>
          <p:nvPr/>
        </p:nvSpPr>
        <p:spPr>
          <a:xfrm>
            <a:off x="1261904" y="4094827"/>
            <a:ext cx="360040" cy="36004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D147D178-5FB6-4548-9ADD-8511F29164ED}"/>
              </a:ext>
            </a:extLst>
          </p:cNvPr>
          <p:cNvSpPr txBox="1"/>
          <p:nvPr/>
        </p:nvSpPr>
        <p:spPr>
          <a:xfrm>
            <a:off x="3672371" y="3845844"/>
            <a:ext cx="44301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живот, жетон</a:t>
            </a:r>
          </a:p>
        </p:txBody>
      </p:sp>
    </p:spTree>
    <p:extLst>
      <p:ext uri="{BB962C8B-B14F-4D97-AF65-F5344CB8AC3E}">
        <p14:creationId xmlns:p14="http://schemas.microsoft.com/office/powerpoint/2010/main" val="3901191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5E83A89-73E2-499E-9EC7-048C02A0532B}"/>
              </a:ext>
            </a:extLst>
          </p:cNvPr>
          <p:cNvSpPr txBox="1">
            <a:spLocks/>
          </p:cNvSpPr>
          <p:nvPr/>
        </p:nvSpPr>
        <p:spPr>
          <a:xfrm>
            <a:off x="1712426" y="340263"/>
            <a:ext cx="6624736" cy="7757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atilda" pitchFamily="2" charset="0"/>
                <a:ea typeface="+mj-ea"/>
                <a:cs typeface="+mj-cs"/>
              </a:rPr>
              <a:t>Л</a:t>
            </a:r>
            <a:r>
              <a:rPr kumimoji="0" lang="ru-RU" sz="54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ото 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j-ea"/>
                <a:cs typeface="+mj-cs"/>
              </a:rPr>
              <a:t>Составь слова, нажимай на первый слог</a:t>
            </a:r>
            <a:endParaRPr kumimoji="0" lang="ru-RU" i="0" u="none" strike="noStrike" kern="1200" normalizeH="0" baseline="0" noProof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8862961D-1334-49C8-B358-39933E64DB7F}"/>
              </a:ext>
            </a:extLst>
          </p:cNvPr>
          <p:cNvSpPr txBox="1"/>
          <p:nvPr/>
        </p:nvSpPr>
        <p:spPr>
          <a:xfrm>
            <a:off x="1475656" y="1484784"/>
            <a:ext cx="1080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>
                <a:solidFill>
                  <a:schemeClr val="accent2">
                    <a:lumMod val="50000"/>
                  </a:schemeClr>
                </a:solidFill>
              </a:rPr>
              <a:t>жа</a:t>
            </a:r>
            <a:endParaRPr lang="ru-RU" sz="5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CA1728EB-12F6-4777-A713-5408A8C0BBBE}"/>
              </a:ext>
            </a:extLst>
          </p:cNvPr>
          <p:cNvSpPr txBox="1"/>
          <p:nvPr/>
        </p:nvSpPr>
        <p:spPr>
          <a:xfrm>
            <a:off x="3203848" y="2132856"/>
            <a:ext cx="1080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>
                <a:solidFill>
                  <a:schemeClr val="tx2"/>
                </a:solidFill>
              </a:rPr>
              <a:t>ра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B09275A-617F-474C-8C70-1EDA15702AF6}"/>
              </a:ext>
            </a:extLst>
          </p:cNvPr>
          <p:cNvSpPr txBox="1"/>
          <p:nvPr/>
        </p:nvSpPr>
        <p:spPr>
          <a:xfrm>
            <a:off x="4391980" y="1340768"/>
            <a:ext cx="1080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accent2">
                    <a:lumMod val="50000"/>
                  </a:schemeClr>
                </a:solidFill>
              </a:rPr>
              <a:t>же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B22B266E-0CBB-4040-9C6D-603283152CB6}"/>
              </a:ext>
            </a:extLst>
          </p:cNvPr>
          <p:cNvSpPr txBox="1"/>
          <p:nvPr/>
        </p:nvSpPr>
        <p:spPr>
          <a:xfrm>
            <a:off x="1172366" y="3284984"/>
            <a:ext cx="1080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>
                <a:solidFill>
                  <a:schemeClr val="accent2">
                    <a:lumMod val="50000"/>
                  </a:schemeClr>
                </a:solidFill>
              </a:rPr>
              <a:t>жа</a:t>
            </a:r>
            <a:endParaRPr lang="ru-RU" sz="5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03F4C8C4-B987-4B8F-937C-0D142A3D9612}"/>
              </a:ext>
            </a:extLst>
          </p:cNvPr>
          <p:cNvSpPr txBox="1"/>
          <p:nvPr/>
        </p:nvSpPr>
        <p:spPr>
          <a:xfrm>
            <a:off x="3068644" y="2967335"/>
            <a:ext cx="1080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>
                <a:solidFill>
                  <a:schemeClr val="tx2"/>
                </a:solidFill>
              </a:rPr>
              <a:t>ло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3134B351-A6F2-4CEF-8A79-4D619C843CD6}"/>
              </a:ext>
            </a:extLst>
          </p:cNvPr>
          <p:cNvSpPr txBox="1"/>
          <p:nvPr/>
        </p:nvSpPr>
        <p:spPr>
          <a:xfrm>
            <a:off x="3707904" y="4446175"/>
            <a:ext cx="13681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>
                <a:solidFill>
                  <a:schemeClr val="accent2">
                    <a:lumMod val="50000"/>
                  </a:schemeClr>
                </a:solidFill>
              </a:rPr>
              <a:t>лу</a:t>
            </a:r>
            <a:endParaRPr lang="ru-RU" sz="5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E4777FDB-99BC-4FC9-9420-1FF9225AC32B}"/>
              </a:ext>
            </a:extLst>
          </p:cNvPr>
          <p:cNvSpPr txBox="1"/>
          <p:nvPr/>
        </p:nvSpPr>
        <p:spPr>
          <a:xfrm>
            <a:off x="5868144" y="3318451"/>
            <a:ext cx="1080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>
                <a:solidFill>
                  <a:schemeClr val="accent2">
                    <a:lumMod val="50000"/>
                  </a:schemeClr>
                </a:solidFill>
              </a:rPr>
              <a:t>са</a:t>
            </a:r>
            <a:endParaRPr lang="ru-RU" sz="5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E8020ACD-9155-4740-B45B-5318022AB4CE}"/>
              </a:ext>
            </a:extLst>
          </p:cNvPr>
          <p:cNvSpPr txBox="1"/>
          <p:nvPr/>
        </p:nvSpPr>
        <p:spPr>
          <a:xfrm>
            <a:off x="2015716" y="4911551"/>
            <a:ext cx="1080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>
                <a:solidFill>
                  <a:schemeClr val="tx2"/>
                </a:solidFill>
              </a:rPr>
              <a:t>зо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EA52BA85-495C-4E3C-BC4B-1EB277927517}"/>
              </a:ext>
            </a:extLst>
          </p:cNvPr>
          <p:cNvSpPr txBox="1"/>
          <p:nvPr/>
        </p:nvSpPr>
        <p:spPr>
          <a:xfrm>
            <a:off x="5508104" y="4449886"/>
            <a:ext cx="1080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>
                <a:solidFill>
                  <a:schemeClr val="tx2"/>
                </a:solidFill>
              </a:rPr>
              <a:t>жа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6871A806-2686-4182-8DBD-76426E3535EF}"/>
              </a:ext>
            </a:extLst>
          </p:cNvPr>
          <p:cNvSpPr txBox="1"/>
          <p:nvPr/>
        </p:nvSpPr>
        <p:spPr>
          <a:xfrm>
            <a:off x="4419172" y="2578514"/>
            <a:ext cx="1080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>
                <a:solidFill>
                  <a:schemeClr val="accent2">
                    <a:lumMod val="50000"/>
                  </a:schemeClr>
                </a:solidFill>
              </a:rPr>
              <a:t>жа</a:t>
            </a:r>
            <a:endParaRPr lang="ru-RU" sz="5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AD204B2C-3C1E-4CB5-AE28-4EEC039C1D63}"/>
              </a:ext>
            </a:extLst>
          </p:cNvPr>
          <p:cNvSpPr txBox="1"/>
          <p:nvPr/>
        </p:nvSpPr>
        <p:spPr>
          <a:xfrm>
            <a:off x="7452320" y="4389635"/>
            <a:ext cx="1080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>
                <a:solidFill>
                  <a:schemeClr val="tx2"/>
                </a:solidFill>
              </a:rPr>
              <a:t>ло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3BF2B944-2860-4B47-838D-C33E963614D6}"/>
              </a:ext>
            </a:extLst>
          </p:cNvPr>
          <p:cNvSpPr txBox="1"/>
          <p:nvPr/>
        </p:nvSpPr>
        <p:spPr>
          <a:xfrm>
            <a:off x="3995936" y="5312965"/>
            <a:ext cx="1080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tx2"/>
                </a:solidFill>
              </a:rPr>
              <a:t>ба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4AFA4DE7-1C2E-494C-B830-086064AA4EE0}"/>
              </a:ext>
            </a:extLst>
          </p:cNvPr>
          <p:cNvSpPr txBox="1"/>
          <p:nvPr/>
        </p:nvSpPr>
        <p:spPr>
          <a:xfrm>
            <a:off x="6156176" y="5312965"/>
            <a:ext cx="1080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>
                <a:solidFill>
                  <a:schemeClr val="tx2"/>
                </a:solidFill>
              </a:rPr>
              <a:t>ле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66FB91C9-B8D5-42ED-AA5D-43A0B3296C77}"/>
              </a:ext>
            </a:extLst>
          </p:cNvPr>
          <p:cNvSpPr txBox="1"/>
          <p:nvPr/>
        </p:nvSpPr>
        <p:spPr>
          <a:xfrm>
            <a:off x="7593026" y="5312965"/>
            <a:ext cx="1080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>
                <a:solidFill>
                  <a:schemeClr val="tx2"/>
                </a:solidFill>
              </a:rPr>
              <a:t>жа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964E6484-570B-4D52-93B4-B9FB47120D34}"/>
              </a:ext>
            </a:extLst>
          </p:cNvPr>
          <p:cNvSpPr txBox="1"/>
          <p:nvPr/>
        </p:nvSpPr>
        <p:spPr>
          <a:xfrm>
            <a:off x="6948264" y="2096100"/>
            <a:ext cx="1080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accent2">
                    <a:lumMod val="50000"/>
                  </a:schemeClr>
                </a:solidFill>
              </a:rPr>
              <a:t>ко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B318AEEC-69E0-4737-BAB0-65F993181F9D}"/>
              </a:ext>
            </a:extLst>
          </p:cNvPr>
          <p:cNvSpPr txBox="1"/>
          <p:nvPr/>
        </p:nvSpPr>
        <p:spPr>
          <a:xfrm>
            <a:off x="7764422" y="3248897"/>
            <a:ext cx="1080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>
                <a:solidFill>
                  <a:schemeClr val="tx2"/>
                </a:solidFill>
              </a:rPr>
              <a:t>жа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AA50A8D9-7F25-4371-B40F-84DDAB91D5BC}"/>
              </a:ext>
            </a:extLst>
          </p:cNvPr>
          <p:cNvSpPr txBox="1"/>
          <p:nvPr/>
        </p:nvSpPr>
        <p:spPr>
          <a:xfrm>
            <a:off x="848330" y="4145957"/>
            <a:ext cx="1080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accent2">
                    <a:lumMod val="50000"/>
                  </a:schemeClr>
                </a:solidFill>
              </a:rPr>
              <a:t>е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7561B47B-DFA0-48AE-ACAD-1513199D0AF4}"/>
              </a:ext>
            </a:extLst>
          </p:cNvPr>
          <p:cNvSpPr txBox="1"/>
          <p:nvPr/>
        </p:nvSpPr>
        <p:spPr>
          <a:xfrm>
            <a:off x="2849557" y="5594407"/>
            <a:ext cx="1080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>
                <a:solidFill>
                  <a:schemeClr val="tx2"/>
                </a:solidFill>
              </a:rPr>
              <a:t>жа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D4510699-24CD-4F54-912B-94923FAC4DBD}"/>
              </a:ext>
            </a:extLst>
          </p:cNvPr>
          <p:cNvSpPr txBox="1"/>
          <p:nvPr/>
        </p:nvSpPr>
        <p:spPr>
          <a:xfrm>
            <a:off x="4263251" y="3401271"/>
            <a:ext cx="1080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tx2"/>
                </a:solidFill>
              </a:rPr>
              <a:t>та</a:t>
            </a:r>
          </a:p>
        </p:txBody>
      </p:sp>
      <p:pic>
        <p:nvPicPr>
          <p:cNvPr id="22" name="Picture 2">
            <a:hlinkClick r:id="rId2" action="ppaction://hlinksldjump"/>
            <a:extLst>
              <a:ext uri="{FF2B5EF4-FFF2-40B4-BE49-F238E27FC236}">
                <a16:creationId xmlns="" xmlns:a16="http://schemas.microsoft.com/office/drawing/2014/main" id="{0901673F-6B6F-4C03-936C-9598AF5D74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0781" y="6093296"/>
            <a:ext cx="471148" cy="452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8505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.00463 L -0.09739 -0.5787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78" y="-29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4.81481E-6 L 0.45452 -0.5182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726" y="-25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0 L -0.11511 0.04815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64" y="2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59259E-6 L -0.23229 -0.2618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15" y="-13102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85185E-6 L 0.23802 -0.396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92" y="-19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85185E-6 L -0.31059 -0.1257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38" y="-6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.01667 L -0.09045 -0.0919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31" y="-5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0.12986 -0.16365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93" y="-8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41 -0.00949 L -0.01076 -0.16504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" y="-7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95 0.00625 L -0.16198 -0.21504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51" y="-11065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44444E-6 L -0.21441 0.11783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29" y="5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0" grpId="0"/>
      <p:bldP spid="11" grpId="0"/>
      <p:bldP spid="13" grpId="0"/>
      <p:bldP spid="14" grpId="0"/>
      <p:bldP spid="15" grpId="0"/>
      <p:bldP spid="16" grpId="0"/>
      <p:bldP spid="18" grpId="0"/>
      <p:bldP spid="20" grpId="0"/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 action="ppaction://hlinkfile"/>
            <a:extLst>
              <a:ext uri="{FF2B5EF4-FFF2-40B4-BE49-F238E27FC236}">
                <a16:creationId xmlns="" xmlns:a16="http://schemas.microsoft.com/office/drawing/2014/main" id="{DA283D74-4A48-49EF-8CF2-5EA080655DD0}"/>
              </a:ext>
            </a:extLst>
          </p:cNvPr>
          <p:cNvSpPr txBox="1"/>
          <p:nvPr/>
        </p:nvSpPr>
        <p:spPr>
          <a:xfrm>
            <a:off x="2195736" y="26753"/>
            <a:ext cx="20682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Ё </a:t>
            </a:r>
            <a:r>
              <a:rPr lang="ru-RU" sz="8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ё</a:t>
            </a:r>
            <a:endParaRPr lang="ru-RU" sz="8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4" name="Picture 10">
            <a:extLst>
              <a:ext uri="{FF2B5EF4-FFF2-40B4-BE49-F238E27FC236}">
                <a16:creationId xmlns="" xmlns:a16="http://schemas.microsoft.com/office/drawing/2014/main" id="{077FC7FB-2D0C-4C3C-8A15-1459621EB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10440"/>
            <a:ext cx="1079175" cy="107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12">
            <a:extLst>
              <a:ext uri="{FF2B5EF4-FFF2-40B4-BE49-F238E27FC236}">
                <a16:creationId xmlns="" xmlns:a16="http://schemas.microsoft.com/office/drawing/2014/main" id="{94E71D5B-5D8E-40A6-90AB-36C033FDB19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7A14562B-376E-43AD-A615-0BFD5DB9F3B2}"/>
              </a:ext>
            </a:extLst>
          </p:cNvPr>
          <p:cNvSpPr txBox="1"/>
          <p:nvPr/>
        </p:nvSpPr>
        <p:spPr>
          <a:xfrm>
            <a:off x="1475656" y="4204252"/>
            <a:ext cx="74888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C00000"/>
                </a:solidFill>
              </a:rPr>
              <a:t>     ё</a:t>
            </a:r>
            <a:r>
              <a:rPr lang="ru-RU" sz="4800" b="1" dirty="0"/>
              <a:t>ж                  лёд</a:t>
            </a:r>
          </a:p>
        </p:txBody>
      </p:sp>
      <p:sp>
        <p:nvSpPr>
          <p:cNvPr id="10" name="Прямоугольный треугольник 9">
            <a:extLst>
              <a:ext uri="{FF2B5EF4-FFF2-40B4-BE49-F238E27FC236}">
                <a16:creationId xmlns="" xmlns:a16="http://schemas.microsoft.com/office/drawing/2014/main" id="{96D4EC9A-759F-47C2-8409-985A35A56E64}"/>
              </a:ext>
            </a:extLst>
          </p:cNvPr>
          <p:cNvSpPr/>
          <p:nvPr/>
        </p:nvSpPr>
        <p:spPr>
          <a:xfrm>
            <a:off x="2069482" y="5002673"/>
            <a:ext cx="576064" cy="288032"/>
          </a:xfrm>
          <a:prstGeom prst="rtTriangle">
            <a:avLst/>
          </a:prstGeom>
          <a:solidFill>
            <a:srgbClr val="007A3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ый треугольник 10">
            <a:extLst>
              <a:ext uri="{FF2B5EF4-FFF2-40B4-BE49-F238E27FC236}">
                <a16:creationId xmlns="" xmlns:a16="http://schemas.microsoft.com/office/drawing/2014/main" id="{CC0A7102-335D-4F92-ACD9-9FFB91B089CB}"/>
              </a:ext>
            </a:extLst>
          </p:cNvPr>
          <p:cNvSpPr/>
          <p:nvPr/>
        </p:nvSpPr>
        <p:spPr>
          <a:xfrm rot="10800000">
            <a:off x="2090511" y="5002673"/>
            <a:ext cx="576064" cy="288032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ый треугольник 16">
            <a:extLst>
              <a:ext uri="{FF2B5EF4-FFF2-40B4-BE49-F238E27FC236}">
                <a16:creationId xmlns="" xmlns:a16="http://schemas.microsoft.com/office/drawing/2014/main" id="{5B835202-B35B-4DF2-8898-B3B638F81081}"/>
              </a:ext>
            </a:extLst>
          </p:cNvPr>
          <p:cNvSpPr/>
          <p:nvPr/>
        </p:nvSpPr>
        <p:spPr>
          <a:xfrm>
            <a:off x="5738915" y="4984580"/>
            <a:ext cx="576064" cy="288032"/>
          </a:xfrm>
          <a:prstGeom prst="rtTriangle">
            <a:avLst/>
          </a:prstGeom>
          <a:solidFill>
            <a:srgbClr val="007A3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рямоугольный треугольник 18">
            <a:extLst>
              <a:ext uri="{FF2B5EF4-FFF2-40B4-BE49-F238E27FC236}">
                <a16:creationId xmlns="" xmlns:a16="http://schemas.microsoft.com/office/drawing/2014/main" id="{0905026A-CCDC-477A-BC8C-9608CEA9C532}"/>
              </a:ext>
            </a:extLst>
          </p:cNvPr>
          <p:cNvSpPr/>
          <p:nvPr/>
        </p:nvSpPr>
        <p:spPr>
          <a:xfrm rot="10800000">
            <a:off x="5759944" y="4984580"/>
            <a:ext cx="576064" cy="288032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Прямоугольник 19">
            <a:extLst>
              <a:ext uri="{FF2B5EF4-FFF2-40B4-BE49-F238E27FC236}">
                <a16:creationId xmlns="" xmlns:a16="http://schemas.microsoft.com/office/drawing/2014/main" id="{0143C38E-B4C8-4E2A-89D2-E1AA6BBA5405}"/>
              </a:ext>
            </a:extLst>
          </p:cNvPr>
          <p:cNvSpPr/>
          <p:nvPr/>
        </p:nvSpPr>
        <p:spPr>
          <a:xfrm>
            <a:off x="6354441" y="4984579"/>
            <a:ext cx="288029" cy="288033"/>
          </a:xfrm>
          <a:prstGeom prst="rect">
            <a:avLst/>
          </a:prstGeom>
          <a:solidFill>
            <a:schemeClr val="tx2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696F4F7D-EDAD-420D-A65C-C2B53CE73A3D}"/>
              </a:ext>
            </a:extLst>
          </p:cNvPr>
          <p:cNvSpPr/>
          <p:nvPr/>
        </p:nvSpPr>
        <p:spPr>
          <a:xfrm>
            <a:off x="2699792" y="5002672"/>
            <a:ext cx="288029" cy="288033"/>
          </a:xfrm>
          <a:prstGeom prst="rect">
            <a:avLst/>
          </a:prstGeom>
          <a:solidFill>
            <a:schemeClr val="tx2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098" name="Picture 2">
            <a:extLst>
              <a:ext uri="{FF2B5EF4-FFF2-40B4-BE49-F238E27FC236}">
                <a16:creationId xmlns="" xmlns:a16="http://schemas.microsoft.com/office/drawing/2014/main" id="{3BA792E0-F1EE-4936-8C3A-4F7C77B53F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398" y="1885593"/>
            <a:ext cx="2879801" cy="1786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09C48F1F-777D-42C2-9E71-F7445D59B56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4933" t="18901" r="21092" b="23359"/>
          <a:stretch/>
        </p:blipFill>
        <p:spPr>
          <a:xfrm>
            <a:off x="5318792" y="1738572"/>
            <a:ext cx="3474016" cy="1842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590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0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"/>
                  </p:tgtEl>
                </p:cond>
              </p:nextCondLst>
            </p:seq>
          </p:childTnLst>
        </p:cTn>
      </p:par>
    </p:tnLst>
    <p:bldLst>
      <p:bldP spid="3" grpId="0"/>
      <p:bldP spid="10" grpId="0" animBg="1"/>
      <p:bldP spid="11" grpId="0" animBg="1"/>
      <p:bldP spid="17" grpId="0" animBg="1"/>
      <p:bldP spid="19" grpId="0" animBg="1"/>
      <p:bldP spid="20" grpId="0" animBg="1"/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29C8A41D-8B15-4C79-86BD-EF5733601EDB}"/>
              </a:ext>
            </a:extLst>
          </p:cNvPr>
          <p:cNvSpPr txBox="1"/>
          <p:nvPr/>
        </p:nvSpPr>
        <p:spPr>
          <a:xfrm>
            <a:off x="755576" y="2708920"/>
            <a:ext cx="787649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>
                <a:solidFill>
                  <a:srgbClr val="007A37"/>
                </a:solidFill>
              </a:rPr>
              <a:t>с</a:t>
            </a:r>
            <a:r>
              <a:rPr lang="ru-RU" sz="7200" b="1" dirty="0">
                <a:solidFill>
                  <a:srgbClr val="FF0000"/>
                </a:solidFill>
              </a:rPr>
              <a:t>ё</a:t>
            </a:r>
            <a:r>
              <a:rPr lang="ru-RU" sz="7200" b="1" dirty="0">
                <a:solidFill>
                  <a:srgbClr val="860000"/>
                </a:solidFill>
              </a:rPr>
              <a:t>      </a:t>
            </a:r>
            <a:r>
              <a:rPr lang="ru-RU" sz="7200" b="1" dirty="0" err="1">
                <a:solidFill>
                  <a:srgbClr val="007A37"/>
                </a:solidFill>
              </a:rPr>
              <a:t>р</a:t>
            </a:r>
            <a:r>
              <a:rPr lang="ru-RU" sz="7200" b="1" dirty="0" err="1">
                <a:solidFill>
                  <a:srgbClr val="FF0000"/>
                </a:solidFill>
              </a:rPr>
              <a:t>ё</a:t>
            </a:r>
            <a:r>
              <a:rPr lang="ru-RU" sz="7200" b="1" dirty="0">
                <a:solidFill>
                  <a:srgbClr val="860000"/>
                </a:solidFill>
              </a:rPr>
              <a:t>      </a:t>
            </a:r>
            <a:r>
              <a:rPr lang="ru-RU" sz="7200" b="1" dirty="0" err="1">
                <a:solidFill>
                  <a:srgbClr val="007A37"/>
                </a:solidFill>
              </a:rPr>
              <a:t>л</a:t>
            </a:r>
            <a:r>
              <a:rPr lang="ru-RU" sz="7200" b="1" dirty="0" err="1">
                <a:solidFill>
                  <a:srgbClr val="FF0000"/>
                </a:solidFill>
              </a:rPr>
              <a:t>ё</a:t>
            </a:r>
            <a:r>
              <a:rPr lang="ru-RU" sz="7200" b="1" dirty="0">
                <a:solidFill>
                  <a:srgbClr val="860000"/>
                </a:solidFill>
              </a:rPr>
              <a:t>     </a:t>
            </a:r>
            <a:r>
              <a:rPr lang="ru-RU" sz="7200" b="1" dirty="0" err="1">
                <a:solidFill>
                  <a:srgbClr val="007A37"/>
                </a:solidFill>
              </a:rPr>
              <a:t>в</a:t>
            </a:r>
            <a:r>
              <a:rPr lang="ru-RU" sz="7200" b="1" dirty="0" err="1">
                <a:solidFill>
                  <a:srgbClr val="FF0000"/>
                </a:solidFill>
              </a:rPr>
              <a:t>ё</a:t>
            </a:r>
            <a:r>
              <a:rPr lang="ru-RU" sz="7200" b="1" dirty="0">
                <a:solidFill>
                  <a:srgbClr val="FF0000"/>
                </a:solidFill>
              </a:rPr>
              <a:t>     </a:t>
            </a:r>
            <a:r>
              <a:rPr lang="ru-RU" sz="7200" b="1" dirty="0" err="1">
                <a:solidFill>
                  <a:srgbClr val="007A37"/>
                </a:solidFill>
              </a:rPr>
              <a:t>н</a:t>
            </a:r>
            <a:r>
              <a:rPr lang="ru-RU" sz="7200" b="1" dirty="0" err="1">
                <a:solidFill>
                  <a:srgbClr val="FF0000"/>
                </a:solidFill>
              </a:rPr>
              <a:t>ё</a:t>
            </a:r>
            <a:r>
              <a:rPr lang="ru-RU" sz="7200" b="1" dirty="0">
                <a:solidFill>
                  <a:srgbClr val="860000"/>
                </a:solidFill>
              </a:rPr>
              <a:t>      </a:t>
            </a:r>
            <a:r>
              <a:rPr lang="ru-RU" sz="7200" b="1" dirty="0" err="1">
                <a:solidFill>
                  <a:srgbClr val="007A37"/>
                </a:solidFill>
              </a:rPr>
              <a:t>т</a:t>
            </a:r>
            <a:r>
              <a:rPr lang="ru-RU" sz="7200" b="1" dirty="0" err="1">
                <a:solidFill>
                  <a:srgbClr val="FF0000"/>
                </a:solidFill>
              </a:rPr>
              <a:t>ё</a:t>
            </a:r>
            <a:r>
              <a:rPr lang="ru-RU" sz="7200" b="1" dirty="0">
                <a:solidFill>
                  <a:srgbClr val="FF0000"/>
                </a:solidFill>
              </a:rPr>
              <a:t>      </a:t>
            </a:r>
            <a:r>
              <a:rPr lang="ru-RU" sz="7200" b="1" dirty="0" err="1">
                <a:solidFill>
                  <a:srgbClr val="007A37"/>
                </a:solidFill>
              </a:rPr>
              <a:t>б</a:t>
            </a:r>
            <a:r>
              <a:rPr lang="ru-RU" sz="7200" b="1" dirty="0" err="1">
                <a:solidFill>
                  <a:srgbClr val="FF0000"/>
                </a:solidFill>
              </a:rPr>
              <a:t>ё</a:t>
            </a:r>
            <a:r>
              <a:rPr lang="ru-RU" sz="7200" b="1" dirty="0">
                <a:solidFill>
                  <a:srgbClr val="FF0000"/>
                </a:solidFill>
              </a:rPr>
              <a:t>      </a:t>
            </a:r>
            <a:r>
              <a:rPr lang="ru-RU" sz="7200" b="1" dirty="0" err="1">
                <a:solidFill>
                  <a:srgbClr val="007A37"/>
                </a:solidFill>
              </a:rPr>
              <a:t>д</a:t>
            </a:r>
            <a:r>
              <a:rPr lang="ru-RU" sz="7200" b="1" dirty="0" err="1">
                <a:solidFill>
                  <a:srgbClr val="FF0000"/>
                </a:solidFill>
              </a:rPr>
              <a:t>ё</a:t>
            </a:r>
            <a:r>
              <a:rPr lang="ru-RU" sz="7200" b="1" dirty="0">
                <a:solidFill>
                  <a:srgbClr val="FF0000"/>
                </a:solidFill>
              </a:rPr>
              <a:t>     </a:t>
            </a:r>
            <a:r>
              <a:rPr lang="ru-RU" sz="7200" b="1" dirty="0" err="1">
                <a:solidFill>
                  <a:srgbClr val="007A37"/>
                </a:solidFill>
              </a:rPr>
              <a:t>п</a:t>
            </a:r>
            <a:r>
              <a:rPr lang="ru-RU" sz="7200" b="1" dirty="0" err="1">
                <a:solidFill>
                  <a:srgbClr val="FF0000"/>
                </a:solidFill>
              </a:rPr>
              <a:t>ё</a:t>
            </a:r>
            <a:endParaRPr lang="ru-RU" sz="4400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CD5B96B1-05F7-47B5-A693-5CF98A41B09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04" t="2765" r="74370" b="58532"/>
          <a:stretch/>
        </p:blipFill>
        <p:spPr>
          <a:xfrm>
            <a:off x="1115615" y="332656"/>
            <a:ext cx="1512169" cy="20162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1D270FD9-6960-416A-A59A-59E062F48C2B}"/>
              </a:ext>
            </a:extLst>
          </p:cNvPr>
          <p:cNvSpPr txBox="1"/>
          <p:nvPr/>
        </p:nvSpPr>
        <p:spPr>
          <a:xfrm>
            <a:off x="3275856" y="350998"/>
            <a:ext cx="492416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«Е» и «Ё» - родные сёстры,</a:t>
            </a:r>
          </a:p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Различать сестёр непросто.</a:t>
            </a:r>
          </a:p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Но у буквы «Ё» -  две точки,</a:t>
            </a:r>
          </a:p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Словно к лесенке </a:t>
            </a:r>
            <a:r>
              <a:rPr lang="ru-RU" sz="2800" b="1" dirty="0" err="1">
                <a:solidFill>
                  <a:schemeClr val="tx2">
                    <a:lumMod val="75000"/>
                  </a:schemeClr>
                </a:solidFill>
              </a:rPr>
              <a:t>гвоздочки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26767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6E4E508A-7A08-4A16-A823-7A06A0AB3086}"/>
              </a:ext>
            </a:extLst>
          </p:cNvPr>
          <p:cNvSpPr txBox="1"/>
          <p:nvPr/>
        </p:nvSpPr>
        <p:spPr>
          <a:xfrm>
            <a:off x="1043608" y="1340768"/>
            <a:ext cx="77048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chemeClr val="tx2"/>
                </a:solidFill>
              </a:rPr>
              <a:t>ёрш      ёлка      ёмкость</a:t>
            </a:r>
          </a:p>
          <a:p>
            <a:r>
              <a:rPr lang="ru-RU" sz="4800" b="1" dirty="0">
                <a:solidFill>
                  <a:schemeClr val="tx2"/>
                </a:solidFill>
              </a:rPr>
              <a:t>моё       своё        твоё</a:t>
            </a:r>
          </a:p>
          <a:p>
            <a:r>
              <a:rPr lang="ru-RU" sz="4800" b="1" dirty="0">
                <a:solidFill>
                  <a:schemeClr val="tx2"/>
                </a:solidFill>
              </a:rPr>
              <a:t>поёт      встаёт      даёт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AEA40FB-4327-42D4-A5CE-78439A25AC90}"/>
              </a:ext>
            </a:extLst>
          </p:cNvPr>
          <p:cNvSpPr txBox="1"/>
          <p:nvPr/>
        </p:nvSpPr>
        <p:spPr>
          <a:xfrm>
            <a:off x="1043608" y="3932994"/>
            <a:ext cx="82444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chemeClr val="accent2">
                    <a:lumMod val="50000"/>
                  </a:schemeClr>
                </a:solidFill>
              </a:rPr>
              <a:t>Ёлка с ёжиком похожи:</a:t>
            </a:r>
          </a:p>
          <a:p>
            <a:r>
              <a:rPr lang="ru-RU" sz="4800" b="1" dirty="0">
                <a:solidFill>
                  <a:schemeClr val="accent2">
                    <a:lumMod val="50000"/>
                  </a:schemeClr>
                </a:solidFill>
              </a:rPr>
              <a:t>Ёж в иголках, ёлка тоже.</a:t>
            </a:r>
          </a:p>
        </p:txBody>
      </p:sp>
      <p:sp>
        <p:nvSpPr>
          <p:cNvPr id="20" name="Заголовок 1">
            <a:extLst>
              <a:ext uri="{FF2B5EF4-FFF2-40B4-BE49-F238E27FC236}">
                <a16:creationId xmlns="" xmlns:a16="http://schemas.microsoft.com/office/drawing/2014/main" id="{3EFEBA29-1AD2-4256-90D2-8346F4D157A4}"/>
              </a:ext>
            </a:extLst>
          </p:cNvPr>
          <p:cNvSpPr txBox="1">
            <a:spLocks/>
          </p:cNvSpPr>
          <p:nvPr/>
        </p:nvSpPr>
        <p:spPr>
          <a:xfrm>
            <a:off x="1259632" y="281149"/>
            <a:ext cx="6624736" cy="7757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Прочитаем</a:t>
            </a:r>
            <a:endParaRPr kumimoji="0" lang="ru-RU" sz="36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503121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056866"/>
            <a:ext cx="2386608" cy="5256584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sz="5400" b="1" dirty="0">
                <a:solidFill>
                  <a:schemeClr val="tx2"/>
                </a:solidFill>
              </a:rPr>
              <a:t>слон</a:t>
            </a:r>
          </a:p>
          <a:p>
            <a:pPr>
              <a:spcBef>
                <a:spcPts val="0"/>
              </a:spcBef>
            </a:pPr>
            <a:r>
              <a:rPr lang="ru-RU" sz="5400" b="1" dirty="0">
                <a:solidFill>
                  <a:schemeClr val="tx2"/>
                </a:solidFill>
              </a:rPr>
              <a:t>лев</a:t>
            </a:r>
          </a:p>
          <a:p>
            <a:pPr>
              <a:spcBef>
                <a:spcPts val="0"/>
              </a:spcBef>
            </a:pPr>
            <a:r>
              <a:rPr lang="ru-RU" sz="5400" b="1" dirty="0">
                <a:solidFill>
                  <a:schemeClr val="tx2"/>
                </a:solidFill>
              </a:rPr>
              <a:t>гусь</a:t>
            </a:r>
          </a:p>
          <a:p>
            <a:pPr>
              <a:spcBef>
                <a:spcPts val="0"/>
              </a:spcBef>
            </a:pPr>
            <a:r>
              <a:rPr lang="ru-RU" sz="5400" b="1" dirty="0">
                <a:solidFill>
                  <a:schemeClr val="tx2"/>
                </a:solidFill>
              </a:rPr>
              <a:t>лось</a:t>
            </a:r>
          </a:p>
          <a:p>
            <a:pPr>
              <a:spcBef>
                <a:spcPts val="0"/>
              </a:spcBef>
            </a:pPr>
            <a:r>
              <a:rPr lang="ru-RU" sz="5400" b="1" dirty="0">
                <a:solidFill>
                  <a:schemeClr val="tx2"/>
                </a:solidFill>
              </a:rPr>
              <a:t>утка</a:t>
            </a:r>
          </a:p>
          <a:p>
            <a:pPr>
              <a:spcBef>
                <a:spcPts val="0"/>
              </a:spcBef>
            </a:pPr>
            <a:r>
              <a:rPr lang="ru-RU" sz="5400" b="1" dirty="0">
                <a:solidFill>
                  <a:schemeClr val="tx2"/>
                </a:solidFill>
              </a:rPr>
              <a:t>тигр</a:t>
            </a:r>
          </a:p>
          <a:p>
            <a:pPr marL="0" indent="0">
              <a:buNone/>
            </a:pPr>
            <a:endParaRPr lang="ru-RU" sz="4400" b="1" dirty="0">
              <a:solidFill>
                <a:schemeClr val="tx2"/>
              </a:solidFill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7C3B1D4E-CF42-414D-9C20-FF817CA91E89}"/>
              </a:ext>
            </a:extLst>
          </p:cNvPr>
          <p:cNvSpPr txBox="1">
            <a:spLocks/>
          </p:cNvSpPr>
          <p:nvPr/>
        </p:nvSpPr>
        <p:spPr>
          <a:xfrm>
            <a:off x="1259632" y="52549"/>
            <a:ext cx="6624736" cy="10778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Малыши заблудились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(нажимай на малыша)</a:t>
            </a:r>
            <a:endParaRPr kumimoji="0" lang="ru-RU" sz="1600" b="1" i="0" u="none" strike="noStrike" kern="1200" normalizeH="0" baseline="0" noProof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57975" y="4503770"/>
            <a:ext cx="2952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7030A0"/>
                </a:solidFill>
              </a:rPr>
              <a:t>тигрёнок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80594" y="5276418"/>
            <a:ext cx="2952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7030A0"/>
                </a:solidFill>
              </a:rPr>
              <a:t>лосёнок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60109" y="1912156"/>
            <a:ext cx="2952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7030A0"/>
                </a:solidFill>
              </a:rPr>
              <a:t>гусёнок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80594" y="3686960"/>
            <a:ext cx="2952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7030A0"/>
                </a:solidFill>
              </a:rPr>
              <a:t>утёнок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80594" y="1072030"/>
            <a:ext cx="2952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7030A0"/>
                </a:solidFill>
              </a:rPr>
              <a:t>львёнок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60109" y="2734528"/>
            <a:ext cx="2952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7030A0"/>
                </a:solidFill>
              </a:rPr>
              <a:t>слонёнок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BEB2415D-7757-4EDC-B5A5-425BEDC776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6623" y="4169529"/>
            <a:ext cx="1761436" cy="2143921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74B2AB8E-DB36-4015-9BD0-50A8E4CF80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8725" y="2655296"/>
            <a:ext cx="1337184" cy="1285925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="" xmlns:a16="http://schemas.microsoft.com/office/drawing/2014/main" id="{6BE78B73-2643-4C1D-B637-159A02D386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2880" y="1007558"/>
            <a:ext cx="2386608" cy="175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069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85185E-6 L -0.22535 0.1312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67" y="6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85185E-6 L -0.18368 0.1210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84" y="6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7.40741E-7 L -0.17587 -0.2370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02" y="-11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85185E-6 L -0.18594 0.1013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06" y="50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7037E-7 L -0.18351 0.0979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84" y="4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11111E-6 L -0.19375 -0.24583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87" y="-12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7887A52-ACF2-42D3-8EFA-8348E3B121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576" y="1166018"/>
            <a:ext cx="8208912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 err="1" smtClean="0">
                <a:solidFill>
                  <a:schemeClr val="tx2"/>
                </a:solidFill>
              </a:rPr>
              <a:t>Пе</a:t>
            </a:r>
            <a:r>
              <a:rPr lang="ru-RU" sz="4400" b="1" dirty="0" smtClean="0">
                <a:solidFill>
                  <a:schemeClr val="tx2"/>
                </a:solidFill>
              </a:rPr>
              <a:t>-ту-шок </a:t>
            </a:r>
            <a:r>
              <a:rPr lang="ru-RU" sz="4400" b="1" dirty="0" err="1" smtClean="0">
                <a:solidFill>
                  <a:schemeClr val="tx2"/>
                </a:solidFill>
              </a:rPr>
              <a:t>по-ёт</a:t>
            </a:r>
            <a:r>
              <a:rPr lang="ru-RU" sz="4400" b="1" dirty="0" smtClean="0">
                <a:solidFill>
                  <a:schemeClr val="tx2"/>
                </a:solidFill>
              </a:rPr>
              <a:t> </a:t>
            </a:r>
            <a:r>
              <a:rPr lang="ru-RU" sz="4400" b="1" dirty="0" err="1" smtClean="0">
                <a:solidFill>
                  <a:schemeClr val="tx2"/>
                </a:solidFill>
              </a:rPr>
              <a:t>пе-ред</a:t>
            </a:r>
            <a:r>
              <a:rPr lang="ru-RU" sz="4400" b="1" dirty="0" smtClean="0">
                <a:solidFill>
                  <a:schemeClr val="tx2"/>
                </a:solidFill>
              </a:rPr>
              <a:t>          </a:t>
            </a:r>
            <a:r>
              <a:rPr lang="ru-RU" sz="4400" b="1" dirty="0" err="1" smtClean="0">
                <a:solidFill>
                  <a:schemeClr val="tx2"/>
                </a:solidFill>
              </a:rPr>
              <a:t>по-теп-ле-ни-ем</a:t>
            </a:r>
            <a:r>
              <a:rPr lang="ru-RU" sz="4400" b="1" dirty="0">
                <a:solidFill>
                  <a:schemeClr val="tx2"/>
                </a:solidFill>
              </a:rPr>
              <a:t>.  Лёд </a:t>
            </a:r>
            <a:r>
              <a:rPr lang="ru-RU" sz="4400" b="1" dirty="0" err="1" smtClean="0">
                <a:solidFill>
                  <a:schemeClr val="tx2"/>
                </a:solidFill>
              </a:rPr>
              <a:t>тре</a:t>
            </a:r>
            <a:r>
              <a:rPr lang="ru-RU" sz="4400" b="1" dirty="0" smtClean="0">
                <a:solidFill>
                  <a:schemeClr val="tx2"/>
                </a:solidFill>
              </a:rPr>
              <a:t>-щит </a:t>
            </a:r>
            <a:r>
              <a:rPr lang="ru-RU" sz="4400" b="1" dirty="0">
                <a:solidFill>
                  <a:schemeClr val="tx2"/>
                </a:solidFill>
              </a:rPr>
              <a:t>– к </a:t>
            </a:r>
            <a:r>
              <a:rPr lang="ru-RU" sz="4400" b="1" dirty="0" err="1" smtClean="0">
                <a:solidFill>
                  <a:schemeClr val="tx2"/>
                </a:solidFill>
              </a:rPr>
              <a:t>мо-ро-зу</a:t>
            </a:r>
            <a:r>
              <a:rPr lang="ru-RU" sz="4400" b="1" dirty="0">
                <a:solidFill>
                  <a:schemeClr val="tx2"/>
                </a:solidFill>
              </a:rPr>
              <a:t>. В </a:t>
            </a:r>
            <a:r>
              <a:rPr lang="ru-RU" sz="4400" b="1" dirty="0" err="1" smtClean="0">
                <a:solidFill>
                  <a:schemeClr val="tx2"/>
                </a:solidFill>
              </a:rPr>
              <a:t>мо</a:t>
            </a:r>
            <a:r>
              <a:rPr lang="ru-RU" sz="4400" b="1" dirty="0" smtClean="0">
                <a:solidFill>
                  <a:schemeClr val="tx2"/>
                </a:solidFill>
              </a:rPr>
              <a:t>-роз </a:t>
            </a:r>
            <a:r>
              <a:rPr lang="ru-RU" sz="4400" b="1" dirty="0">
                <a:solidFill>
                  <a:schemeClr val="tx2"/>
                </a:solidFill>
              </a:rPr>
              <a:t>на лёд </a:t>
            </a:r>
            <a:r>
              <a:rPr lang="ru-RU" sz="4400" b="1" dirty="0" err="1" smtClean="0">
                <a:solidFill>
                  <a:schemeClr val="tx2"/>
                </a:solidFill>
              </a:rPr>
              <a:t>выс</a:t>
            </a:r>
            <a:r>
              <a:rPr lang="ru-RU" sz="4400" b="1" dirty="0" smtClean="0">
                <a:solidFill>
                  <a:schemeClr val="tx2"/>
                </a:solidFill>
              </a:rPr>
              <a:t>-ту-па-</a:t>
            </a:r>
            <a:r>
              <a:rPr lang="ru-RU" sz="4400" b="1" dirty="0" err="1" smtClean="0">
                <a:solidFill>
                  <a:schemeClr val="tx2"/>
                </a:solidFill>
              </a:rPr>
              <a:t>ет</a:t>
            </a:r>
            <a:r>
              <a:rPr lang="ru-RU" sz="4400" b="1" dirty="0" smtClean="0">
                <a:solidFill>
                  <a:schemeClr val="tx2"/>
                </a:solidFill>
              </a:rPr>
              <a:t> во-да </a:t>
            </a:r>
            <a:r>
              <a:rPr lang="ru-RU" sz="4400" b="1" dirty="0">
                <a:solidFill>
                  <a:schemeClr val="tx2"/>
                </a:solidFill>
              </a:rPr>
              <a:t>– </a:t>
            </a:r>
            <a:r>
              <a:rPr lang="ru-RU" sz="4400" b="1" dirty="0" err="1" smtClean="0">
                <a:solidFill>
                  <a:schemeClr val="tx2"/>
                </a:solidFill>
              </a:rPr>
              <a:t>ско-ро</a:t>
            </a:r>
            <a:r>
              <a:rPr lang="ru-RU" sz="4400" b="1" dirty="0" smtClean="0">
                <a:solidFill>
                  <a:schemeClr val="tx2"/>
                </a:solidFill>
              </a:rPr>
              <a:t> нас-ту-пит от-те-</a:t>
            </a:r>
            <a:r>
              <a:rPr lang="ru-RU" sz="4400" b="1" dirty="0" err="1" smtClean="0">
                <a:solidFill>
                  <a:schemeClr val="tx2"/>
                </a:solidFill>
              </a:rPr>
              <a:t>пель</a:t>
            </a:r>
            <a:r>
              <a:rPr lang="ru-RU" sz="4400" b="1" dirty="0">
                <a:solidFill>
                  <a:schemeClr val="tx2"/>
                </a:solidFill>
              </a:rPr>
              <a:t>.  Дым </a:t>
            </a:r>
            <a:r>
              <a:rPr lang="ru-RU" sz="4400" b="1" dirty="0" smtClean="0">
                <a:solidFill>
                  <a:schemeClr val="tx2"/>
                </a:solidFill>
              </a:rPr>
              <a:t>стол-бом </a:t>
            </a:r>
            <a:r>
              <a:rPr lang="ru-RU" sz="4400" b="1" dirty="0">
                <a:solidFill>
                  <a:schemeClr val="tx2"/>
                </a:solidFill>
              </a:rPr>
              <a:t>– к </a:t>
            </a:r>
            <a:r>
              <a:rPr lang="ru-RU" sz="4400" b="1" dirty="0" err="1" smtClean="0">
                <a:solidFill>
                  <a:schemeClr val="tx2"/>
                </a:solidFill>
              </a:rPr>
              <a:t>мо-ро-зу</a:t>
            </a:r>
            <a:r>
              <a:rPr lang="ru-RU" sz="44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="" xmlns:a16="http://schemas.microsoft.com/office/drawing/2014/main" id="{7C3B1D4E-CF42-414D-9C20-FF817CA91E89}"/>
              </a:ext>
            </a:extLst>
          </p:cNvPr>
          <p:cNvSpPr txBox="1">
            <a:spLocks/>
          </p:cNvSpPr>
          <p:nvPr/>
        </p:nvSpPr>
        <p:spPr>
          <a:xfrm>
            <a:off x="1259632" y="281149"/>
            <a:ext cx="6624736" cy="7757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Прочитаем</a:t>
            </a:r>
            <a:endParaRPr kumimoji="0" lang="ru-RU" sz="36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106983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1D7AD34-82ED-444D-B83D-E6FADCBFABDE}"/>
              </a:ext>
            </a:extLst>
          </p:cNvPr>
          <p:cNvSpPr txBox="1">
            <a:spLocks/>
          </p:cNvSpPr>
          <p:nvPr/>
        </p:nvSpPr>
        <p:spPr>
          <a:xfrm>
            <a:off x="827584" y="404664"/>
            <a:ext cx="8136904" cy="7757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Буква потерялась О или Ё </a:t>
            </a:r>
            <a:endParaRPr kumimoji="0" lang="ru-RU" sz="44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45C2B976-F1D1-4F4F-8629-E2D957F92A81}"/>
              </a:ext>
            </a:extLst>
          </p:cNvPr>
          <p:cNvSpPr txBox="1"/>
          <p:nvPr/>
        </p:nvSpPr>
        <p:spPr>
          <a:xfrm>
            <a:off x="1187624" y="1484784"/>
            <a:ext cx="26371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    Л     Д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B3659A1-767F-4D83-ADEA-900E7218041D}"/>
              </a:ext>
            </a:extLst>
          </p:cNvPr>
          <p:cNvSpPr txBox="1"/>
          <p:nvPr/>
        </p:nvSpPr>
        <p:spPr>
          <a:xfrm>
            <a:off x="4768715" y="1504147"/>
            <a:ext cx="34036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Ч Е Р Т    Ж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FE039F68-642C-4A28-A06A-7ED44A063193}"/>
              </a:ext>
            </a:extLst>
          </p:cNvPr>
          <p:cNvSpPr txBox="1"/>
          <p:nvPr/>
        </p:nvSpPr>
        <p:spPr>
          <a:xfrm>
            <a:off x="1154233" y="2348880"/>
            <a:ext cx="29137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 Л     Б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4A4FB96A-E511-4DF7-A243-42BE576D2162}"/>
              </a:ext>
            </a:extLst>
          </p:cNvPr>
          <p:cNvSpPr txBox="1"/>
          <p:nvPr/>
        </p:nvSpPr>
        <p:spPr>
          <a:xfrm>
            <a:off x="5076056" y="2387977"/>
            <a:ext cx="29137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    Ж И К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0E1A70C8-C687-4ED4-81F2-AB2C857F9299}"/>
              </a:ext>
            </a:extLst>
          </p:cNvPr>
          <p:cNvSpPr txBox="1"/>
          <p:nvPr/>
        </p:nvSpPr>
        <p:spPr>
          <a:xfrm>
            <a:off x="1049327" y="3126905"/>
            <a:ext cx="29137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   С  Л   Т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46A8EE36-3AAF-4C80-8029-79342849E11C}"/>
              </a:ext>
            </a:extLst>
          </p:cNvPr>
          <p:cNvSpPr txBox="1"/>
          <p:nvPr/>
        </p:nvSpPr>
        <p:spPr>
          <a:xfrm>
            <a:off x="4572000" y="3195802"/>
            <a:ext cx="360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      П     ЛЕ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2F240BCD-A67C-42B3-A0AD-9B73F1F02F20}"/>
              </a:ext>
            </a:extLst>
          </p:cNvPr>
          <p:cNvSpPr txBox="1"/>
          <p:nvPr/>
        </p:nvSpPr>
        <p:spPr>
          <a:xfrm>
            <a:off x="1154233" y="3959959"/>
            <a:ext cx="36144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Т    КАРЬ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7E1DF41B-F73B-4AC0-ABC6-56059F21592B}"/>
              </a:ext>
            </a:extLst>
          </p:cNvPr>
          <p:cNvSpPr txBox="1"/>
          <p:nvPr/>
        </p:nvSpPr>
        <p:spPr>
          <a:xfrm>
            <a:off x="5076056" y="3903688"/>
            <a:ext cx="360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    Ч   Л  К  А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803C94FA-3940-4A33-A48B-5720DFB0307A}"/>
              </a:ext>
            </a:extLst>
          </p:cNvPr>
          <p:cNvSpPr txBox="1"/>
          <p:nvPr/>
        </p:nvSpPr>
        <p:spPr>
          <a:xfrm>
            <a:off x="2296575" y="1504147"/>
            <a:ext cx="2840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tx2"/>
                </a:solidFill>
              </a:rPr>
              <a:t>Ё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1910B23A-21AD-4A49-A15D-5921B190A60B}"/>
              </a:ext>
            </a:extLst>
          </p:cNvPr>
          <p:cNvSpPr txBox="1"/>
          <p:nvPr/>
        </p:nvSpPr>
        <p:spPr>
          <a:xfrm>
            <a:off x="6568465" y="1466405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Ё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6B1D19A7-5E49-4678-A242-3C75E8537683}"/>
              </a:ext>
            </a:extLst>
          </p:cNvPr>
          <p:cNvSpPr txBox="1"/>
          <p:nvPr/>
        </p:nvSpPr>
        <p:spPr>
          <a:xfrm>
            <a:off x="1792519" y="2326422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О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D536C9F3-851C-4F60-8244-51A3F4317B1E}"/>
              </a:ext>
            </a:extLst>
          </p:cNvPr>
          <p:cNvSpPr txBox="1"/>
          <p:nvPr/>
        </p:nvSpPr>
        <p:spPr>
          <a:xfrm>
            <a:off x="5154276" y="2376391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Ё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2AF850F0-521D-4D28-BCFE-5483D36682F9}"/>
              </a:ext>
            </a:extLst>
          </p:cNvPr>
          <p:cNvSpPr txBox="1"/>
          <p:nvPr/>
        </p:nvSpPr>
        <p:spPr>
          <a:xfrm>
            <a:off x="2447856" y="3095863"/>
            <a:ext cx="4134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Ё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C2E70FB9-47A9-4173-8A5D-1D2A26974BEF}"/>
              </a:ext>
            </a:extLst>
          </p:cNvPr>
          <p:cNvSpPr txBox="1"/>
          <p:nvPr/>
        </p:nvSpPr>
        <p:spPr>
          <a:xfrm>
            <a:off x="5937218" y="3165024"/>
            <a:ext cx="5040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О	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D815CA8E-FA18-4891-BD10-4BB5AC655A62}"/>
              </a:ext>
            </a:extLst>
          </p:cNvPr>
          <p:cNvSpPr txBox="1"/>
          <p:nvPr/>
        </p:nvSpPr>
        <p:spPr>
          <a:xfrm>
            <a:off x="1547664" y="3959959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О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6253BF98-7F06-4357-938B-EDD64EFFD865}"/>
              </a:ext>
            </a:extLst>
          </p:cNvPr>
          <p:cNvSpPr txBox="1"/>
          <p:nvPr/>
        </p:nvSpPr>
        <p:spPr>
          <a:xfrm>
            <a:off x="5949820" y="3903688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Ё</a:t>
            </a:r>
          </a:p>
        </p:txBody>
      </p:sp>
      <p:pic>
        <p:nvPicPr>
          <p:cNvPr id="22" name="Picture 2">
            <a:hlinkClick r:id="rId2" action="ppaction://hlinksldjump"/>
            <a:extLst>
              <a:ext uri="{FF2B5EF4-FFF2-40B4-BE49-F238E27FC236}">
                <a16:creationId xmlns="" xmlns:a16="http://schemas.microsoft.com/office/drawing/2014/main" id="{23758D00-0959-44A3-B4A4-828951CA0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0781" y="6093296"/>
            <a:ext cx="471148" cy="452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6B237DD3-78F3-4ECA-89FC-E478CC358E93}"/>
              </a:ext>
            </a:extLst>
          </p:cNvPr>
          <p:cNvSpPr txBox="1"/>
          <p:nvPr/>
        </p:nvSpPr>
        <p:spPr>
          <a:xfrm>
            <a:off x="3208881" y="912072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(нажимай на слово)</a:t>
            </a:r>
          </a:p>
        </p:txBody>
      </p:sp>
    </p:spTree>
    <p:extLst>
      <p:ext uri="{BB962C8B-B14F-4D97-AF65-F5344CB8AC3E}">
        <p14:creationId xmlns:p14="http://schemas.microsoft.com/office/powerpoint/2010/main" val="2940481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BF46358-FBFB-4705-B721-F196607AF8FA}"/>
              </a:ext>
            </a:extLst>
          </p:cNvPr>
          <p:cNvSpPr txBox="1">
            <a:spLocks/>
          </p:cNvSpPr>
          <p:nvPr/>
        </p:nvSpPr>
        <p:spPr>
          <a:xfrm>
            <a:off x="1547664" y="404664"/>
            <a:ext cx="6624736" cy="7757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Домик друзей</a:t>
            </a:r>
            <a:endParaRPr kumimoji="0" lang="ru-RU" sz="44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D87B3909-08CA-4A67-95F7-7CF452118285}"/>
              </a:ext>
            </a:extLst>
          </p:cNvPr>
          <p:cNvSpPr/>
          <p:nvPr/>
        </p:nvSpPr>
        <p:spPr>
          <a:xfrm>
            <a:off x="1678251" y="3102346"/>
            <a:ext cx="5904656" cy="25922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внобедренный треугольник 3">
            <a:extLst>
              <a:ext uri="{FF2B5EF4-FFF2-40B4-BE49-F238E27FC236}">
                <a16:creationId xmlns="" xmlns:a16="http://schemas.microsoft.com/office/drawing/2014/main" id="{746C234B-6864-467E-BA82-01AD94173813}"/>
              </a:ext>
            </a:extLst>
          </p:cNvPr>
          <p:cNvSpPr/>
          <p:nvPr/>
        </p:nvSpPr>
        <p:spPr>
          <a:xfrm>
            <a:off x="1722196" y="2114100"/>
            <a:ext cx="5904656" cy="1014101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93839401-F512-4F57-8B9B-57A296147A3B}"/>
              </a:ext>
            </a:extLst>
          </p:cNvPr>
          <p:cNvSpPr/>
          <p:nvPr/>
        </p:nvSpPr>
        <p:spPr>
          <a:xfrm>
            <a:off x="1907704" y="3284984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3E5B4DF9-46B0-4A9E-8EAC-E52E4ABB24CB}"/>
              </a:ext>
            </a:extLst>
          </p:cNvPr>
          <p:cNvSpPr/>
          <p:nvPr/>
        </p:nvSpPr>
        <p:spPr>
          <a:xfrm>
            <a:off x="1907704" y="4023962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E463AE2B-6342-48D4-91F8-8952D1C0C99C}"/>
              </a:ext>
            </a:extLst>
          </p:cNvPr>
          <p:cNvSpPr/>
          <p:nvPr/>
        </p:nvSpPr>
        <p:spPr>
          <a:xfrm>
            <a:off x="1907704" y="4847347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5900E9B3-2960-4271-83D0-9128E3391B9E}"/>
              </a:ext>
            </a:extLst>
          </p:cNvPr>
          <p:cNvSpPr/>
          <p:nvPr/>
        </p:nvSpPr>
        <p:spPr>
          <a:xfrm>
            <a:off x="2806120" y="4847347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7A0000"/>
                </a:solidFill>
              </a:rPr>
              <a:t>ё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29028B6D-E841-43B2-A120-3F3C3718E333}"/>
              </a:ext>
            </a:extLst>
          </p:cNvPr>
          <p:cNvSpPr/>
          <p:nvPr/>
        </p:nvSpPr>
        <p:spPr>
          <a:xfrm>
            <a:off x="3709051" y="4858289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66CD21F7-B6C7-4599-9B41-28DD7515D415}"/>
              </a:ext>
            </a:extLst>
          </p:cNvPr>
          <p:cNvSpPr/>
          <p:nvPr/>
        </p:nvSpPr>
        <p:spPr>
          <a:xfrm>
            <a:off x="4630579" y="485828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D7E5E971-29CC-4118-A753-B87C0DE75AA2}"/>
              </a:ext>
            </a:extLst>
          </p:cNvPr>
          <p:cNvSpPr/>
          <p:nvPr/>
        </p:nvSpPr>
        <p:spPr>
          <a:xfrm>
            <a:off x="2806120" y="4041243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31B44CCF-96AA-44D3-B76B-ECDBD11A8FA0}"/>
              </a:ext>
            </a:extLst>
          </p:cNvPr>
          <p:cNvSpPr/>
          <p:nvPr/>
        </p:nvSpPr>
        <p:spPr>
          <a:xfrm>
            <a:off x="3704536" y="4031667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7A0000"/>
                </a:solidFill>
              </a:rPr>
              <a:t>ё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FC669391-96DF-451C-9EA3-1662DE8E269D}"/>
              </a:ext>
            </a:extLst>
          </p:cNvPr>
          <p:cNvSpPr/>
          <p:nvPr/>
        </p:nvSpPr>
        <p:spPr>
          <a:xfrm>
            <a:off x="4674524" y="4069625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11BB7F38-66D7-4839-B535-E120F071B43E}"/>
              </a:ext>
            </a:extLst>
          </p:cNvPr>
          <p:cNvSpPr/>
          <p:nvPr/>
        </p:nvSpPr>
        <p:spPr>
          <a:xfrm>
            <a:off x="5538620" y="4069625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ED94EC94-4738-4541-B03F-E229809AE8F7}"/>
              </a:ext>
            </a:extLst>
          </p:cNvPr>
          <p:cNvSpPr/>
          <p:nvPr/>
        </p:nvSpPr>
        <p:spPr>
          <a:xfrm>
            <a:off x="2771800" y="3307406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50BFFE04-7BD3-478E-A6F2-1820E96A4875}"/>
              </a:ext>
            </a:extLst>
          </p:cNvPr>
          <p:cNvSpPr/>
          <p:nvPr/>
        </p:nvSpPr>
        <p:spPr>
          <a:xfrm>
            <a:off x="3672322" y="3307406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73708F93-F5C5-4AD6-B8F1-C44454AD0C56}"/>
              </a:ext>
            </a:extLst>
          </p:cNvPr>
          <p:cNvSpPr/>
          <p:nvPr/>
        </p:nvSpPr>
        <p:spPr>
          <a:xfrm>
            <a:off x="4648633" y="3317265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7A0000"/>
                </a:solidFill>
              </a:rPr>
              <a:t>ё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="" xmlns:a16="http://schemas.microsoft.com/office/drawing/2014/main" id="{C201B4EC-9D68-4CA1-B73E-DBEB38077E7F}"/>
              </a:ext>
            </a:extLst>
          </p:cNvPr>
          <p:cNvSpPr/>
          <p:nvPr/>
        </p:nvSpPr>
        <p:spPr>
          <a:xfrm>
            <a:off x="5592830" y="3317265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="" xmlns:a16="http://schemas.microsoft.com/office/drawing/2014/main" id="{314A2D44-6A7B-46C1-8F1C-8E99EC025006}"/>
              </a:ext>
            </a:extLst>
          </p:cNvPr>
          <p:cNvSpPr/>
          <p:nvPr/>
        </p:nvSpPr>
        <p:spPr>
          <a:xfrm>
            <a:off x="6525423" y="3284875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0F5E7803-AA21-41C6-A899-62178B1F6692}"/>
              </a:ext>
            </a:extLst>
          </p:cNvPr>
          <p:cNvSpPr txBox="1"/>
          <p:nvPr/>
        </p:nvSpPr>
        <p:spPr>
          <a:xfrm>
            <a:off x="1930062" y="4437112"/>
            <a:ext cx="6480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chemeClr val="tx2"/>
                </a:solidFill>
              </a:rPr>
              <a:t>л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FB11D35C-346E-4CB5-B618-46DE611C066D}"/>
              </a:ext>
            </a:extLst>
          </p:cNvPr>
          <p:cNvSpPr txBox="1"/>
          <p:nvPr/>
        </p:nvSpPr>
        <p:spPr>
          <a:xfrm>
            <a:off x="3673585" y="4607731"/>
            <a:ext cx="6480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tx2"/>
                </a:solidFill>
              </a:rPr>
              <a:t>ш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1E7188B1-AE5B-41E6-AF26-16944CE168D5}"/>
              </a:ext>
            </a:extLst>
          </p:cNvPr>
          <p:cNvSpPr txBox="1"/>
          <p:nvPr/>
        </p:nvSpPr>
        <p:spPr>
          <a:xfrm>
            <a:off x="4632823" y="4600026"/>
            <a:ext cx="6480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tx2"/>
                </a:solidFill>
              </a:rPr>
              <a:t>а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49816435-BC65-4CC5-82E7-71056664DC89}"/>
              </a:ext>
            </a:extLst>
          </p:cNvPr>
          <p:cNvSpPr txBox="1"/>
          <p:nvPr/>
        </p:nvSpPr>
        <p:spPr>
          <a:xfrm>
            <a:off x="3208881" y="912072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(нажимай на первый квадратик)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CAEDC24E-65B1-44AB-BDBB-63F2801EF116}"/>
              </a:ext>
            </a:extLst>
          </p:cNvPr>
          <p:cNvSpPr txBox="1"/>
          <p:nvPr/>
        </p:nvSpPr>
        <p:spPr>
          <a:xfrm>
            <a:off x="1907704" y="2885868"/>
            <a:ext cx="6480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chemeClr val="tx2"/>
                </a:solidFill>
              </a:rPr>
              <a:t>с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8F71BE4C-BB63-412B-9107-A0CC3D39BB71}"/>
              </a:ext>
            </a:extLst>
          </p:cNvPr>
          <p:cNvSpPr txBox="1"/>
          <p:nvPr/>
        </p:nvSpPr>
        <p:spPr>
          <a:xfrm>
            <a:off x="2697623" y="3039027"/>
            <a:ext cx="6480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tx2"/>
                </a:solidFill>
              </a:rPr>
              <a:t>е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759CFE4B-9DD0-4204-BC7F-211D7B576212}"/>
              </a:ext>
            </a:extLst>
          </p:cNvPr>
          <p:cNvSpPr txBox="1"/>
          <p:nvPr/>
        </p:nvSpPr>
        <p:spPr>
          <a:xfrm>
            <a:off x="3731729" y="3011629"/>
            <a:ext cx="6480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tx2"/>
                </a:solidFill>
              </a:rPr>
              <a:t>р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03AE11B0-30AC-41C9-A485-A30D753747D5}"/>
              </a:ext>
            </a:extLst>
          </p:cNvPr>
          <p:cNvSpPr txBox="1"/>
          <p:nvPr/>
        </p:nvSpPr>
        <p:spPr>
          <a:xfrm>
            <a:off x="5499042" y="3069914"/>
            <a:ext cx="6480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tx2"/>
                </a:solidFill>
              </a:rPr>
              <a:t>ж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5511E3AF-DA85-4C8C-BE49-AC3BD0167642}"/>
              </a:ext>
            </a:extLst>
          </p:cNvPr>
          <p:cNvSpPr txBox="1"/>
          <p:nvPr/>
        </p:nvSpPr>
        <p:spPr>
          <a:xfrm>
            <a:off x="6477256" y="3042005"/>
            <a:ext cx="6480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tx2"/>
                </a:solidFill>
              </a:rPr>
              <a:t>а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F1A5E5D1-8CFA-41C6-8904-9A51969A213C}"/>
              </a:ext>
            </a:extLst>
          </p:cNvPr>
          <p:cNvSpPr txBox="1"/>
          <p:nvPr/>
        </p:nvSpPr>
        <p:spPr>
          <a:xfrm>
            <a:off x="1949405" y="3671152"/>
            <a:ext cx="6480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chemeClr val="tx2"/>
                </a:solidFill>
              </a:rPr>
              <a:t>с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975A63FD-D1B7-4777-898C-AD34BC662F60}"/>
              </a:ext>
            </a:extLst>
          </p:cNvPr>
          <p:cNvSpPr txBox="1"/>
          <p:nvPr/>
        </p:nvSpPr>
        <p:spPr>
          <a:xfrm>
            <a:off x="2863511" y="3808997"/>
            <a:ext cx="6480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tx2"/>
                </a:solidFill>
              </a:rPr>
              <a:t>т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307657BD-D7E2-4627-B996-9A35E1D41AD6}"/>
              </a:ext>
            </a:extLst>
          </p:cNvPr>
          <p:cNvSpPr txBox="1"/>
          <p:nvPr/>
        </p:nvSpPr>
        <p:spPr>
          <a:xfrm>
            <a:off x="4721049" y="3808997"/>
            <a:ext cx="6480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tx2"/>
                </a:solidFill>
              </a:rPr>
              <a:t>п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64D6CE3F-3189-4F80-9378-F11F4F06AD58}"/>
              </a:ext>
            </a:extLst>
          </p:cNvPr>
          <p:cNvSpPr txBox="1"/>
          <p:nvPr/>
        </p:nvSpPr>
        <p:spPr>
          <a:xfrm>
            <a:off x="5651696" y="3808997"/>
            <a:ext cx="6480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tx2"/>
                </a:solidFill>
              </a:rPr>
              <a:t>а</a:t>
            </a:r>
          </a:p>
        </p:txBody>
      </p:sp>
      <p:pic>
        <p:nvPicPr>
          <p:cNvPr id="33" name="Picture 2">
            <a:hlinkClick r:id="rId2" action="ppaction://hlinksldjump"/>
            <a:extLst>
              <a:ext uri="{FF2B5EF4-FFF2-40B4-BE49-F238E27FC236}">
                <a16:creationId xmlns="" xmlns:a16="http://schemas.microsoft.com/office/drawing/2014/main" id="{26E12C99-3DFF-4FF1-80DA-E7483E1918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0781" y="6093296"/>
            <a:ext cx="471148" cy="452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4499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 action="ppaction://hlinkfile"/>
            <a:extLst>
              <a:ext uri="{FF2B5EF4-FFF2-40B4-BE49-F238E27FC236}">
                <a16:creationId xmlns="" xmlns:a16="http://schemas.microsoft.com/office/drawing/2014/main" id="{DA283D74-4A48-49EF-8CF2-5EA080655DD0}"/>
              </a:ext>
            </a:extLst>
          </p:cNvPr>
          <p:cNvSpPr txBox="1"/>
          <p:nvPr/>
        </p:nvSpPr>
        <p:spPr>
          <a:xfrm>
            <a:off x="1576038" y="-67225"/>
            <a:ext cx="3168353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</a:p>
        </p:txBody>
      </p:sp>
      <p:pic>
        <p:nvPicPr>
          <p:cNvPr id="1034" name="Picture 10">
            <a:extLst>
              <a:ext uri="{FF2B5EF4-FFF2-40B4-BE49-F238E27FC236}">
                <a16:creationId xmlns="" xmlns:a16="http://schemas.microsoft.com/office/drawing/2014/main" id="{077FC7FB-2D0C-4C3C-8A15-1459621EB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5169" y="716627"/>
            <a:ext cx="1079175" cy="107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>
            <a:extLst>
              <a:ext uri="{FF2B5EF4-FFF2-40B4-BE49-F238E27FC236}">
                <a16:creationId xmlns="" xmlns:a16="http://schemas.microsoft.com/office/drawing/2014/main" id="{A85D3F0E-9F59-42EC-B5B2-C9FE94974E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6096" y="2819937"/>
            <a:ext cx="2174501" cy="1844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1999FEE9-E667-4B6C-B7CA-9EBFA19D8C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2289" y="2930497"/>
            <a:ext cx="2164937" cy="1623703"/>
          </a:xfrm>
          <a:prstGeom prst="rect">
            <a:avLst/>
          </a:prstGeom>
        </p:spPr>
      </p:pic>
      <p:sp>
        <p:nvSpPr>
          <p:cNvPr id="8" name="Прямоугольный треугольник 7">
            <a:extLst>
              <a:ext uri="{FF2B5EF4-FFF2-40B4-BE49-F238E27FC236}">
                <a16:creationId xmlns="" xmlns:a16="http://schemas.microsoft.com/office/drawing/2014/main" id="{042529C3-8149-45AD-958F-0317E4272F4D}"/>
              </a:ext>
            </a:extLst>
          </p:cNvPr>
          <p:cNvSpPr/>
          <p:nvPr/>
        </p:nvSpPr>
        <p:spPr>
          <a:xfrm>
            <a:off x="6547817" y="5213898"/>
            <a:ext cx="576064" cy="288032"/>
          </a:xfrm>
          <a:prstGeom prst="rtTriangle">
            <a:avLst/>
          </a:prstGeom>
          <a:solidFill>
            <a:srgbClr val="007A3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ый треугольник 9">
            <a:extLst>
              <a:ext uri="{FF2B5EF4-FFF2-40B4-BE49-F238E27FC236}">
                <a16:creationId xmlns="" xmlns:a16="http://schemas.microsoft.com/office/drawing/2014/main" id="{5C5EC149-1A4D-4B18-8F73-A71B40DA4C20}"/>
              </a:ext>
            </a:extLst>
          </p:cNvPr>
          <p:cNvSpPr/>
          <p:nvPr/>
        </p:nvSpPr>
        <p:spPr>
          <a:xfrm rot="10800000">
            <a:off x="6568846" y="5213898"/>
            <a:ext cx="576064" cy="288032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0662D947-2E5A-4126-85E1-F2E0B56EBC95}"/>
              </a:ext>
            </a:extLst>
          </p:cNvPr>
          <p:cNvSpPr/>
          <p:nvPr/>
        </p:nvSpPr>
        <p:spPr>
          <a:xfrm>
            <a:off x="7163343" y="5213897"/>
            <a:ext cx="288029" cy="288033"/>
          </a:xfrm>
          <a:prstGeom prst="rect">
            <a:avLst/>
          </a:prstGeom>
          <a:solidFill>
            <a:srgbClr val="007A37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ый треугольник 11">
            <a:extLst>
              <a:ext uri="{FF2B5EF4-FFF2-40B4-BE49-F238E27FC236}">
                <a16:creationId xmlns="" xmlns:a16="http://schemas.microsoft.com/office/drawing/2014/main" id="{50743ED4-73ED-41FE-BBDD-A7A255C8FF43}"/>
              </a:ext>
            </a:extLst>
          </p:cNvPr>
          <p:cNvSpPr/>
          <p:nvPr/>
        </p:nvSpPr>
        <p:spPr>
          <a:xfrm>
            <a:off x="2000936" y="5157674"/>
            <a:ext cx="576064" cy="288032"/>
          </a:xfrm>
          <a:prstGeom prst="rtTriangle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ый треугольник 12">
            <a:extLst>
              <a:ext uri="{FF2B5EF4-FFF2-40B4-BE49-F238E27FC236}">
                <a16:creationId xmlns="" xmlns:a16="http://schemas.microsoft.com/office/drawing/2014/main" id="{F7D5AB10-6E74-40CB-BAA2-369997EFF062}"/>
              </a:ext>
            </a:extLst>
          </p:cNvPr>
          <p:cNvSpPr/>
          <p:nvPr/>
        </p:nvSpPr>
        <p:spPr>
          <a:xfrm rot="10800000">
            <a:off x="2021965" y="5157674"/>
            <a:ext cx="576064" cy="288032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F9DD5221-BD2A-4CBA-B9FB-0486298FFCC4}"/>
              </a:ext>
            </a:extLst>
          </p:cNvPr>
          <p:cNvSpPr/>
          <p:nvPr/>
        </p:nvSpPr>
        <p:spPr>
          <a:xfrm>
            <a:off x="2616462" y="5157673"/>
            <a:ext cx="288029" cy="288033"/>
          </a:xfrm>
          <a:prstGeom prst="rect">
            <a:avLst/>
          </a:prstGeom>
          <a:solidFill>
            <a:srgbClr val="007A37"/>
          </a:solidFill>
          <a:ln>
            <a:solidFill>
              <a:srgbClr val="007A37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336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2"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 action="ppaction://hlinkfile"/>
            <a:extLst>
              <a:ext uri="{FF2B5EF4-FFF2-40B4-BE49-F238E27FC236}">
                <a16:creationId xmlns="" xmlns:a16="http://schemas.microsoft.com/office/drawing/2014/main" id="{DA283D74-4A48-49EF-8CF2-5EA080655DD0}"/>
              </a:ext>
            </a:extLst>
          </p:cNvPr>
          <p:cNvSpPr txBox="1"/>
          <p:nvPr/>
        </p:nvSpPr>
        <p:spPr>
          <a:xfrm>
            <a:off x="1077632" y="158032"/>
            <a:ext cx="3206336" cy="221599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3800" b="1" dirty="0">
                <a:solidFill>
                  <a:srgbClr val="007A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sz="13800" b="1" dirty="0" err="1">
                <a:solidFill>
                  <a:srgbClr val="007A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endParaRPr lang="ru-RU" sz="13800" b="1" dirty="0">
              <a:solidFill>
                <a:srgbClr val="007A3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4" name="Picture 10">
            <a:extLst>
              <a:ext uri="{FF2B5EF4-FFF2-40B4-BE49-F238E27FC236}">
                <a16:creationId xmlns="" xmlns:a16="http://schemas.microsoft.com/office/drawing/2014/main" id="{077FC7FB-2D0C-4C3C-8A15-1459621EB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10440"/>
            <a:ext cx="1079175" cy="107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12">
            <a:extLst>
              <a:ext uri="{FF2B5EF4-FFF2-40B4-BE49-F238E27FC236}">
                <a16:creationId xmlns="" xmlns:a16="http://schemas.microsoft.com/office/drawing/2014/main" id="{94E71D5B-5D8E-40A6-90AB-36C033FDB19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84BFF5B7-90AA-4AFE-8E3C-517715320F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820" y="1691853"/>
            <a:ext cx="2909333" cy="2909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>
            <a:extLst>
              <a:ext uri="{FF2B5EF4-FFF2-40B4-BE49-F238E27FC236}">
                <a16:creationId xmlns="" xmlns:a16="http://schemas.microsoft.com/office/drawing/2014/main" id="{D585598F-6390-4459-AA72-231CF27FA9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483976"/>
            <a:ext cx="3203848" cy="1890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1691A3E7-90D5-4552-A1A4-514C293E8729}"/>
              </a:ext>
            </a:extLst>
          </p:cNvPr>
          <p:cNvSpPr/>
          <p:nvPr/>
        </p:nvSpPr>
        <p:spPr>
          <a:xfrm>
            <a:off x="2015716" y="4893378"/>
            <a:ext cx="360040" cy="360040"/>
          </a:xfrm>
          <a:prstGeom prst="rect">
            <a:avLst/>
          </a:prstGeom>
          <a:solidFill>
            <a:srgbClr val="007A37"/>
          </a:solidFill>
          <a:ln>
            <a:solidFill>
              <a:srgbClr val="007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F52B863F-7E36-4630-9B10-0BC0C4311813}"/>
              </a:ext>
            </a:extLst>
          </p:cNvPr>
          <p:cNvSpPr/>
          <p:nvPr/>
        </p:nvSpPr>
        <p:spPr>
          <a:xfrm>
            <a:off x="6377912" y="4946350"/>
            <a:ext cx="360040" cy="360040"/>
          </a:xfrm>
          <a:prstGeom prst="rect">
            <a:avLst/>
          </a:prstGeom>
          <a:solidFill>
            <a:srgbClr val="007A37"/>
          </a:solidFill>
          <a:ln>
            <a:solidFill>
              <a:srgbClr val="007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1652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7CB75731-B6AF-4FC0-B936-50193B5C0C2C}"/>
              </a:ext>
            </a:extLst>
          </p:cNvPr>
          <p:cNvSpPr txBox="1"/>
          <p:nvPr/>
        </p:nvSpPr>
        <p:spPr>
          <a:xfrm>
            <a:off x="971600" y="2636912"/>
            <a:ext cx="7560840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00642D"/>
                </a:solidFill>
              </a:rPr>
              <a:t>л</a:t>
            </a:r>
            <a:r>
              <a:rPr lang="ru-RU" sz="7200" b="1" dirty="0"/>
              <a:t>ь    </a:t>
            </a:r>
            <a:r>
              <a:rPr lang="ru-RU" sz="6600" b="1" dirty="0" err="1">
                <a:solidFill>
                  <a:srgbClr val="00642D"/>
                </a:solidFill>
              </a:rPr>
              <a:t>с</a:t>
            </a:r>
            <a:r>
              <a:rPr lang="ru-RU" sz="6600" b="1" dirty="0" err="1"/>
              <a:t>ь</a:t>
            </a:r>
            <a:r>
              <a:rPr lang="ru-RU" sz="6600" b="1" dirty="0"/>
              <a:t>      </a:t>
            </a:r>
            <a:r>
              <a:rPr lang="ru-RU" sz="6600" b="1" dirty="0" err="1">
                <a:solidFill>
                  <a:srgbClr val="00642D"/>
                </a:solidFill>
              </a:rPr>
              <a:t>д</a:t>
            </a:r>
            <a:r>
              <a:rPr lang="ru-RU" sz="6600" b="1" dirty="0" err="1"/>
              <a:t>ь</a:t>
            </a:r>
            <a:r>
              <a:rPr lang="ru-RU" sz="6600" b="1" dirty="0"/>
              <a:t>      </a:t>
            </a:r>
            <a:r>
              <a:rPr lang="ru-RU" sz="6600" b="1" dirty="0" err="1">
                <a:solidFill>
                  <a:srgbClr val="00642D"/>
                </a:solidFill>
              </a:rPr>
              <a:t>т</a:t>
            </a:r>
            <a:r>
              <a:rPr lang="ru-RU" sz="6600" b="1" dirty="0" err="1"/>
              <a:t>ь</a:t>
            </a:r>
            <a:endParaRPr lang="ru-RU" sz="6600" b="1" dirty="0"/>
          </a:p>
          <a:p>
            <a:r>
              <a:rPr lang="ru-RU" sz="6600" b="1" dirty="0" err="1">
                <a:solidFill>
                  <a:srgbClr val="00642D"/>
                </a:solidFill>
              </a:rPr>
              <a:t>б</a:t>
            </a:r>
            <a:r>
              <a:rPr lang="ru-RU" sz="6600" b="1" dirty="0" err="1"/>
              <a:t>ь</a:t>
            </a:r>
            <a:r>
              <a:rPr lang="ru-RU" sz="6600" b="1" dirty="0"/>
              <a:t>     </a:t>
            </a:r>
            <a:r>
              <a:rPr lang="ru-RU" sz="6600" b="1" dirty="0" err="1">
                <a:solidFill>
                  <a:srgbClr val="00642D"/>
                </a:solidFill>
              </a:rPr>
              <a:t>м</a:t>
            </a:r>
            <a:r>
              <a:rPr lang="ru-RU" sz="6600" b="1" dirty="0" err="1"/>
              <a:t>ь</a:t>
            </a:r>
            <a:r>
              <a:rPr lang="ru-RU" sz="6600" b="1" dirty="0"/>
              <a:t>     </a:t>
            </a:r>
            <a:r>
              <a:rPr lang="ru-RU" sz="6600" b="1" dirty="0" err="1">
                <a:solidFill>
                  <a:srgbClr val="00642D"/>
                </a:solidFill>
              </a:rPr>
              <a:t>з</a:t>
            </a:r>
            <a:r>
              <a:rPr lang="ru-RU" sz="6600" b="1" dirty="0" err="1"/>
              <a:t>ь</a:t>
            </a:r>
            <a:r>
              <a:rPr lang="ru-RU" sz="6600" b="1" dirty="0"/>
              <a:t>       </a:t>
            </a:r>
            <a:r>
              <a:rPr lang="ru-RU" sz="6600" b="1" dirty="0" err="1">
                <a:solidFill>
                  <a:srgbClr val="00642D"/>
                </a:solidFill>
              </a:rPr>
              <a:t>р</a:t>
            </a:r>
            <a:r>
              <a:rPr lang="ru-RU" sz="6600" b="1" dirty="0" err="1"/>
              <a:t>ь</a:t>
            </a:r>
            <a:endParaRPr lang="ru-RU" sz="4000" b="1" dirty="0"/>
          </a:p>
          <a:p>
            <a:r>
              <a:rPr lang="ru-RU" sz="6600" b="1" dirty="0"/>
              <a:t> </a:t>
            </a:r>
            <a:endParaRPr lang="ru-RU" sz="5400" b="1" dirty="0"/>
          </a:p>
          <a:p>
            <a:endParaRPr lang="ru-RU" sz="1200" b="1" dirty="0"/>
          </a:p>
          <a:p>
            <a:endParaRPr lang="ru-RU" sz="2400" b="1" dirty="0"/>
          </a:p>
          <a:p>
            <a:endParaRPr lang="ru-RU" sz="4400" b="1" dirty="0"/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C508C584-D7EF-4EF6-9CE9-17151670D28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27" t="5297" r="72920" b="51007"/>
          <a:stretch/>
        </p:blipFill>
        <p:spPr>
          <a:xfrm>
            <a:off x="1136362" y="366919"/>
            <a:ext cx="1445345" cy="205396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E4AB96E-D7BD-4CED-A84B-F4DDF3CB1E59}"/>
              </a:ext>
            </a:extLst>
          </p:cNvPr>
          <p:cNvSpPr txBox="1"/>
          <p:nvPr/>
        </p:nvSpPr>
        <p:spPr>
          <a:xfrm>
            <a:off x="2987824" y="764704"/>
            <a:ext cx="61561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tx2">
                    <a:lumMod val="75000"/>
                  </a:schemeClr>
                </a:solidFill>
              </a:rPr>
              <a:t>Буква «Р» перевернулась – </a:t>
            </a:r>
          </a:p>
          <a:p>
            <a:r>
              <a:rPr lang="ru-RU" sz="3200" b="1" dirty="0">
                <a:solidFill>
                  <a:schemeClr val="tx2">
                    <a:lumMod val="75000"/>
                  </a:schemeClr>
                </a:solidFill>
              </a:rPr>
              <a:t>Мягким знаком обернулась.</a:t>
            </a:r>
          </a:p>
        </p:txBody>
      </p:sp>
    </p:spTree>
    <p:extLst>
      <p:ext uri="{BB962C8B-B14F-4D97-AF65-F5344CB8AC3E}">
        <p14:creationId xmlns:p14="http://schemas.microsoft.com/office/powerpoint/2010/main" val="319037764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98496" y="1526213"/>
            <a:ext cx="786599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Ел_ </a:t>
            </a:r>
            <a:r>
              <a:rPr lang="ru-RU" sz="4400" b="1" dirty="0" smtClean="0">
                <a:solidFill>
                  <a:schemeClr val="tx2"/>
                </a:solidFill>
              </a:rPr>
              <a:t>рос-ла </a:t>
            </a:r>
            <a:r>
              <a:rPr lang="ru-RU" sz="4400" b="1" dirty="0" err="1" smtClean="0">
                <a:solidFill>
                  <a:schemeClr val="tx2"/>
                </a:solidFill>
              </a:rPr>
              <a:t>пе-ред</a:t>
            </a:r>
            <a:r>
              <a:rPr lang="ru-RU" sz="4400" b="1" dirty="0" smtClean="0">
                <a:solidFill>
                  <a:schemeClr val="tx2"/>
                </a:solidFill>
              </a:rPr>
              <a:t> до-мом</a:t>
            </a:r>
            <a:r>
              <a:rPr lang="ru-RU" sz="4400" b="1" dirty="0">
                <a:solidFill>
                  <a:schemeClr val="tx2"/>
                </a:solidFill>
              </a:rPr>
              <a:t>.</a:t>
            </a:r>
          </a:p>
          <a:p>
            <a:r>
              <a:rPr lang="ru-RU" sz="4400" b="1" dirty="0" err="1" smtClean="0">
                <a:solidFill>
                  <a:schemeClr val="tx2"/>
                </a:solidFill>
              </a:rPr>
              <a:t>Ва-ня</a:t>
            </a:r>
            <a:r>
              <a:rPr lang="ru-RU" sz="4400" b="1" dirty="0" smtClean="0">
                <a:solidFill>
                  <a:schemeClr val="tx2"/>
                </a:solidFill>
              </a:rPr>
              <a:t> </a:t>
            </a:r>
            <a:r>
              <a:rPr lang="ru-RU" sz="4400" b="1" dirty="0">
                <a:solidFill>
                  <a:schemeClr val="tx2"/>
                </a:solidFill>
              </a:rPr>
              <a:t>ел  </a:t>
            </a:r>
            <a:r>
              <a:rPr lang="ru-RU" sz="4400" b="1" dirty="0" err="1" smtClean="0">
                <a:solidFill>
                  <a:schemeClr val="tx2"/>
                </a:solidFill>
              </a:rPr>
              <a:t>яб</a:t>
            </a:r>
            <a:r>
              <a:rPr lang="ru-RU" sz="4400" b="1" dirty="0" smtClean="0">
                <a:solidFill>
                  <a:schemeClr val="tx2"/>
                </a:solidFill>
              </a:rPr>
              <a:t>-</a:t>
            </a:r>
            <a:r>
              <a:rPr lang="ru-RU" sz="4400" b="1" dirty="0" err="1" smtClean="0">
                <a:solidFill>
                  <a:schemeClr val="tx2"/>
                </a:solidFill>
              </a:rPr>
              <a:t>ло</a:t>
            </a:r>
            <a:r>
              <a:rPr lang="ru-RU" sz="4400" b="1" dirty="0" smtClean="0">
                <a:solidFill>
                  <a:schemeClr val="tx2"/>
                </a:solidFill>
              </a:rPr>
              <a:t>-ко</a:t>
            </a:r>
            <a:r>
              <a:rPr lang="ru-RU" sz="4400" b="1" dirty="0">
                <a:solidFill>
                  <a:schemeClr val="tx2"/>
                </a:solidFill>
              </a:rPr>
              <a:t>.</a:t>
            </a:r>
          </a:p>
          <a:p>
            <a:r>
              <a:rPr lang="ru-RU" sz="4400" b="1" dirty="0">
                <a:solidFill>
                  <a:schemeClr val="tx2"/>
                </a:solidFill>
              </a:rPr>
              <a:t>В </a:t>
            </a:r>
            <a:r>
              <a:rPr lang="ru-RU" sz="4400" b="1" dirty="0" err="1" smtClean="0">
                <a:solidFill>
                  <a:schemeClr val="tx2"/>
                </a:solidFill>
              </a:rPr>
              <a:t>уг-лу</a:t>
            </a:r>
            <a:r>
              <a:rPr lang="ru-RU" sz="4400" b="1" dirty="0" smtClean="0">
                <a:solidFill>
                  <a:schemeClr val="tx2"/>
                </a:solidFill>
              </a:rPr>
              <a:t> сто-</a:t>
            </a:r>
            <a:r>
              <a:rPr lang="ru-RU" sz="4400" b="1" dirty="0" err="1" smtClean="0">
                <a:solidFill>
                  <a:schemeClr val="tx2"/>
                </a:solidFill>
              </a:rPr>
              <a:t>ит</a:t>
            </a:r>
            <a:r>
              <a:rPr lang="ru-RU" sz="4400" b="1" dirty="0" smtClean="0">
                <a:solidFill>
                  <a:schemeClr val="tx2"/>
                </a:solidFill>
              </a:rPr>
              <a:t> </a:t>
            </a:r>
            <a:r>
              <a:rPr lang="ru-RU" sz="4400" b="1" dirty="0" err="1">
                <a:solidFill>
                  <a:schemeClr val="tx2"/>
                </a:solidFill>
              </a:rPr>
              <a:t>пол_ка</a:t>
            </a:r>
            <a:r>
              <a:rPr lang="ru-RU" sz="4400" b="1" dirty="0">
                <a:solidFill>
                  <a:schemeClr val="tx2"/>
                </a:solidFill>
              </a:rPr>
              <a:t>.</a:t>
            </a:r>
          </a:p>
          <a:p>
            <a:r>
              <a:rPr lang="ru-RU" sz="4400" b="1" dirty="0" smtClean="0">
                <a:solidFill>
                  <a:schemeClr val="tx2"/>
                </a:solidFill>
              </a:rPr>
              <a:t>Ре-</a:t>
            </a:r>
            <a:r>
              <a:rPr lang="ru-RU" sz="4400" b="1" dirty="0" err="1" smtClean="0">
                <a:solidFill>
                  <a:schemeClr val="tx2"/>
                </a:solidFill>
              </a:rPr>
              <a:t>бя</a:t>
            </a:r>
            <a:r>
              <a:rPr lang="ru-RU" sz="4400" b="1" dirty="0" smtClean="0">
                <a:solidFill>
                  <a:schemeClr val="tx2"/>
                </a:solidFill>
              </a:rPr>
              <a:t>-та </a:t>
            </a:r>
            <a:r>
              <a:rPr lang="ru-RU" sz="4400" b="1" dirty="0" err="1" smtClean="0">
                <a:solidFill>
                  <a:schemeClr val="tx2"/>
                </a:solidFill>
              </a:rPr>
              <a:t>пля</a:t>
            </a:r>
            <a:r>
              <a:rPr lang="ru-RU" sz="4400" b="1" dirty="0" smtClean="0">
                <a:solidFill>
                  <a:schemeClr val="tx2"/>
                </a:solidFill>
              </a:rPr>
              <a:t>-</a:t>
            </a:r>
            <a:r>
              <a:rPr lang="ru-RU" sz="4400" b="1" dirty="0" err="1" smtClean="0">
                <a:solidFill>
                  <a:schemeClr val="tx2"/>
                </a:solidFill>
              </a:rPr>
              <a:t>са</a:t>
            </a:r>
            <a:r>
              <a:rPr lang="ru-RU" sz="4400" b="1" dirty="0" smtClean="0">
                <a:solidFill>
                  <a:schemeClr val="tx2"/>
                </a:solidFill>
              </a:rPr>
              <a:t>-ли </a:t>
            </a:r>
            <a:r>
              <a:rPr lang="ru-RU" sz="4400" b="1" dirty="0" err="1">
                <a:solidFill>
                  <a:schemeClr val="tx2"/>
                </a:solidFill>
              </a:rPr>
              <a:t>пол_ку</a:t>
            </a:r>
            <a:r>
              <a:rPr lang="ru-RU" sz="4400" b="1" dirty="0">
                <a:solidFill>
                  <a:schemeClr val="tx2"/>
                </a:solidFill>
              </a:rPr>
              <a:t>.</a:t>
            </a:r>
          </a:p>
          <a:p>
            <a:r>
              <a:rPr lang="ru-RU" sz="4400" b="1" dirty="0">
                <a:solidFill>
                  <a:schemeClr val="tx2"/>
                </a:solidFill>
              </a:rPr>
              <a:t>Мы </a:t>
            </a:r>
            <a:r>
              <a:rPr lang="ru-RU" sz="4400" b="1" dirty="0" err="1" smtClean="0">
                <a:solidFill>
                  <a:schemeClr val="tx2"/>
                </a:solidFill>
              </a:rPr>
              <a:t>иг</a:t>
            </a:r>
            <a:r>
              <a:rPr lang="ru-RU" sz="4400" b="1" dirty="0" smtClean="0">
                <a:solidFill>
                  <a:schemeClr val="tx2"/>
                </a:solidFill>
              </a:rPr>
              <a:t>-</a:t>
            </a:r>
            <a:r>
              <a:rPr lang="ru-RU" sz="4400" b="1" dirty="0" err="1" smtClean="0">
                <a:solidFill>
                  <a:schemeClr val="tx2"/>
                </a:solidFill>
              </a:rPr>
              <a:t>ра</a:t>
            </a:r>
            <a:r>
              <a:rPr lang="ru-RU" sz="4400" b="1" dirty="0" smtClean="0">
                <a:solidFill>
                  <a:schemeClr val="tx2"/>
                </a:solidFill>
              </a:rPr>
              <a:t>-ли </a:t>
            </a:r>
            <a:r>
              <a:rPr lang="ru-RU" sz="4400" b="1" dirty="0">
                <a:solidFill>
                  <a:schemeClr val="tx2"/>
                </a:solidFill>
              </a:rPr>
              <a:t>в </a:t>
            </a:r>
            <a:r>
              <a:rPr lang="ru-RU" sz="4400" b="1" dirty="0" err="1">
                <a:solidFill>
                  <a:schemeClr val="tx2"/>
                </a:solidFill>
              </a:rPr>
              <a:t>угол_ки</a:t>
            </a:r>
            <a:r>
              <a:rPr lang="ru-RU" sz="4400" b="1" dirty="0">
                <a:solidFill>
                  <a:schemeClr val="tx2"/>
                </a:solidFill>
              </a:rPr>
              <a:t>.</a:t>
            </a:r>
          </a:p>
          <a:p>
            <a:r>
              <a:rPr lang="ru-RU" sz="4400" b="1" dirty="0">
                <a:solidFill>
                  <a:schemeClr val="tx2"/>
                </a:solidFill>
              </a:rPr>
              <a:t>В </a:t>
            </a:r>
            <a:r>
              <a:rPr lang="ru-RU" sz="4400" b="1" dirty="0" err="1" smtClean="0">
                <a:solidFill>
                  <a:schemeClr val="tx2"/>
                </a:solidFill>
              </a:rPr>
              <a:t>пе-чи</a:t>
            </a:r>
            <a:r>
              <a:rPr lang="ru-RU" sz="4400" b="1" dirty="0" smtClean="0">
                <a:solidFill>
                  <a:schemeClr val="tx2"/>
                </a:solidFill>
              </a:rPr>
              <a:t> тле-ли </a:t>
            </a:r>
            <a:r>
              <a:rPr lang="ru-RU" sz="4400" b="1" dirty="0" err="1">
                <a:solidFill>
                  <a:schemeClr val="tx2"/>
                </a:solidFill>
              </a:rPr>
              <a:t>угол_ки</a:t>
            </a:r>
            <a:r>
              <a:rPr lang="ru-RU" sz="44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="" xmlns:a16="http://schemas.microsoft.com/office/drawing/2014/main" id="{FBB505FD-534C-4FA3-92D5-C0A97CC0D026}"/>
              </a:ext>
            </a:extLst>
          </p:cNvPr>
          <p:cNvSpPr txBox="1">
            <a:spLocks/>
          </p:cNvSpPr>
          <p:nvPr/>
        </p:nvSpPr>
        <p:spPr>
          <a:xfrm>
            <a:off x="1098496" y="255975"/>
            <a:ext cx="6624736" cy="7757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Где нужен мягкий знак?</a:t>
            </a:r>
            <a:endParaRPr kumimoji="0" lang="ru-RU" sz="36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63688" y="1412776"/>
            <a:ext cx="5040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/>
              <a:t>ь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04248" y="3429000"/>
            <a:ext cx="5040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/>
              <a:t>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12160" y="4757867"/>
            <a:ext cx="5040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/>
              <a:t>ь</a:t>
            </a:r>
          </a:p>
        </p:txBody>
      </p:sp>
    </p:spTree>
    <p:extLst>
      <p:ext uri="{BB962C8B-B14F-4D97-AF65-F5344CB8AC3E}">
        <p14:creationId xmlns:p14="http://schemas.microsoft.com/office/powerpoint/2010/main" val="4102645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682EAC2F-4438-4BFC-872C-0C188917B911}"/>
              </a:ext>
            </a:extLst>
          </p:cNvPr>
          <p:cNvSpPr txBox="1"/>
          <p:nvPr/>
        </p:nvSpPr>
        <p:spPr>
          <a:xfrm>
            <a:off x="1187624" y="879997"/>
            <a:ext cx="824440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tx2"/>
                </a:solidFill>
              </a:rPr>
              <a:t>н-</a:t>
            </a:r>
            <a:r>
              <a:rPr lang="ru-RU" sz="4000" b="1" dirty="0" err="1">
                <a:solidFill>
                  <a:schemeClr val="tx2"/>
                </a:solidFill>
              </a:rPr>
              <a:t>нь</a:t>
            </a:r>
            <a:r>
              <a:rPr lang="ru-RU" sz="4000" b="1" dirty="0">
                <a:solidFill>
                  <a:schemeClr val="tx2"/>
                </a:solidFill>
              </a:rPr>
              <a:t>      м-</a:t>
            </a:r>
            <a:r>
              <a:rPr lang="ru-RU" sz="4000" b="1" dirty="0" err="1">
                <a:solidFill>
                  <a:schemeClr val="tx2"/>
                </a:solidFill>
              </a:rPr>
              <a:t>мь</a:t>
            </a:r>
            <a:r>
              <a:rPr lang="ru-RU" sz="4000" b="1" dirty="0">
                <a:solidFill>
                  <a:schemeClr val="tx2"/>
                </a:solidFill>
              </a:rPr>
              <a:t>      л-ль      р-</a:t>
            </a:r>
            <a:r>
              <a:rPr lang="ru-RU" sz="4000" b="1" dirty="0" err="1">
                <a:solidFill>
                  <a:schemeClr val="tx2"/>
                </a:solidFill>
              </a:rPr>
              <a:t>рь</a:t>
            </a:r>
            <a:endParaRPr lang="ru-RU" sz="4000" b="1" dirty="0">
              <a:solidFill>
                <a:schemeClr val="tx2"/>
              </a:solidFill>
            </a:endParaRPr>
          </a:p>
          <a:p>
            <a:r>
              <a:rPr lang="ru-RU" sz="4000" b="1" dirty="0">
                <a:solidFill>
                  <a:schemeClr val="tx2"/>
                </a:solidFill>
              </a:rPr>
              <a:t>б-</a:t>
            </a:r>
            <a:r>
              <a:rPr lang="ru-RU" sz="4000" b="1" dirty="0" err="1">
                <a:solidFill>
                  <a:schemeClr val="tx2"/>
                </a:solidFill>
              </a:rPr>
              <a:t>бь</a:t>
            </a:r>
            <a:r>
              <a:rPr lang="ru-RU" sz="4000" b="1" dirty="0">
                <a:solidFill>
                  <a:schemeClr val="tx2"/>
                </a:solidFill>
              </a:rPr>
              <a:t>       п-</a:t>
            </a:r>
            <a:r>
              <a:rPr lang="ru-RU" sz="4000" b="1" dirty="0" err="1">
                <a:solidFill>
                  <a:schemeClr val="tx2"/>
                </a:solidFill>
              </a:rPr>
              <a:t>пь</a:t>
            </a:r>
            <a:r>
              <a:rPr lang="ru-RU" sz="4000" b="1" dirty="0">
                <a:solidFill>
                  <a:schemeClr val="tx2"/>
                </a:solidFill>
              </a:rPr>
              <a:t>       з-</a:t>
            </a:r>
            <a:r>
              <a:rPr lang="ru-RU" sz="4000" b="1" dirty="0" err="1">
                <a:solidFill>
                  <a:schemeClr val="tx2"/>
                </a:solidFill>
              </a:rPr>
              <a:t>зь</a:t>
            </a:r>
            <a:r>
              <a:rPr lang="ru-RU" sz="4000" b="1" dirty="0">
                <a:solidFill>
                  <a:schemeClr val="tx2"/>
                </a:solidFill>
              </a:rPr>
              <a:t>       с-</a:t>
            </a:r>
            <a:r>
              <a:rPr lang="ru-RU" sz="4000" b="1" dirty="0" err="1">
                <a:solidFill>
                  <a:schemeClr val="tx2"/>
                </a:solidFill>
              </a:rPr>
              <a:t>сь</a:t>
            </a:r>
            <a:r>
              <a:rPr lang="ru-RU" sz="4000" b="1" dirty="0">
                <a:solidFill>
                  <a:schemeClr val="tx2"/>
                </a:solidFill>
              </a:rPr>
              <a:t> </a:t>
            </a:r>
          </a:p>
          <a:p>
            <a:r>
              <a:rPr lang="ru-RU" sz="4000" b="1" dirty="0" err="1">
                <a:solidFill>
                  <a:schemeClr val="tx2"/>
                </a:solidFill>
              </a:rPr>
              <a:t>ань</a:t>
            </a:r>
            <a:r>
              <a:rPr lang="ru-RU" sz="4000" b="1" dirty="0">
                <a:solidFill>
                  <a:schemeClr val="tx2"/>
                </a:solidFill>
              </a:rPr>
              <a:t>        </a:t>
            </a:r>
            <a:r>
              <a:rPr lang="ru-RU" sz="4000" b="1" dirty="0" err="1">
                <a:solidFill>
                  <a:schemeClr val="tx2"/>
                </a:solidFill>
              </a:rPr>
              <a:t>инь</a:t>
            </a:r>
            <a:r>
              <a:rPr lang="ru-RU" sz="4000" b="1" dirty="0">
                <a:solidFill>
                  <a:schemeClr val="tx2"/>
                </a:solidFill>
              </a:rPr>
              <a:t>        </a:t>
            </a:r>
            <a:r>
              <a:rPr lang="ru-RU" sz="4000" b="1" dirty="0" err="1">
                <a:solidFill>
                  <a:schemeClr val="tx2"/>
                </a:solidFill>
              </a:rPr>
              <a:t>ень</a:t>
            </a:r>
            <a:r>
              <a:rPr lang="ru-RU" sz="4000" b="1" dirty="0">
                <a:solidFill>
                  <a:schemeClr val="tx2"/>
                </a:solidFill>
              </a:rPr>
              <a:t>        </a:t>
            </a:r>
            <a:r>
              <a:rPr lang="ru-RU" sz="4000" b="1" dirty="0" err="1">
                <a:solidFill>
                  <a:schemeClr val="tx2"/>
                </a:solidFill>
              </a:rPr>
              <a:t>абь</a:t>
            </a:r>
            <a:endParaRPr lang="ru-RU" sz="4000" b="1" dirty="0">
              <a:solidFill>
                <a:schemeClr val="tx2"/>
              </a:solidFill>
            </a:endParaRPr>
          </a:p>
          <a:p>
            <a:r>
              <a:rPr lang="ru-RU" sz="4000" b="1" dirty="0" err="1">
                <a:solidFill>
                  <a:schemeClr val="tx2"/>
                </a:solidFill>
              </a:rPr>
              <a:t>орь</a:t>
            </a:r>
            <a:r>
              <a:rPr lang="ru-RU" sz="4000" b="1" dirty="0">
                <a:solidFill>
                  <a:schemeClr val="tx2"/>
                </a:solidFill>
              </a:rPr>
              <a:t>        ель        ярь        </a:t>
            </a:r>
            <a:r>
              <a:rPr lang="ru-RU" sz="4000" b="1" dirty="0" err="1">
                <a:solidFill>
                  <a:schemeClr val="tx2"/>
                </a:solidFill>
              </a:rPr>
              <a:t>увь</a:t>
            </a:r>
            <a:r>
              <a:rPr lang="ru-RU" sz="4000" b="1" dirty="0">
                <a:solidFill>
                  <a:schemeClr val="tx2"/>
                </a:solidFill>
              </a:rPr>
              <a:t>     </a:t>
            </a:r>
          </a:p>
        </p:txBody>
      </p:sp>
      <p:sp>
        <p:nvSpPr>
          <p:cNvPr id="18" name="Заголовок 1">
            <a:extLst>
              <a:ext uri="{FF2B5EF4-FFF2-40B4-BE49-F238E27FC236}">
                <a16:creationId xmlns="" xmlns:a16="http://schemas.microsoft.com/office/drawing/2014/main" id="{FBB505FD-534C-4FA3-92D5-C0A97CC0D026}"/>
              </a:ext>
            </a:extLst>
          </p:cNvPr>
          <p:cNvSpPr txBox="1">
            <a:spLocks/>
          </p:cNvSpPr>
          <p:nvPr/>
        </p:nvSpPr>
        <p:spPr>
          <a:xfrm>
            <a:off x="1259632" y="281149"/>
            <a:ext cx="6624736" cy="7757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Прочитаем</a:t>
            </a:r>
            <a:endParaRPr kumimoji="0" lang="ru-RU" sz="36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F259CAE9-38F4-43C5-A910-873CB6B44020}"/>
              </a:ext>
            </a:extLst>
          </p:cNvPr>
          <p:cNvSpPr txBox="1"/>
          <p:nvPr/>
        </p:nvSpPr>
        <p:spPr>
          <a:xfrm>
            <a:off x="1187624" y="3495301"/>
            <a:ext cx="740656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>Оле купили колье.</a:t>
            </a:r>
          </a:p>
          <a:p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>Мама подарила Ане платье.</a:t>
            </a:r>
          </a:p>
          <a:p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>Воробьи сидят на дереве.</a:t>
            </a:r>
          </a:p>
          <a:p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>Катя собирала листья.</a:t>
            </a:r>
          </a:p>
        </p:txBody>
      </p:sp>
    </p:spTree>
    <p:extLst>
      <p:ext uri="{BB962C8B-B14F-4D97-AF65-F5344CB8AC3E}">
        <p14:creationId xmlns:p14="http://schemas.microsoft.com/office/powerpoint/2010/main" val="2940127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3CBD048-FDD2-4478-A75F-0DFC02205A90}"/>
              </a:ext>
            </a:extLst>
          </p:cNvPr>
          <p:cNvSpPr txBox="1">
            <a:spLocks/>
          </p:cNvSpPr>
          <p:nvPr/>
        </p:nvSpPr>
        <p:spPr>
          <a:xfrm>
            <a:off x="1259632" y="281149"/>
            <a:ext cx="6624736" cy="7757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Прочитаем</a:t>
            </a:r>
            <a:endParaRPr kumimoji="0" lang="ru-RU" sz="36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0C2107CB-C0FA-4DC6-AD53-7CFA46F51BF0}"/>
              </a:ext>
            </a:extLst>
          </p:cNvPr>
          <p:cNvSpPr txBox="1"/>
          <p:nvPr/>
        </p:nvSpPr>
        <p:spPr>
          <a:xfrm>
            <a:off x="827584" y="836712"/>
            <a:ext cx="806489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Ась-ась-ась –                               </a:t>
            </a:r>
            <a:r>
              <a:rPr lang="ru-RU" sz="4400" b="1" dirty="0">
                <a:solidFill>
                  <a:schemeClr val="accent2">
                    <a:lumMod val="50000"/>
                  </a:schemeClr>
                </a:solidFill>
              </a:rPr>
              <a:t>в речке плавает карась.</a:t>
            </a:r>
          </a:p>
          <a:p>
            <a:r>
              <a:rPr lang="ru-RU" sz="4400" b="1" dirty="0" err="1">
                <a:solidFill>
                  <a:schemeClr val="tx2"/>
                </a:solidFill>
              </a:rPr>
              <a:t>Арь-арь-арь</a:t>
            </a:r>
            <a:r>
              <a:rPr lang="ru-RU" sz="4400" b="1" dirty="0">
                <a:solidFill>
                  <a:schemeClr val="tx2"/>
                </a:solidFill>
              </a:rPr>
              <a:t> –                           </a:t>
            </a:r>
            <a:r>
              <a:rPr lang="ru-RU" sz="4400" b="1" dirty="0">
                <a:solidFill>
                  <a:schemeClr val="accent2">
                    <a:lumMod val="50000"/>
                  </a:schemeClr>
                </a:solidFill>
              </a:rPr>
              <a:t>на стене висит фонарь.</a:t>
            </a:r>
          </a:p>
          <a:p>
            <a:r>
              <a:rPr lang="ru-RU" sz="4400" b="1" dirty="0">
                <a:solidFill>
                  <a:schemeClr val="tx2"/>
                </a:solidFill>
              </a:rPr>
              <a:t>Ель-ель-ель –                           </a:t>
            </a:r>
            <a:r>
              <a:rPr lang="ru-RU" sz="4400" b="1" dirty="0">
                <a:solidFill>
                  <a:schemeClr val="accent2">
                    <a:lumMod val="50000"/>
                  </a:schemeClr>
                </a:solidFill>
              </a:rPr>
              <a:t>мы купили карамель.</a:t>
            </a:r>
          </a:p>
          <a:p>
            <a:r>
              <a:rPr lang="ru-RU" sz="4400" b="1" dirty="0" err="1">
                <a:solidFill>
                  <a:schemeClr val="tx2"/>
                </a:solidFill>
              </a:rPr>
              <a:t>Ерь-ерь-ерь</a:t>
            </a:r>
            <a:r>
              <a:rPr lang="ru-RU" sz="4400" b="1" dirty="0">
                <a:solidFill>
                  <a:schemeClr val="tx2"/>
                </a:solidFill>
              </a:rPr>
              <a:t> –                        </a:t>
            </a:r>
            <a:r>
              <a:rPr lang="ru-RU" sz="4400" b="1" dirty="0">
                <a:solidFill>
                  <a:schemeClr val="accent2">
                    <a:lumMod val="50000"/>
                  </a:schemeClr>
                </a:solidFill>
              </a:rPr>
              <a:t>волк опасный очень зверь.</a:t>
            </a:r>
          </a:p>
          <a:p>
            <a:endParaRPr lang="ru-RU" sz="44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716953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1D7AD34-82ED-444D-B83D-E6FADCBFABDE}"/>
              </a:ext>
            </a:extLst>
          </p:cNvPr>
          <p:cNvSpPr txBox="1">
            <a:spLocks/>
          </p:cNvSpPr>
          <p:nvPr/>
        </p:nvSpPr>
        <p:spPr>
          <a:xfrm>
            <a:off x="1547664" y="404664"/>
            <a:ext cx="6624736" cy="7757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Буква потерялась </a:t>
            </a:r>
            <a:endParaRPr kumimoji="0" lang="ru-RU" sz="44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45C2B976-F1D1-4F4F-8629-E2D957F92A81}"/>
              </a:ext>
            </a:extLst>
          </p:cNvPr>
          <p:cNvSpPr txBox="1"/>
          <p:nvPr/>
        </p:nvSpPr>
        <p:spPr>
          <a:xfrm>
            <a:off x="971600" y="1497368"/>
            <a:ext cx="3038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 А Л   Б О 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B3659A1-767F-4D83-ADEA-900E7218041D}"/>
              </a:ext>
            </a:extLst>
          </p:cNvPr>
          <p:cNvSpPr txBox="1"/>
          <p:nvPr/>
        </p:nvSpPr>
        <p:spPr>
          <a:xfrm>
            <a:off x="4768715" y="1504147"/>
            <a:ext cx="34036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Г А Л    К 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FE039F68-642C-4A28-A06A-7ED44A063193}"/>
              </a:ext>
            </a:extLst>
          </p:cNvPr>
          <p:cNvSpPr txBox="1"/>
          <p:nvPr/>
        </p:nvSpPr>
        <p:spPr>
          <a:xfrm>
            <a:off x="922427" y="2365930"/>
            <a:ext cx="32640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К О Н   К 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4A4FB96A-E511-4DF7-A243-42BE576D2162}"/>
              </a:ext>
            </a:extLst>
          </p:cNvPr>
          <p:cNvSpPr txBox="1"/>
          <p:nvPr/>
        </p:nvSpPr>
        <p:spPr>
          <a:xfrm>
            <a:off x="4336670" y="2373972"/>
            <a:ext cx="38884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     Р Е Д    К А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0E1A70C8-C687-4ED4-81F2-AB2C857F9299}"/>
              </a:ext>
            </a:extLst>
          </p:cNvPr>
          <p:cNvSpPr txBox="1"/>
          <p:nvPr/>
        </p:nvSpPr>
        <p:spPr>
          <a:xfrm>
            <a:off x="619672" y="3153209"/>
            <a:ext cx="29137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   М О Л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46A8EE36-3AAF-4C80-8029-79342849E11C}"/>
              </a:ext>
            </a:extLst>
          </p:cNvPr>
          <p:cNvSpPr txBox="1"/>
          <p:nvPr/>
        </p:nvSpPr>
        <p:spPr>
          <a:xfrm>
            <a:off x="4572000" y="3195802"/>
            <a:ext cx="360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      Е Л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2F240BCD-A67C-42B3-A0AD-9B73F1F02F20}"/>
              </a:ext>
            </a:extLst>
          </p:cNvPr>
          <p:cNvSpPr txBox="1"/>
          <p:nvPr/>
        </p:nvSpPr>
        <p:spPr>
          <a:xfrm>
            <a:off x="1154233" y="3959959"/>
            <a:ext cx="32737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Т     М  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7E1DF41B-F73B-4AC0-ABC6-56059F21592B}"/>
              </a:ext>
            </a:extLst>
          </p:cNvPr>
          <p:cNvSpPr txBox="1"/>
          <p:nvPr/>
        </p:nvSpPr>
        <p:spPr>
          <a:xfrm>
            <a:off x="5076056" y="3903688"/>
            <a:ext cx="360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    Р Е Л    С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2528D22A-2387-43ED-91C0-9B553B50E909}"/>
              </a:ext>
            </a:extLst>
          </p:cNvPr>
          <p:cNvSpPr txBox="1"/>
          <p:nvPr/>
        </p:nvSpPr>
        <p:spPr>
          <a:xfrm>
            <a:off x="1734230" y="4976051"/>
            <a:ext cx="47363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       М Е Л   Н И К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803C94FA-3940-4A33-A48B-5720DFB0307A}"/>
              </a:ext>
            </a:extLst>
          </p:cNvPr>
          <p:cNvSpPr txBox="1"/>
          <p:nvPr/>
        </p:nvSpPr>
        <p:spPr>
          <a:xfrm>
            <a:off x="1969923" y="1457330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Ь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1910B23A-21AD-4A49-A15D-5921B190A60B}"/>
              </a:ext>
            </a:extLst>
          </p:cNvPr>
          <p:cNvSpPr txBox="1"/>
          <p:nvPr/>
        </p:nvSpPr>
        <p:spPr>
          <a:xfrm>
            <a:off x="6165967" y="1466590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Ь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6B1D19A7-5E49-4678-A242-3C75E8537683}"/>
              </a:ext>
            </a:extLst>
          </p:cNvPr>
          <p:cNvSpPr txBox="1"/>
          <p:nvPr/>
        </p:nvSpPr>
        <p:spPr>
          <a:xfrm>
            <a:off x="2359060" y="2321956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Ь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D536C9F3-851C-4F60-8244-51A3F4317B1E}"/>
              </a:ext>
            </a:extLst>
          </p:cNvPr>
          <p:cNvSpPr txBox="1"/>
          <p:nvPr/>
        </p:nvSpPr>
        <p:spPr>
          <a:xfrm>
            <a:off x="6320475" y="2358783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Ь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2AF850F0-521D-4D28-BCFE-5483D36682F9}"/>
              </a:ext>
            </a:extLst>
          </p:cNvPr>
          <p:cNvSpPr txBox="1"/>
          <p:nvPr/>
        </p:nvSpPr>
        <p:spPr>
          <a:xfrm>
            <a:off x="2622811" y="3104286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Ь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C2E70FB9-47A9-4173-8A5D-1D2A26974BEF}"/>
              </a:ext>
            </a:extLst>
          </p:cNvPr>
          <p:cNvSpPr txBox="1"/>
          <p:nvPr/>
        </p:nvSpPr>
        <p:spPr>
          <a:xfrm>
            <a:off x="6300192" y="3136188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Ь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D815CA8E-FA18-4891-BD10-4BB5AC655A62}"/>
              </a:ext>
            </a:extLst>
          </p:cNvPr>
          <p:cNvSpPr txBox="1"/>
          <p:nvPr/>
        </p:nvSpPr>
        <p:spPr>
          <a:xfrm>
            <a:off x="1689745" y="3952829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Ь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6253BF98-7F06-4357-938B-EDD64EFFD865}"/>
              </a:ext>
            </a:extLst>
          </p:cNvPr>
          <p:cNvSpPr txBox="1"/>
          <p:nvPr/>
        </p:nvSpPr>
        <p:spPr>
          <a:xfrm>
            <a:off x="6942765" y="3891274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Ь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EB1A9669-5304-46F0-BCDA-718E24683CBC}"/>
              </a:ext>
            </a:extLst>
          </p:cNvPr>
          <p:cNvSpPr txBox="1"/>
          <p:nvPr/>
        </p:nvSpPr>
        <p:spPr>
          <a:xfrm>
            <a:off x="4084642" y="4930436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Ь</a:t>
            </a:r>
          </a:p>
        </p:txBody>
      </p:sp>
      <p:pic>
        <p:nvPicPr>
          <p:cNvPr id="22" name="Picture 2">
            <a:hlinkClick r:id="rId2" action="ppaction://hlinksldjump"/>
            <a:extLst>
              <a:ext uri="{FF2B5EF4-FFF2-40B4-BE49-F238E27FC236}">
                <a16:creationId xmlns="" xmlns:a16="http://schemas.microsoft.com/office/drawing/2014/main" id="{23758D00-0959-44A3-B4A4-828951CA0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0781" y="6093296"/>
            <a:ext cx="471148" cy="452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AF6B4108-72DD-4F53-A697-6F96E3DADEB4}"/>
              </a:ext>
            </a:extLst>
          </p:cNvPr>
          <p:cNvSpPr txBox="1"/>
          <p:nvPr/>
        </p:nvSpPr>
        <p:spPr>
          <a:xfrm>
            <a:off x="3208881" y="912072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(нажимай на слово)</a:t>
            </a:r>
          </a:p>
        </p:txBody>
      </p:sp>
    </p:spTree>
    <p:extLst>
      <p:ext uri="{BB962C8B-B14F-4D97-AF65-F5344CB8AC3E}">
        <p14:creationId xmlns:p14="http://schemas.microsoft.com/office/powerpoint/2010/main" val="1714167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71599" y="1192114"/>
            <a:ext cx="7797615" cy="2618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ru-RU" b="1" i="1" dirty="0"/>
              <a:t>Фон:</a:t>
            </a:r>
          </a:p>
          <a:p>
            <a:pPr>
              <a:lnSpc>
                <a:spcPct val="114000"/>
              </a:lnSpc>
            </a:pPr>
            <a:r>
              <a:rPr lang="en-US" i="1" dirty="0">
                <a:hlinkClick r:id="rId2"/>
              </a:rPr>
              <a:t>https://img-fotki.yandex.ru/get/6434/132005175.2a/0_88b3a_77db9b1a_S</a:t>
            </a:r>
            <a:r>
              <a:rPr lang="ru-RU" i="1" dirty="0"/>
              <a:t> </a:t>
            </a:r>
          </a:p>
          <a:p>
            <a:pPr>
              <a:lnSpc>
                <a:spcPct val="114000"/>
              </a:lnSpc>
            </a:pPr>
            <a:r>
              <a:rPr lang="ru-RU" b="1" i="1" dirty="0"/>
              <a:t>Тетрадный лист с цветами:</a:t>
            </a:r>
          </a:p>
          <a:p>
            <a:pPr>
              <a:lnSpc>
                <a:spcPct val="114000"/>
              </a:lnSpc>
            </a:pPr>
            <a:r>
              <a:rPr lang="en-US" i="1" dirty="0">
                <a:hlinkClick r:id="rId3"/>
              </a:rPr>
              <a:t>https://img-fotki.yandex.ru/get/6815/137563163.1460/0_123131_fe0feec1_orig</a:t>
            </a:r>
            <a:r>
              <a:rPr lang="ru-RU" i="1" dirty="0"/>
              <a:t> </a:t>
            </a:r>
          </a:p>
          <a:p>
            <a:pPr>
              <a:lnSpc>
                <a:spcPct val="114000"/>
              </a:lnSpc>
            </a:pPr>
            <a:r>
              <a:rPr lang="ru-RU" b="1" i="1" dirty="0"/>
              <a:t>Шнуровка:</a:t>
            </a:r>
          </a:p>
          <a:p>
            <a:pPr>
              <a:lnSpc>
                <a:spcPct val="114000"/>
              </a:lnSpc>
            </a:pPr>
            <a:r>
              <a:rPr lang="en-US" i="1" dirty="0">
                <a:hlinkClick r:id="rId4"/>
              </a:rPr>
              <a:t>https://img-fotki.yandex.ru/get/6314/42672521.24/0_64756_3b0d903a_orig</a:t>
            </a:r>
            <a:r>
              <a:rPr lang="ru-RU" i="1" dirty="0"/>
              <a:t>   </a:t>
            </a:r>
            <a:endParaRPr lang="ru-RU" b="1" i="1" dirty="0"/>
          </a:p>
          <a:p>
            <a:pPr>
              <a:lnSpc>
                <a:spcPct val="114000"/>
              </a:lnSpc>
            </a:pPr>
            <a:r>
              <a:rPr lang="ru-RU" b="1" i="1" dirty="0"/>
              <a:t>Изображение: </a:t>
            </a:r>
          </a:p>
          <a:p>
            <a:pPr>
              <a:lnSpc>
                <a:spcPct val="114000"/>
              </a:lnSpc>
            </a:pPr>
            <a:r>
              <a:rPr lang="en-US" i="1" dirty="0">
                <a:hlinkClick r:id="rId5"/>
              </a:rPr>
              <a:t>http://qlaster.ru/public/image2/0/895/895493_0x0.jpg</a:t>
            </a:r>
            <a:r>
              <a:rPr lang="ru-RU" i="1" dirty="0"/>
              <a:t>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486030" y="332656"/>
            <a:ext cx="67687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ln w="1905"/>
                <a:solidFill>
                  <a:srgbClr val="00642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  <a:cs typeface="Arial" pitchFamily="34" charset="0"/>
              </a:rPr>
              <a:t>Интернет – ресурсы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CC519C5B-1DD2-467B-A3E6-1CB65EEBF916}"/>
              </a:ext>
            </a:extLst>
          </p:cNvPr>
          <p:cNvSpPr txBox="1"/>
          <p:nvPr/>
        </p:nvSpPr>
        <p:spPr>
          <a:xfrm>
            <a:off x="755576" y="4085463"/>
            <a:ext cx="45365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/>
              <a:t>Сайт: </a:t>
            </a:r>
            <a:r>
              <a:rPr lang="en-US" sz="2400" i="1" dirty="0">
                <a:hlinkClick r:id="rId6"/>
              </a:rPr>
              <a:t>http://elenaranko.ucoz.ru/</a:t>
            </a:r>
            <a:r>
              <a:rPr lang="ru-RU" sz="2400" i="1" dirty="0"/>
              <a:t>     </a:t>
            </a:r>
          </a:p>
        </p:txBody>
      </p:sp>
    </p:spTree>
    <p:extLst>
      <p:ext uri="{BB962C8B-B14F-4D97-AF65-F5344CB8AC3E}">
        <p14:creationId xmlns:p14="http://schemas.microsoft.com/office/powerpoint/2010/main" val="37347053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5B402663-462D-4979-8F8E-3C3B7D8DA42C}"/>
              </a:ext>
            </a:extLst>
          </p:cNvPr>
          <p:cNvSpPr txBox="1"/>
          <p:nvPr/>
        </p:nvSpPr>
        <p:spPr>
          <a:xfrm>
            <a:off x="539552" y="2311803"/>
            <a:ext cx="806489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err="1">
                <a:solidFill>
                  <a:srgbClr val="860000"/>
                </a:solidFill>
              </a:rPr>
              <a:t>о</a:t>
            </a:r>
            <a:r>
              <a:rPr lang="ru-RU" sz="8000" b="1" dirty="0" err="1">
                <a:solidFill>
                  <a:srgbClr val="007A37"/>
                </a:solidFill>
              </a:rPr>
              <a:t>ч</a:t>
            </a:r>
            <a:r>
              <a:rPr lang="ru-RU" sz="8000" b="1" dirty="0">
                <a:solidFill>
                  <a:schemeClr val="tx2"/>
                </a:solidFill>
              </a:rPr>
              <a:t>    </a:t>
            </a:r>
            <a:r>
              <a:rPr lang="ru-RU" sz="8000" b="1" dirty="0" err="1">
                <a:solidFill>
                  <a:srgbClr val="007A37"/>
                </a:solidFill>
              </a:rPr>
              <a:t>ч</a:t>
            </a:r>
            <a:r>
              <a:rPr lang="ru-RU" sz="8000" b="1" dirty="0" err="1">
                <a:solidFill>
                  <a:srgbClr val="860000"/>
                </a:solidFill>
              </a:rPr>
              <a:t>о</a:t>
            </a:r>
            <a:r>
              <a:rPr lang="ru-RU" sz="8000" b="1" dirty="0">
                <a:solidFill>
                  <a:schemeClr val="tx2"/>
                </a:solidFill>
              </a:rPr>
              <a:t>     </a:t>
            </a:r>
            <a:r>
              <a:rPr lang="ru-RU" sz="8000" b="1" dirty="0" err="1">
                <a:solidFill>
                  <a:srgbClr val="860000"/>
                </a:solidFill>
              </a:rPr>
              <a:t>а</a:t>
            </a:r>
            <a:r>
              <a:rPr lang="ru-RU" sz="8000" b="1" dirty="0" err="1">
                <a:solidFill>
                  <a:srgbClr val="007A37"/>
                </a:solidFill>
              </a:rPr>
              <a:t>ч</a:t>
            </a:r>
            <a:r>
              <a:rPr lang="ru-RU" sz="8000" b="1" dirty="0">
                <a:solidFill>
                  <a:schemeClr val="tx2"/>
                </a:solidFill>
              </a:rPr>
              <a:t>   </a:t>
            </a:r>
            <a:r>
              <a:rPr lang="ru-RU" sz="8000" b="1" dirty="0" err="1">
                <a:solidFill>
                  <a:srgbClr val="007A37"/>
                </a:solidFill>
              </a:rPr>
              <a:t>ч</a:t>
            </a:r>
            <a:r>
              <a:rPr lang="ru-RU" sz="8000" b="1" dirty="0" err="1">
                <a:solidFill>
                  <a:srgbClr val="860000"/>
                </a:solidFill>
              </a:rPr>
              <a:t>а</a:t>
            </a:r>
            <a:r>
              <a:rPr lang="ru-RU" sz="8000" b="1" dirty="0">
                <a:solidFill>
                  <a:srgbClr val="860000"/>
                </a:solidFill>
              </a:rPr>
              <a:t> </a:t>
            </a:r>
            <a:r>
              <a:rPr lang="ru-RU" sz="8000" b="1" dirty="0" err="1">
                <a:solidFill>
                  <a:srgbClr val="860000"/>
                </a:solidFill>
              </a:rPr>
              <a:t>у</a:t>
            </a:r>
            <a:r>
              <a:rPr lang="ru-RU" sz="8000" b="1" dirty="0" err="1">
                <a:solidFill>
                  <a:srgbClr val="007A37"/>
                </a:solidFill>
              </a:rPr>
              <a:t>ч</a:t>
            </a:r>
            <a:r>
              <a:rPr lang="ru-RU" sz="8000" b="1" dirty="0">
                <a:solidFill>
                  <a:schemeClr val="tx2"/>
                </a:solidFill>
              </a:rPr>
              <a:t>    </a:t>
            </a:r>
            <a:r>
              <a:rPr lang="ru-RU" sz="8000" b="1" dirty="0">
                <a:solidFill>
                  <a:srgbClr val="007A37"/>
                </a:solidFill>
              </a:rPr>
              <a:t>ч</a:t>
            </a:r>
            <a:r>
              <a:rPr lang="ru-RU" sz="8000" b="1" dirty="0">
                <a:solidFill>
                  <a:srgbClr val="860000"/>
                </a:solidFill>
              </a:rPr>
              <a:t>у     </a:t>
            </a:r>
            <a:r>
              <a:rPr lang="ru-RU" sz="8000" b="1" dirty="0" err="1">
                <a:solidFill>
                  <a:srgbClr val="860000"/>
                </a:solidFill>
              </a:rPr>
              <a:t>и</a:t>
            </a:r>
            <a:r>
              <a:rPr lang="ru-RU" sz="8000" b="1" dirty="0" err="1">
                <a:solidFill>
                  <a:srgbClr val="007A37"/>
                </a:solidFill>
              </a:rPr>
              <a:t>ч</a:t>
            </a:r>
            <a:r>
              <a:rPr lang="ru-RU" sz="8000" b="1" dirty="0">
                <a:solidFill>
                  <a:schemeClr val="tx2"/>
                </a:solidFill>
              </a:rPr>
              <a:t>   </a:t>
            </a:r>
            <a:r>
              <a:rPr lang="ru-RU" sz="8000" b="1" dirty="0" err="1">
                <a:solidFill>
                  <a:srgbClr val="00642D"/>
                </a:solidFill>
              </a:rPr>
              <a:t>ч</a:t>
            </a:r>
            <a:r>
              <a:rPr lang="ru-RU" sz="8000" b="1" dirty="0" err="1">
                <a:solidFill>
                  <a:srgbClr val="860000"/>
                </a:solidFill>
              </a:rPr>
              <a:t>и</a:t>
            </a:r>
            <a:r>
              <a:rPr lang="ru-RU" sz="8000" b="1" dirty="0">
                <a:solidFill>
                  <a:srgbClr val="860000"/>
                </a:solidFill>
              </a:rPr>
              <a:t>                 </a:t>
            </a:r>
            <a:r>
              <a:rPr lang="ru-RU" sz="8000" b="1" dirty="0" err="1">
                <a:solidFill>
                  <a:srgbClr val="860000"/>
                </a:solidFill>
              </a:rPr>
              <a:t>е</a:t>
            </a:r>
            <a:r>
              <a:rPr lang="ru-RU" sz="8000" b="1" dirty="0" err="1">
                <a:solidFill>
                  <a:srgbClr val="007A37"/>
                </a:solidFill>
              </a:rPr>
              <a:t>ч</a:t>
            </a:r>
            <a:r>
              <a:rPr lang="ru-RU" sz="8000" b="1" dirty="0">
                <a:solidFill>
                  <a:schemeClr val="tx2"/>
                </a:solidFill>
              </a:rPr>
              <a:t>   </a:t>
            </a:r>
            <a:r>
              <a:rPr lang="ru-RU" sz="8000" b="1" dirty="0">
                <a:solidFill>
                  <a:srgbClr val="00642D"/>
                </a:solidFill>
              </a:rPr>
              <a:t>ч</a:t>
            </a:r>
            <a:r>
              <a:rPr lang="ru-RU" sz="8000" b="1" dirty="0">
                <a:solidFill>
                  <a:srgbClr val="C00000"/>
                </a:solidFill>
              </a:rPr>
              <a:t>е</a:t>
            </a:r>
            <a:endParaRPr lang="ru-RU" sz="2800" b="1" dirty="0">
              <a:solidFill>
                <a:srgbClr val="C00000"/>
              </a:solidFill>
            </a:endParaRPr>
          </a:p>
          <a:p>
            <a:endParaRPr lang="ru-RU" sz="4800" b="1" dirty="0">
              <a:solidFill>
                <a:srgbClr val="860000"/>
              </a:solidFill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C5887008-4E32-48FB-8A2A-A512EE7199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8" t="5305" r="71347" b="55733"/>
          <a:stretch/>
        </p:blipFill>
        <p:spPr bwMode="auto">
          <a:xfrm>
            <a:off x="1043608" y="404664"/>
            <a:ext cx="1296144" cy="1568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C71DAA2D-4B3C-4F10-B5FF-B917FF152BB0}"/>
              </a:ext>
            </a:extLst>
          </p:cNvPr>
          <p:cNvSpPr txBox="1"/>
          <p:nvPr/>
        </p:nvSpPr>
        <p:spPr>
          <a:xfrm>
            <a:off x="2843808" y="301012"/>
            <a:ext cx="554461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tx2">
                    <a:lumMod val="75000"/>
                  </a:schemeClr>
                </a:solidFill>
              </a:rPr>
              <a:t>Да, вы правильно решили</a:t>
            </a:r>
          </a:p>
          <a:p>
            <a:r>
              <a:rPr lang="ru-RU" sz="3200" b="1" dirty="0">
                <a:solidFill>
                  <a:schemeClr val="tx2">
                    <a:lumMod val="75000"/>
                  </a:schemeClr>
                </a:solidFill>
              </a:rPr>
              <a:t>«Ч» мы пишем как четыре,</a:t>
            </a:r>
          </a:p>
          <a:p>
            <a:r>
              <a:rPr lang="ru-RU" sz="3200" b="1" dirty="0">
                <a:solidFill>
                  <a:schemeClr val="tx2">
                    <a:lumMod val="75000"/>
                  </a:schemeClr>
                </a:solidFill>
              </a:rPr>
              <a:t>Только с цифрами, друзья,</a:t>
            </a:r>
          </a:p>
          <a:p>
            <a:r>
              <a:rPr lang="ru-RU" sz="3200" b="1" dirty="0">
                <a:solidFill>
                  <a:schemeClr val="tx2">
                    <a:lumMod val="75000"/>
                  </a:schemeClr>
                </a:solidFill>
              </a:rPr>
              <a:t>Буквы путать нам нельзя.</a:t>
            </a:r>
          </a:p>
          <a:p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731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837B1E75-A36C-4C2F-8463-D59BDEE910E8}"/>
              </a:ext>
            </a:extLst>
          </p:cNvPr>
          <p:cNvSpPr txBox="1"/>
          <p:nvPr/>
        </p:nvSpPr>
        <p:spPr>
          <a:xfrm>
            <a:off x="3275856" y="260648"/>
            <a:ext cx="2880320" cy="563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Прочитаем</a:t>
            </a:r>
            <a:endParaRPr kumimoji="0" lang="ru-RU" sz="28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B04922B0-3BB7-4612-9D04-79B6C2A8BE85}"/>
              </a:ext>
            </a:extLst>
          </p:cNvPr>
          <p:cNvSpPr txBox="1"/>
          <p:nvPr/>
        </p:nvSpPr>
        <p:spPr>
          <a:xfrm>
            <a:off x="899592" y="893909"/>
            <a:ext cx="81369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chemeClr val="tx2"/>
                </a:solidFill>
              </a:rPr>
              <a:t>часы        чудо          чистота</a:t>
            </a:r>
          </a:p>
          <a:p>
            <a:r>
              <a:rPr lang="ru-RU" sz="4800" b="1" dirty="0">
                <a:solidFill>
                  <a:schemeClr val="tx2"/>
                </a:solidFill>
              </a:rPr>
              <a:t>ручки        туча       ученик</a:t>
            </a:r>
          </a:p>
          <a:p>
            <a:r>
              <a:rPr lang="ru-RU" sz="4800" b="1" dirty="0">
                <a:solidFill>
                  <a:schemeClr val="tx2"/>
                </a:solidFill>
              </a:rPr>
              <a:t>удача         чтение        мячик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6047AA20-F6A8-49EE-A45B-E72473074328}"/>
              </a:ext>
            </a:extLst>
          </p:cNvPr>
          <p:cNvSpPr txBox="1"/>
          <p:nvPr/>
        </p:nvSpPr>
        <p:spPr>
          <a:xfrm>
            <a:off x="683568" y="2048071"/>
            <a:ext cx="846043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rgbClr val="7A0000"/>
                </a:solidFill>
              </a:rPr>
              <a:t>ту</a:t>
            </a:r>
            <a:r>
              <a:rPr lang="ru-RU" sz="5400" b="1" u="sng" dirty="0">
                <a:solidFill>
                  <a:srgbClr val="7A0000"/>
                </a:solidFill>
              </a:rPr>
              <a:t>чк</a:t>
            </a:r>
            <a:r>
              <a:rPr lang="ru-RU" sz="5400" b="1" dirty="0">
                <a:solidFill>
                  <a:srgbClr val="7A0000"/>
                </a:solidFill>
              </a:rPr>
              <a:t>а    до</a:t>
            </a:r>
            <a:r>
              <a:rPr lang="ru-RU" sz="5400" b="1" u="sng" dirty="0">
                <a:solidFill>
                  <a:srgbClr val="7A0000"/>
                </a:solidFill>
              </a:rPr>
              <a:t>чк</a:t>
            </a:r>
            <a:r>
              <a:rPr lang="ru-RU" sz="5400" b="1" dirty="0">
                <a:solidFill>
                  <a:srgbClr val="7A0000"/>
                </a:solidFill>
              </a:rPr>
              <a:t>а        пе</a:t>
            </a:r>
            <a:r>
              <a:rPr lang="ru-RU" sz="5400" b="1" u="sng" dirty="0">
                <a:solidFill>
                  <a:srgbClr val="7A0000"/>
                </a:solidFill>
              </a:rPr>
              <a:t>чк</a:t>
            </a:r>
            <a:r>
              <a:rPr lang="ru-RU" sz="5400" b="1" dirty="0">
                <a:solidFill>
                  <a:srgbClr val="7A0000"/>
                </a:solidFill>
              </a:rPr>
              <a:t>а</a:t>
            </a:r>
          </a:p>
          <a:p>
            <a:r>
              <a:rPr lang="ru-RU" sz="5400" b="1" dirty="0">
                <a:solidFill>
                  <a:srgbClr val="7A0000"/>
                </a:solidFill>
              </a:rPr>
              <a:t>то</a:t>
            </a:r>
            <a:r>
              <a:rPr lang="ru-RU" sz="5400" b="1" u="sng" dirty="0">
                <a:solidFill>
                  <a:srgbClr val="7A0000"/>
                </a:solidFill>
              </a:rPr>
              <a:t>чк</a:t>
            </a:r>
            <a:r>
              <a:rPr lang="ru-RU" sz="5400" b="1" dirty="0">
                <a:solidFill>
                  <a:srgbClr val="7A0000"/>
                </a:solidFill>
              </a:rPr>
              <a:t>а    све</a:t>
            </a:r>
            <a:r>
              <a:rPr lang="ru-RU" sz="5400" b="1" u="sng" dirty="0">
                <a:solidFill>
                  <a:srgbClr val="7A0000"/>
                </a:solidFill>
              </a:rPr>
              <a:t>чк</a:t>
            </a:r>
            <a:r>
              <a:rPr lang="ru-RU" sz="5400" b="1" dirty="0">
                <a:solidFill>
                  <a:srgbClr val="7A0000"/>
                </a:solidFill>
              </a:rPr>
              <a:t>а       ко</a:t>
            </a:r>
            <a:r>
              <a:rPr lang="ru-RU" sz="5400" b="1" u="sng" dirty="0">
                <a:solidFill>
                  <a:srgbClr val="7A0000"/>
                </a:solidFill>
              </a:rPr>
              <a:t>чк</a:t>
            </a:r>
            <a:r>
              <a:rPr lang="ru-RU" sz="5400" b="1" dirty="0">
                <a:solidFill>
                  <a:srgbClr val="7A0000"/>
                </a:solidFill>
              </a:rPr>
              <a:t>а</a:t>
            </a:r>
          </a:p>
          <a:p>
            <a:r>
              <a:rPr lang="ru-RU" sz="5400" b="1" dirty="0">
                <a:solidFill>
                  <a:srgbClr val="7A0000"/>
                </a:solidFill>
              </a:rPr>
              <a:t>спи</a:t>
            </a:r>
            <a:r>
              <a:rPr lang="ru-RU" sz="5400" b="1" u="sng" dirty="0">
                <a:solidFill>
                  <a:srgbClr val="7A0000"/>
                </a:solidFill>
              </a:rPr>
              <a:t>чк</a:t>
            </a:r>
            <a:r>
              <a:rPr lang="ru-RU" sz="5400" b="1" dirty="0">
                <a:solidFill>
                  <a:srgbClr val="7A0000"/>
                </a:solidFill>
              </a:rPr>
              <a:t>а    пти</a:t>
            </a:r>
            <a:r>
              <a:rPr lang="ru-RU" sz="5400" b="1" u="sng" dirty="0">
                <a:solidFill>
                  <a:srgbClr val="7A0000"/>
                </a:solidFill>
              </a:rPr>
              <a:t>чк</a:t>
            </a:r>
            <a:r>
              <a:rPr lang="ru-RU" sz="5400" b="1" dirty="0">
                <a:solidFill>
                  <a:srgbClr val="7A0000"/>
                </a:solidFill>
              </a:rPr>
              <a:t>а      бо</a:t>
            </a:r>
            <a:r>
              <a:rPr lang="ru-RU" sz="5400" b="1" u="sng" dirty="0">
                <a:solidFill>
                  <a:srgbClr val="7A0000"/>
                </a:solidFill>
              </a:rPr>
              <a:t>чк</a:t>
            </a:r>
            <a:r>
              <a:rPr lang="ru-RU" sz="5400" b="1" dirty="0">
                <a:solidFill>
                  <a:srgbClr val="7A0000"/>
                </a:solidFill>
              </a:rPr>
              <a:t>а</a:t>
            </a:r>
          </a:p>
        </p:txBody>
      </p:sp>
      <p:cxnSp>
        <p:nvCxnSpPr>
          <p:cNvPr id="20" name="Прямая соединительная линия 19">
            <a:extLst>
              <a:ext uri="{FF2B5EF4-FFF2-40B4-BE49-F238E27FC236}">
                <a16:creationId xmlns="" xmlns:a16="http://schemas.microsoft.com/office/drawing/2014/main" id="{0C94CBEC-7705-4673-8420-3046C4DCF3E5}"/>
              </a:ext>
            </a:extLst>
          </p:cNvPr>
          <p:cNvCxnSpPr>
            <a:cxnSpLocks/>
          </p:cNvCxnSpPr>
          <p:nvPr/>
        </p:nvCxnSpPr>
        <p:spPr>
          <a:xfrm flipH="1">
            <a:off x="1403690" y="1616670"/>
            <a:ext cx="144016" cy="288032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>
            <a:extLst>
              <a:ext uri="{FF2B5EF4-FFF2-40B4-BE49-F238E27FC236}">
                <a16:creationId xmlns="" xmlns:a16="http://schemas.microsoft.com/office/drawing/2014/main" id="{C8A50E0C-19E1-4AB3-B694-91431BDD76BA}"/>
              </a:ext>
            </a:extLst>
          </p:cNvPr>
          <p:cNvCxnSpPr>
            <a:cxnSpLocks/>
          </p:cNvCxnSpPr>
          <p:nvPr/>
        </p:nvCxnSpPr>
        <p:spPr>
          <a:xfrm flipH="1">
            <a:off x="2123728" y="934370"/>
            <a:ext cx="144016" cy="288032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="" xmlns:a16="http://schemas.microsoft.com/office/drawing/2014/main" id="{9F48F157-E8D8-44B7-824E-13FD04EE0540}"/>
              </a:ext>
            </a:extLst>
          </p:cNvPr>
          <p:cNvCxnSpPr>
            <a:cxnSpLocks/>
          </p:cNvCxnSpPr>
          <p:nvPr/>
        </p:nvCxnSpPr>
        <p:spPr>
          <a:xfrm flipH="1">
            <a:off x="4410809" y="1616670"/>
            <a:ext cx="144016" cy="288032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>
            <a:extLst>
              <a:ext uri="{FF2B5EF4-FFF2-40B4-BE49-F238E27FC236}">
                <a16:creationId xmlns="" xmlns:a16="http://schemas.microsoft.com/office/drawing/2014/main" id="{C0532594-EE4C-4037-B8AA-48A72BB7EB18}"/>
              </a:ext>
            </a:extLst>
          </p:cNvPr>
          <p:cNvCxnSpPr>
            <a:cxnSpLocks/>
          </p:cNvCxnSpPr>
          <p:nvPr/>
        </p:nvCxnSpPr>
        <p:spPr>
          <a:xfrm flipH="1">
            <a:off x="4139952" y="889172"/>
            <a:ext cx="144016" cy="288032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>
            <a:extLst>
              <a:ext uri="{FF2B5EF4-FFF2-40B4-BE49-F238E27FC236}">
                <a16:creationId xmlns="" xmlns:a16="http://schemas.microsoft.com/office/drawing/2014/main" id="{7FA46176-2D42-44E9-B9A8-8057D028E6E8}"/>
              </a:ext>
            </a:extLst>
          </p:cNvPr>
          <p:cNvCxnSpPr>
            <a:cxnSpLocks/>
          </p:cNvCxnSpPr>
          <p:nvPr/>
        </p:nvCxnSpPr>
        <p:spPr>
          <a:xfrm flipH="1">
            <a:off x="8388424" y="852871"/>
            <a:ext cx="144016" cy="288032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>
            <a:extLst>
              <a:ext uri="{FF2B5EF4-FFF2-40B4-BE49-F238E27FC236}">
                <a16:creationId xmlns="" xmlns:a16="http://schemas.microsoft.com/office/drawing/2014/main" id="{32C180D3-0ABB-4D99-8D21-0831446D6326}"/>
              </a:ext>
            </a:extLst>
          </p:cNvPr>
          <p:cNvCxnSpPr>
            <a:cxnSpLocks/>
          </p:cNvCxnSpPr>
          <p:nvPr/>
        </p:nvCxnSpPr>
        <p:spPr>
          <a:xfrm flipH="1">
            <a:off x="7600137" y="2352390"/>
            <a:ext cx="144016" cy="288032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>
            <a:extLst>
              <a:ext uri="{FF2B5EF4-FFF2-40B4-BE49-F238E27FC236}">
                <a16:creationId xmlns="" xmlns:a16="http://schemas.microsoft.com/office/drawing/2014/main" id="{DD834ABC-31AB-480E-AAE8-BBBC5B0B2BCB}"/>
              </a:ext>
            </a:extLst>
          </p:cNvPr>
          <p:cNvCxnSpPr>
            <a:cxnSpLocks/>
          </p:cNvCxnSpPr>
          <p:nvPr/>
        </p:nvCxnSpPr>
        <p:spPr>
          <a:xfrm flipH="1">
            <a:off x="7668302" y="1587420"/>
            <a:ext cx="144016" cy="288032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>
            <a:extLst>
              <a:ext uri="{FF2B5EF4-FFF2-40B4-BE49-F238E27FC236}">
                <a16:creationId xmlns="" xmlns:a16="http://schemas.microsoft.com/office/drawing/2014/main" id="{CC4A1331-9539-4C4D-8C33-7E81A2033777}"/>
              </a:ext>
            </a:extLst>
          </p:cNvPr>
          <p:cNvCxnSpPr>
            <a:cxnSpLocks/>
          </p:cNvCxnSpPr>
          <p:nvPr/>
        </p:nvCxnSpPr>
        <p:spPr>
          <a:xfrm flipH="1">
            <a:off x="1778724" y="2345483"/>
            <a:ext cx="144016" cy="288032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>
            <a:extLst>
              <a:ext uri="{FF2B5EF4-FFF2-40B4-BE49-F238E27FC236}">
                <a16:creationId xmlns="" xmlns:a16="http://schemas.microsoft.com/office/drawing/2014/main" id="{6D7EC1E9-5781-4DEC-8BA7-23F1D80E8EBB}"/>
              </a:ext>
            </a:extLst>
          </p:cNvPr>
          <p:cNvCxnSpPr>
            <a:cxnSpLocks/>
          </p:cNvCxnSpPr>
          <p:nvPr/>
        </p:nvCxnSpPr>
        <p:spPr>
          <a:xfrm flipH="1">
            <a:off x="4707668" y="2352390"/>
            <a:ext cx="144016" cy="288032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750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E35575E3-1BAD-4782-A5A0-0BD04C70545D}"/>
              </a:ext>
            </a:extLst>
          </p:cNvPr>
          <p:cNvSpPr txBox="1"/>
          <p:nvPr/>
        </p:nvSpPr>
        <p:spPr>
          <a:xfrm>
            <a:off x="2123728" y="116632"/>
            <a:ext cx="4572000" cy="7201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Прочитаем</a:t>
            </a:r>
            <a:endParaRPr kumimoji="0" lang="ru-RU" sz="40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270CA90A-4A39-47EE-81E4-6826B92AD9C7}"/>
              </a:ext>
            </a:extLst>
          </p:cNvPr>
          <p:cNvSpPr txBox="1"/>
          <p:nvPr/>
        </p:nvSpPr>
        <p:spPr>
          <a:xfrm>
            <a:off x="755576" y="980728"/>
            <a:ext cx="820891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err="1" smtClean="0">
                <a:solidFill>
                  <a:schemeClr val="tx2"/>
                </a:solidFill>
              </a:rPr>
              <a:t>Ча</a:t>
            </a:r>
            <a:r>
              <a:rPr lang="ru-RU" sz="4400" b="1" dirty="0" smtClean="0">
                <a:solidFill>
                  <a:schemeClr val="tx2"/>
                </a:solidFill>
              </a:rPr>
              <a:t>-е-пи-</a:t>
            </a:r>
            <a:r>
              <a:rPr lang="ru-RU" sz="4400" b="1" dirty="0" err="1" smtClean="0">
                <a:solidFill>
                  <a:schemeClr val="tx2"/>
                </a:solidFill>
              </a:rPr>
              <a:t>ти</a:t>
            </a:r>
            <a:r>
              <a:rPr lang="ru-RU" sz="4400" b="1" dirty="0" smtClean="0">
                <a:solidFill>
                  <a:schemeClr val="tx2"/>
                </a:solidFill>
              </a:rPr>
              <a:t>-е </a:t>
            </a:r>
            <a:r>
              <a:rPr lang="ru-RU" sz="4400" b="1" dirty="0">
                <a:solidFill>
                  <a:schemeClr val="tx2"/>
                </a:solidFill>
              </a:rPr>
              <a:t>у </a:t>
            </a:r>
            <a:r>
              <a:rPr lang="ru-RU" sz="4400" b="1" dirty="0" err="1" smtClean="0">
                <a:solidFill>
                  <a:schemeClr val="tx2"/>
                </a:solidFill>
              </a:rPr>
              <a:t>чи-би-са</a:t>
            </a:r>
            <a:r>
              <a:rPr lang="ru-RU" sz="4400" b="1" dirty="0" smtClean="0">
                <a:solidFill>
                  <a:schemeClr val="tx2"/>
                </a:solidFill>
              </a:rPr>
              <a:t> </a:t>
            </a:r>
            <a:r>
              <a:rPr lang="ru-RU" sz="4400" b="1" dirty="0">
                <a:solidFill>
                  <a:schemeClr val="tx2"/>
                </a:solidFill>
              </a:rPr>
              <a:t>в </a:t>
            </a:r>
            <a:r>
              <a:rPr lang="ru-RU" sz="4400" b="1" dirty="0" smtClean="0">
                <a:solidFill>
                  <a:schemeClr val="tx2"/>
                </a:solidFill>
              </a:rPr>
              <a:t>чет-</a:t>
            </a:r>
            <a:r>
              <a:rPr lang="ru-RU" sz="4400" b="1" dirty="0" err="1" smtClean="0">
                <a:solidFill>
                  <a:schemeClr val="tx2"/>
                </a:solidFill>
              </a:rPr>
              <a:t>верг</a:t>
            </a:r>
            <a:r>
              <a:rPr lang="ru-RU" sz="4400" b="1" dirty="0" smtClean="0">
                <a:solidFill>
                  <a:schemeClr val="tx2"/>
                </a:solidFill>
              </a:rPr>
              <a:t> </a:t>
            </a:r>
            <a:r>
              <a:rPr lang="ru-RU" sz="4400" b="1" dirty="0">
                <a:solidFill>
                  <a:schemeClr val="tx2"/>
                </a:solidFill>
              </a:rPr>
              <a:t>в </a:t>
            </a:r>
            <a:r>
              <a:rPr lang="ru-RU" sz="4400" b="1" dirty="0" smtClean="0">
                <a:solidFill>
                  <a:schemeClr val="tx2"/>
                </a:solidFill>
              </a:rPr>
              <a:t>че-ты-ре </a:t>
            </a:r>
            <a:r>
              <a:rPr lang="ru-RU" sz="4400" b="1" dirty="0" err="1" smtClean="0">
                <a:solidFill>
                  <a:schemeClr val="tx2"/>
                </a:solidFill>
              </a:rPr>
              <a:t>ча-са</a:t>
            </a:r>
            <a:r>
              <a:rPr lang="ru-RU" sz="4400" b="1" dirty="0">
                <a:solidFill>
                  <a:schemeClr val="tx2"/>
                </a:solidFill>
              </a:rPr>
              <a:t>. </a:t>
            </a:r>
            <a:r>
              <a:rPr lang="ru-RU" sz="4400" b="1" dirty="0" err="1" smtClean="0">
                <a:solidFill>
                  <a:schemeClr val="tx2"/>
                </a:solidFill>
              </a:rPr>
              <a:t>Чис</a:t>
            </a:r>
            <a:r>
              <a:rPr lang="ru-RU" sz="4400" b="1" dirty="0" smtClean="0">
                <a:solidFill>
                  <a:schemeClr val="tx2"/>
                </a:solidFill>
              </a:rPr>
              <a:t>-ты-е че-реп-</a:t>
            </a:r>
            <a:r>
              <a:rPr lang="ru-RU" sz="4400" b="1" dirty="0" err="1" smtClean="0">
                <a:solidFill>
                  <a:schemeClr val="tx2"/>
                </a:solidFill>
              </a:rPr>
              <a:t>ки</a:t>
            </a:r>
            <a:r>
              <a:rPr lang="ru-RU" sz="4400" b="1" dirty="0" smtClean="0">
                <a:solidFill>
                  <a:schemeClr val="tx2"/>
                </a:solidFill>
              </a:rPr>
              <a:t> </a:t>
            </a:r>
            <a:r>
              <a:rPr lang="ru-RU" sz="4400" b="1" dirty="0" err="1" smtClean="0">
                <a:solidFill>
                  <a:schemeClr val="tx2"/>
                </a:solidFill>
              </a:rPr>
              <a:t>ча-шек</a:t>
            </a:r>
            <a:r>
              <a:rPr lang="ru-RU" sz="4400" b="1" dirty="0">
                <a:solidFill>
                  <a:schemeClr val="tx2"/>
                </a:solidFill>
              </a:rPr>
              <a:t>. </a:t>
            </a:r>
            <a:r>
              <a:rPr lang="ru-RU" sz="4400" b="1" dirty="0" smtClean="0">
                <a:solidFill>
                  <a:schemeClr val="tx2"/>
                </a:solidFill>
              </a:rPr>
              <a:t>Чай-ник </a:t>
            </a:r>
            <a:r>
              <a:rPr lang="ru-RU" sz="4400" b="1" dirty="0">
                <a:solidFill>
                  <a:schemeClr val="tx2"/>
                </a:solidFill>
              </a:rPr>
              <a:t>чая. </a:t>
            </a:r>
            <a:r>
              <a:rPr lang="ru-RU" sz="4400" b="1" dirty="0" err="1" smtClean="0">
                <a:solidFill>
                  <a:schemeClr val="tx2"/>
                </a:solidFill>
              </a:rPr>
              <a:t>Ча</a:t>
            </a:r>
            <a:r>
              <a:rPr lang="ru-RU" sz="4400" b="1" dirty="0" smtClean="0">
                <a:solidFill>
                  <a:schemeClr val="tx2"/>
                </a:solidFill>
              </a:rPr>
              <a:t>-</a:t>
            </a:r>
            <a:r>
              <a:rPr lang="ru-RU" sz="4400" b="1" dirty="0" err="1" smtClean="0">
                <a:solidFill>
                  <a:schemeClr val="tx2"/>
                </a:solidFill>
              </a:rPr>
              <a:t>ёв</a:t>
            </a:r>
            <a:r>
              <a:rPr lang="ru-RU" sz="4400" b="1" dirty="0" smtClean="0">
                <a:solidFill>
                  <a:schemeClr val="tx2"/>
                </a:solidFill>
              </a:rPr>
              <a:t>-ни-</a:t>
            </a:r>
            <a:r>
              <a:rPr lang="ru-RU" sz="4400" b="1" dirty="0" err="1" smtClean="0">
                <a:solidFill>
                  <a:schemeClr val="tx2"/>
                </a:solidFill>
              </a:rPr>
              <a:t>ча</a:t>
            </a:r>
            <a:r>
              <a:rPr lang="ru-RU" sz="4400" b="1" dirty="0" smtClean="0">
                <a:solidFill>
                  <a:schemeClr val="tx2"/>
                </a:solidFill>
              </a:rPr>
              <a:t>-ют чет-</a:t>
            </a:r>
            <a:r>
              <a:rPr lang="ru-RU" sz="4400" b="1" dirty="0" err="1" smtClean="0">
                <a:solidFill>
                  <a:schemeClr val="tx2"/>
                </a:solidFill>
              </a:rPr>
              <a:t>ве</a:t>
            </a:r>
            <a:r>
              <a:rPr lang="ru-RU" sz="4400" b="1" dirty="0" smtClean="0">
                <a:solidFill>
                  <a:schemeClr val="tx2"/>
                </a:solidFill>
              </a:rPr>
              <a:t>-</a:t>
            </a:r>
            <a:r>
              <a:rPr lang="ru-RU" sz="4400" b="1" dirty="0" err="1" smtClean="0">
                <a:solidFill>
                  <a:schemeClr val="tx2"/>
                </a:solidFill>
              </a:rPr>
              <a:t>ро</a:t>
            </a:r>
            <a:r>
              <a:rPr lang="ru-RU" sz="4400" b="1" dirty="0">
                <a:solidFill>
                  <a:schemeClr val="tx2"/>
                </a:solidFill>
              </a:rPr>
              <a:t>: чиж, </a:t>
            </a:r>
            <a:r>
              <a:rPr lang="ru-RU" sz="4400" b="1" dirty="0" smtClean="0">
                <a:solidFill>
                  <a:schemeClr val="tx2"/>
                </a:solidFill>
              </a:rPr>
              <a:t>че-чёт-ка</a:t>
            </a:r>
            <a:r>
              <a:rPr lang="ru-RU" sz="4400" b="1" dirty="0">
                <a:solidFill>
                  <a:schemeClr val="tx2"/>
                </a:solidFill>
              </a:rPr>
              <a:t>, </a:t>
            </a:r>
            <a:r>
              <a:rPr lang="ru-RU" sz="4400" b="1" dirty="0" err="1" smtClean="0">
                <a:solidFill>
                  <a:schemeClr val="tx2"/>
                </a:solidFill>
              </a:rPr>
              <a:t>чи</a:t>
            </a:r>
            <a:r>
              <a:rPr lang="ru-RU" sz="4400" b="1" dirty="0" smtClean="0">
                <a:solidFill>
                  <a:schemeClr val="tx2"/>
                </a:solidFill>
              </a:rPr>
              <a:t>-бис</a:t>
            </a:r>
            <a:r>
              <a:rPr lang="ru-RU" sz="4400" b="1" dirty="0">
                <a:solidFill>
                  <a:schemeClr val="tx2"/>
                </a:solidFill>
              </a:rPr>
              <a:t>, </a:t>
            </a:r>
            <a:r>
              <a:rPr lang="ru-RU" sz="4400" b="1" dirty="0" err="1" smtClean="0">
                <a:solidFill>
                  <a:schemeClr val="tx2"/>
                </a:solidFill>
              </a:rPr>
              <a:t>чи</a:t>
            </a:r>
            <a:r>
              <a:rPr lang="ru-RU" sz="4400" b="1" dirty="0" smtClean="0">
                <a:solidFill>
                  <a:schemeClr val="tx2"/>
                </a:solidFill>
              </a:rPr>
              <a:t>-рок</a:t>
            </a:r>
            <a:r>
              <a:rPr lang="ru-RU" sz="4400" b="1" dirty="0">
                <a:solidFill>
                  <a:schemeClr val="tx2"/>
                </a:solidFill>
              </a:rPr>
              <a:t>. </a:t>
            </a:r>
            <a:r>
              <a:rPr lang="ru-RU" sz="4400" b="1" dirty="0" smtClean="0">
                <a:solidFill>
                  <a:schemeClr val="tx2"/>
                </a:solidFill>
              </a:rPr>
              <a:t>Чуд-но-е </a:t>
            </a:r>
            <a:r>
              <a:rPr lang="ru-RU" sz="4400" b="1" dirty="0" err="1" smtClean="0">
                <a:solidFill>
                  <a:schemeClr val="tx2"/>
                </a:solidFill>
              </a:rPr>
              <a:t>ча</a:t>
            </a:r>
            <a:r>
              <a:rPr lang="ru-RU" sz="4400" b="1" dirty="0" smtClean="0">
                <a:solidFill>
                  <a:schemeClr val="tx2"/>
                </a:solidFill>
              </a:rPr>
              <a:t>-е-пи-</a:t>
            </a:r>
            <a:r>
              <a:rPr lang="ru-RU" sz="4400" b="1" dirty="0" err="1" smtClean="0">
                <a:solidFill>
                  <a:schemeClr val="tx2"/>
                </a:solidFill>
              </a:rPr>
              <a:t>ти</a:t>
            </a:r>
            <a:r>
              <a:rPr lang="ru-RU" sz="4400" b="1" dirty="0" smtClean="0">
                <a:solidFill>
                  <a:schemeClr val="tx2"/>
                </a:solidFill>
              </a:rPr>
              <a:t>-е</a:t>
            </a:r>
            <a:r>
              <a:rPr lang="ru-RU" sz="4400" b="1" dirty="0">
                <a:solidFill>
                  <a:schemeClr val="tx2"/>
                </a:solidFill>
              </a:rPr>
              <a:t>!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2481E4B1-85FA-4156-9459-9CF9D15BE9B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60" r="16968" b="12201"/>
          <a:stretch/>
        </p:blipFill>
        <p:spPr bwMode="auto">
          <a:xfrm>
            <a:off x="7304238" y="4775672"/>
            <a:ext cx="1484052" cy="186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2729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D8CABF0-E31D-48FD-82B6-357D1B448EC0}"/>
              </a:ext>
            </a:extLst>
          </p:cNvPr>
          <p:cNvSpPr txBox="1">
            <a:spLocks/>
          </p:cNvSpPr>
          <p:nvPr/>
        </p:nvSpPr>
        <p:spPr>
          <a:xfrm>
            <a:off x="1259632" y="281149"/>
            <a:ext cx="6624736" cy="7757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Составь слова</a:t>
            </a:r>
            <a:endParaRPr kumimoji="0" lang="ru-RU" sz="36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253AF2FE-8C9E-4021-A6EA-40A75E7D6CDB}"/>
              </a:ext>
            </a:extLst>
          </p:cNvPr>
          <p:cNvSpPr txBox="1"/>
          <p:nvPr/>
        </p:nvSpPr>
        <p:spPr>
          <a:xfrm>
            <a:off x="3916222" y="498718"/>
            <a:ext cx="15841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err="1">
                <a:solidFill>
                  <a:schemeClr val="tx2"/>
                </a:solidFill>
              </a:rPr>
              <a:t>ча</a:t>
            </a:r>
            <a:endParaRPr lang="ru-RU" sz="6000" b="1" dirty="0">
              <a:solidFill>
                <a:schemeClr val="tx2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D7E0C3EF-9E8C-4778-9511-EDFB920EB291}"/>
              </a:ext>
            </a:extLst>
          </p:cNvPr>
          <p:cNvSpPr txBox="1"/>
          <p:nvPr/>
        </p:nvSpPr>
        <p:spPr>
          <a:xfrm>
            <a:off x="971598" y="1916832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сто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0A055A35-9F09-4208-8E42-63E4D08720F3}"/>
              </a:ext>
            </a:extLst>
          </p:cNvPr>
          <p:cNvSpPr txBox="1"/>
          <p:nvPr/>
        </p:nvSpPr>
        <p:spPr>
          <a:xfrm>
            <a:off x="3061254" y="1959320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err="1">
                <a:solidFill>
                  <a:srgbClr val="C00000"/>
                </a:solidFill>
              </a:rPr>
              <a:t>рка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2DA33EA8-1732-43D5-B601-9AA44D14552F}"/>
              </a:ext>
            </a:extLst>
          </p:cNvPr>
          <p:cNvSpPr txBox="1"/>
          <p:nvPr/>
        </p:nvSpPr>
        <p:spPr>
          <a:xfrm>
            <a:off x="4632564" y="2018892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err="1">
                <a:solidFill>
                  <a:srgbClr val="C00000"/>
                </a:solidFill>
              </a:rPr>
              <a:t>шка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50FE72E-EC7D-4A16-8065-4EF8A3C214C4}"/>
              </a:ext>
            </a:extLst>
          </p:cNvPr>
          <p:cNvSpPr txBox="1"/>
          <p:nvPr/>
        </p:nvSpPr>
        <p:spPr>
          <a:xfrm>
            <a:off x="6672532" y="1989916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err="1">
                <a:solidFill>
                  <a:srgbClr val="C00000"/>
                </a:solidFill>
              </a:rPr>
              <a:t>йник</a:t>
            </a:r>
            <a:endParaRPr lang="ru-RU" sz="3600" b="1" dirty="0">
              <a:solidFill>
                <a:srgbClr val="C00000"/>
              </a:solidFill>
            </a:endParaRPr>
          </a:p>
        </p:txBody>
      </p:sp>
      <p:cxnSp>
        <p:nvCxnSpPr>
          <p:cNvPr id="9" name="Прямая со стрелкой 8">
            <a:extLst>
              <a:ext uri="{FF2B5EF4-FFF2-40B4-BE49-F238E27FC236}">
                <a16:creationId xmlns="" xmlns:a16="http://schemas.microsoft.com/office/drawing/2014/main" id="{5AAA424B-C1B2-4974-B39E-E7F9D9B75C42}"/>
              </a:ext>
            </a:extLst>
          </p:cNvPr>
          <p:cNvCxnSpPr>
            <a:cxnSpLocks/>
          </p:cNvCxnSpPr>
          <p:nvPr/>
        </p:nvCxnSpPr>
        <p:spPr>
          <a:xfrm flipH="1">
            <a:off x="3600186" y="1536970"/>
            <a:ext cx="632072" cy="54333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>
            <a:extLst>
              <a:ext uri="{FF2B5EF4-FFF2-40B4-BE49-F238E27FC236}">
                <a16:creationId xmlns="" xmlns:a16="http://schemas.microsoft.com/office/drawing/2014/main" id="{CBD38CCE-F3A2-460D-AA28-160D7AF26579}"/>
              </a:ext>
            </a:extLst>
          </p:cNvPr>
          <p:cNvCxnSpPr>
            <a:cxnSpLocks/>
          </p:cNvCxnSpPr>
          <p:nvPr/>
        </p:nvCxnSpPr>
        <p:spPr>
          <a:xfrm flipH="1">
            <a:off x="1643376" y="1536970"/>
            <a:ext cx="2460024" cy="48192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="" xmlns:a16="http://schemas.microsoft.com/office/drawing/2014/main" id="{10DE1AED-DD31-46C3-ADB6-F563D0252E3F}"/>
              </a:ext>
            </a:extLst>
          </p:cNvPr>
          <p:cNvCxnSpPr>
            <a:cxnSpLocks/>
          </p:cNvCxnSpPr>
          <p:nvPr/>
        </p:nvCxnSpPr>
        <p:spPr>
          <a:xfrm>
            <a:off x="4463278" y="1530874"/>
            <a:ext cx="766358" cy="60524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>
                <a16:creationId xmlns="" xmlns:a16="http://schemas.microsoft.com/office/drawing/2014/main" id="{36E80AFD-5D3F-454C-AB1E-28DB5A6703F1}"/>
              </a:ext>
            </a:extLst>
          </p:cNvPr>
          <p:cNvCxnSpPr>
            <a:cxnSpLocks/>
          </p:cNvCxnSpPr>
          <p:nvPr/>
        </p:nvCxnSpPr>
        <p:spPr>
          <a:xfrm>
            <a:off x="4606584" y="1536970"/>
            <a:ext cx="2481434" cy="54333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Заголовок 1">
            <a:extLst>
              <a:ext uri="{FF2B5EF4-FFF2-40B4-BE49-F238E27FC236}">
                <a16:creationId xmlns="" xmlns:a16="http://schemas.microsoft.com/office/drawing/2014/main" id="{38676FC9-C742-4379-8F50-13EDEB3E68A2}"/>
              </a:ext>
            </a:extLst>
          </p:cNvPr>
          <p:cNvSpPr txBox="1">
            <a:spLocks/>
          </p:cNvSpPr>
          <p:nvPr/>
        </p:nvSpPr>
        <p:spPr>
          <a:xfrm>
            <a:off x="1356963" y="4183794"/>
            <a:ext cx="6624736" cy="7757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atilda" pitchFamily="2" charset="0"/>
                <a:ea typeface="+mj-ea"/>
                <a:cs typeface="+mj-cs"/>
              </a:rPr>
              <a:t>Прочитай слова</a:t>
            </a:r>
            <a:endParaRPr kumimoji="0" lang="ru-RU" sz="36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717B1BF0-3CE9-4A56-A9E7-AD27ACB64485}"/>
              </a:ext>
            </a:extLst>
          </p:cNvPr>
          <p:cNvSpPr txBox="1"/>
          <p:nvPr/>
        </p:nvSpPr>
        <p:spPr>
          <a:xfrm>
            <a:off x="1109452" y="3050313"/>
            <a:ext cx="11101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err="1">
                <a:solidFill>
                  <a:srgbClr val="C00000"/>
                </a:solidFill>
              </a:rPr>
              <a:t>йка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A2CE4AED-A34D-4735-949A-DDFC1DBB25E9}"/>
              </a:ext>
            </a:extLst>
          </p:cNvPr>
          <p:cNvSpPr txBox="1"/>
          <p:nvPr/>
        </p:nvSpPr>
        <p:spPr>
          <a:xfrm>
            <a:off x="3692520" y="3154957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до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="" xmlns:a16="http://schemas.microsoft.com/office/drawing/2014/main" id="{3ED5C9CF-421F-43B7-9313-59C0595F38B5}"/>
              </a:ext>
            </a:extLst>
          </p:cNvPr>
          <p:cNvSpPr txBox="1"/>
          <p:nvPr/>
        </p:nvSpPr>
        <p:spPr>
          <a:xfrm>
            <a:off x="7164570" y="3125171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err="1">
                <a:solidFill>
                  <a:srgbClr val="C00000"/>
                </a:solidFill>
              </a:rPr>
              <a:t>сы</a:t>
            </a:r>
            <a:endParaRPr lang="ru-RU" sz="3600" b="1" dirty="0">
              <a:solidFill>
                <a:srgbClr val="C00000"/>
              </a:solidFill>
            </a:endParaRPr>
          </a:p>
        </p:txBody>
      </p:sp>
      <p:cxnSp>
        <p:nvCxnSpPr>
          <p:cNvPr id="40" name="Прямая со стрелкой 39">
            <a:extLst>
              <a:ext uri="{FF2B5EF4-FFF2-40B4-BE49-F238E27FC236}">
                <a16:creationId xmlns="" xmlns:a16="http://schemas.microsoft.com/office/drawing/2014/main" id="{B3CB87A3-DADF-4E34-AE47-18B74CCC7048}"/>
              </a:ext>
            </a:extLst>
          </p:cNvPr>
          <p:cNvCxnSpPr>
            <a:cxnSpLocks/>
          </p:cNvCxnSpPr>
          <p:nvPr/>
        </p:nvCxnSpPr>
        <p:spPr>
          <a:xfrm flipH="1">
            <a:off x="1516831" y="1544016"/>
            <a:ext cx="2500999" cy="164817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>
            <a:extLst>
              <a:ext uri="{FF2B5EF4-FFF2-40B4-BE49-F238E27FC236}">
                <a16:creationId xmlns="" xmlns:a16="http://schemas.microsoft.com/office/drawing/2014/main" id="{5159559E-5B6C-407D-8D71-17F3313E491C}"/>
              </a:ext>
            </a:extLst>
          </p:cNvPr>
          <p:cNvCxnSpPr>
            <a:cxnSpLocks/>
          </p:cNvCxnSpPr>
          <p:nvPr/>
        </p:nvCxnSpPr>
        <p:spPr>
          <a:xfrm flipH="1">
            <a:off x="4295156" y="1650663"/>
            <a:ext cx="60082" cy="143488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>
            <a:extLst>
              <a:ext uri="{FF2B5EF4-FFF2-40B4-BE49-F238E27FC236}">
                <a16:creationId xmlns="" xmlns:a16="http://schemas.microsoft.com/office/drawing/2014/main" id="{E024172E-F067-44C8-B0BD-86491F1270F2}"/>
              </a:ext>
            </a:extLst>
          </p:cNvPr>
          <p:cNvCxnSpPr>
            <a:cxnSpLocks/>
          </p:cNvCxnSpPr>
          <p:nvPr/>
        </p:nvCxnSpPr>
        <p:spPr>
          <a:xfrm>
            <a:off x="4547386" y="1577967"/>
            <a:ext cx="3079783" cy="161422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Овал 32">
            <a:extLst>
              <a:ext uri="{FF2B5EF4-FFF2-40B4-BE49-F238E27FC236}">
                <a16:creationId xmlns="" xmlns:a16="http://schemas.microsoft.com/office/drawing/2014/main" id="{94DB2683-EAF1-4FE0-9BC9-270A78BBF71C}"/>
              </a:ext>
            </a:extLst>
          </p:cNvPr>
          <p:cNvSpPr/>
          <p:nvPr/>
        </p:nvSpPr>
        <p:spPr>
          <a:xfrm>
            <a:off x="815284" y="5193899"/>
            <a:ext cx="2388564" cy="76290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>
            <a:extLst>
              <a:ext uri="{FF2B5EF4-FFF2-40B4-BE49-F238E27FC236}">
                <a16:creationId xmlns="" xmlns:a16="http://schemas.microsoft.com/office/drawing/2014/main" id="{2D94273E-C677-4BE4-9EEA-57DD1F89CDB9}"/>
              </a:ext>
            </a:extLst>
          </p:cNvPr>
          <p:cNvSpPr/>
          <p:nvPr/>
        </p:nvSpPr>
        <p:spPr>
          <a:xfrm>
            <a:off x="1971478" y="5159517"/>
            <a:ext cx="1944744" cy="900188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B8D64ED6-E60D-4E97-AF7F-B1CF76A707D0}"/>
              </a:ext>
            </a:extLst>
          </p:cNvPr>
          <p:cNvSpPr txBox="1"/>
          <p:nvPr/>
        </p:nvSpPr>
        <p:spPr>
          <a:xfrm>
            <a:off x="843815" y="5063161"/>
            <a:ext cx="33376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>
                <a:solidFill>
                  <a:schemeClr val="tx2"/>
                </a:solidFill>
              </a:rPr>
              <a:t>случайка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B1FBB11-12C5-4E8A-AC93-53DF6333D4AD}"/>
              </a:ext>
            </a:extLst>
          </p:cNvPr>
          <p:cNvSpPr txBox="1"/>
          <p:nvPr/>
        </p:nvSpPr>
        <p:spPr>
          <a:xfrm>
            <a:off x="4355238" y="5012374"/>
            <a:ext cx="43574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>
                <a:solidFill>
                  <a:schemeClr val="tx2"/>
                </a:solidFill>
              </a:rPr>
              <a:t>сейчастокол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30" name="Овал 29">
            <a:extLst>
              <a:ext uri="{FF2B5EF4-FFF2-40B4-BE49-F238E27FC236}">
                <a16:creationId xmlns="" xmlns:a16="http://schemas.microsoft.com/office/drawing/2014/main" id="{AA67207F-077D-467C-A8F1-6DF5670B2D9D}"/>
              </a:ext>
            </a:extLst>
          </p:cNvPr>
          <p:cNvSpPr/>
          <p:nvPr/>
        </p:nvSpPr>
        <p:spPr>
          <a:xfrm>
            <a:off x="4203148" y="5214374"/>
            <a:ext cx="2388564" cy="76290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>
            <a:extLst>
              <a:ext uri="{FF2B5EF4-FFF2-40B4-BE49-F238E27FC236}">
                <a16:creationId xmlns="" xmlns:a16="http://schemas.microsoft.com/office/drawing/2014/main" id="{B83B2885-98BC-4EE5-A4EE-FC2EFEDD7815}"/>
              </a:ext>
            </a:extLst>
          </p:cNvPr>
          <p:cNvSpPr/>
          <p:nvPr/>
        </p:nvSpPr>
        <p:spPr>
          <a:xfrm>
            <a:off x="5364996" y="5132786"/>
            <a:ext cx="3239451" cy="900188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21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52" grpId="0" animBg="1"/>
      <p:bldP spid="14" grpId="0"/>
      <p:bldP spid="16" grpId="0"/>
      <p:bldP spid="30" grpId="0" animBg="1"/>
      <p:bldP spid="3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5" y="1214422"/>
            <a:ext cx="3214711" cy="190241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7030A0"/>
                </a:solidFill>
              </a:rPr>
              <a:t>туча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97582" y="1206428"/>
            <a:ext cx="3260104" cy="194367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accent3">
                    <a:lumMod val="50000"/>
                  </a:schemeClr>
                </a:solidFill>
              </a:rPr>
              <a:t>Летит орлица, чтоб дождём </a:t>
            </a: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</a:rPr>
              <a:t>пролиться</a:t>
            </a:r>
            <a:endParaRPr lang="ru-RU" sz="4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27174" y="1228312"/>
            <a:ext cx="3245641" cy="1896518"/>
          </a:xfrm>
          <a:prstGeom prst="rect">
            <a:avLst/>
          </a:prstGeom>
          <a:solidFill>
            <a:schemeClr val="accent1">
              <a:alpha val="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42976" y="3357562"/>
            <a:ext cx="3210166" cy="2159670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7030A0"/>
                </a:solidFill>
              </a:rPr>
              <a:t>ночь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54422" y="3357562"/>
            <a:ext cx="3214710" cy="21596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accent3">
                    <a:lumMod val="50000"/>
                  </a:schemeClr>
                </a:solidFill>
              </a:rPr>
              <a:t>Гляжу в окошко – ходит чёрная кошка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156080" y="3343152"/>
            <a:ext cx="3197062" cy="2174079"/>
          </a:xfrm>
          <a:prstGeom prst="rect">
            <a:avLst/>
          </a:prstGeom>
          <a:solidFill>
            <a:schemeClr val="accent1">
              <a:alpha val="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912684" y="3428999"/>
            <a:ext cx="3458095" cy="2088231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7030A0"/>
                </a:solidFill>
              </a:rPr>
              <a:t>чашка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890050" y="3450416"/>
            <a:ext cx="3473223" cy="206681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accent3">
                    <a:lumMod val="50000"/>
                  </a:schemeClr>
                </a:solidFill>
              </a:rPr>
              <a:t>Посуда для питья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912683" y="3471832"/>
            <a:ext cx="3480729" cy="2045397"/>
          </a:xfrm>
          <a:prstGeom prst="rect">
            <a:avLst/>
          </a:prstGeom>
          <a:solidFill>
            <a:schemeClr val="accent1">
              <a:alpha val="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912687" y="1186856"/>
            <a:ext cx="3458094" cy="1943674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7030A0"/>
                </a:solidFill>
              </a:rPr>
              <a:t>часы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897557" y="1168386"/>
            <a:ext cx="3473223" cy="19817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accent3">
                    <a:lumMod val="50000"/>
                  </a:schemeClr>
                </a:solidFill>
              </a:rPr>
              <a:t>Правду скажут, коль идут. Остановятся – соврут.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912685" y="1146969"/>
            <a:ext cx="3473223" cy="2024550"/>
          </a:xfrm>
          <a:prstGeom prst="rect">
            <a:avLst/>
          </a:prstGeom>
          <a:solidFill>
            <a:schemeClr val="accent1">
              <a:alpha val="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Заголовок 1">
            <a:extLst>
              <a:ext uri="{FF2B5EF4-FFF2-40B4-BE49-F238E27FC236}">
                <a16:creationId xmlns="" xmlns:a16="http://schemas.microsoft.com/office/drawing/2014/main" id="{38F5BA9C-6A04-4627-8FEA-0FEE6192FCA0}"/>
              </a:ext>
            </a:extLst>
          </p:cNvPr>
          <p:cNvSpPr txBox="1">
            <a:spLocks/>
          </p:cNvSpPr>
          <p:nvPr/>
        </p:nvSpPr>
        <p:spPr>
          <a:xfrm>
            <a:off x="1259632" y="281149"/>
            <a:ext cx="6624736" cy="7757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Отгадай загадки</a:t>
            </a:r>
            <a:endParaRPr kumimoji="0" lang="ru-RU" sz="36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pic>
        <p:nvPicPr>
          <p:cNvPr id="15" name="Picture 2">
            <a:hlinkClick r:id="rId2" action="ppaction://hlinksldjump"/>
            <a:extLst>
              <a:ext uri="{FF2B5EF4-FFF2-40B4-BE49-F238E27FC236}">
                <a16:creationId xmlns="" xmlns:a16="http://schemas.microsoft.com/office/drawing/2014/main" id="{56031173-D663-40EE-BD2F-2748849145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0781" y="6093296"/>
            <a:ext cx="471148" cy="452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5" grpId="0" animBg="1"/>
      <p:bldP spid="5" grpId="1" animBg="1"/>
      <p:bldP spid="6" grpId="0" animBg="1"/>
      <p:bldP spid="6" grpId="1" animBg="1"/>
      <p:bldP spid="8" grpId="0" animBg="1"/>
      <p:bldP spid="8" grpId="1" animBg="1"/>
      <p:bldP spid="9" grpId="0" animBg="1"/>
      <p:bldP spid="9" grpId="1" animBg="1"/>
      <p:bldP spid="11" grpId="0" animBg="1"/>
      <p:bldP spid="11" grpId="1" animBg="1"/>
      <p:bldP spid="12" grpId="0" animBg="1"/>
      <p:bldP spid="12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 action="ppaction://hlinkfile"/>
            <a:extLst>
              <a:ext uri="{FF2B5EF4-FFF2-40B4-BE49-F238E27FC236}">
                <a16:creationId xmlns="" xmlns:a16="http://schemas.microsoft.com/office/drawing/2014/main" id="{DA283D74-4A48-49EF-8CF2-5EA080655DD0}"/>
              </a:ext>
            </a:extLst>
          </p:cNvPr>
          <p:cNvSpPr txBox="1"/>
          <p:nvPr/>
        </p:nvSpPr>
        <p:spPr>
          <a:xfrm>
            <a:off x="2195736" y="26753"/>
            <a:ext cx="29532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 </a:t>
            </a:r>
            <a:r>
              <a:rPr lang="ru-RU" sz="88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endParaRPr lang="ru-RU" sz="8800" b="1" dirty="0">
              <a:solidFill>
                <a:srgbClr val="007A3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4" name="Picture 10">
            <a:extLst>
              <a:ext uri="{FF2B5EF4-FFF2-40B4-BE49-F238E27FC236}">
                <a16:creationId xmlns="" xmlns:a16="http://schemas.microsoft.com/office/drawing/2014/main" id="{077FC7FB-2D0C-4C3C-8A15-1459621EB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10440"/>
            <a:ext cx="1079175" cy="107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>
            <a:extLst>
              <a:ext uri="{FF2B5EF4-FFF2-40B4-BE49-F238E27FC236}">
                <a16:creationId xmlns="" xmlns:a16="http://schemas.microsoft.com/office/drawing/2014/main" id="{E1B1861D-5D8C-4684-B078-ABE82C8BF5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332" y="2278598"/>
            <a:ext cx="1512168" cy="2300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="" xmlns:a16="http://schemas.microsoft.com/office/drawing/2014/main" id="{5F692487-775F-4423-80A5-C13B65E370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4213" y="1988840"/>
            <a:ext cx="2767941" cy="2220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4FF42DCB-E971-4838-BBD7-126AB4283920}"/>
              </a:ext>
            </a:extLst>
          </p:cNvPr>
          <p:cNvSpPr/>
          <p:nvPr/>
        </p:nvSpPr>
        <p:spPr>
          <a:xfrm>
            <a:off x="2363416" y="5055535"/>
            <a:ext cx="360040" cy="36004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95E6C41D-79CA-4062-81C8-BAF106D81052}"/>
              </a:ext>
            </a:extLst>
          </p:cNvPr>
          <p:cNvSpPr/>
          <p:nvPr/>
        </p:nvSpPr>
        <p:spPr>
          <a:xfrm>
            <a:off x="6060506" y="4910745"/>
            <a:ext cx="360040" cy="36004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2063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Другая 12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93300"/>
      </a:hlink>
      <a:folHlink>
        <a:srgbClr val="FFC994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1722</TotalTime>
  <Words>867</Words>
  <Application>Microsoft Office PowerPoint</Application>
  <PresentationFormat>Экран (4:3)</PresentationFormat>
  <Paragraphs>266</Paragraphs>
  <Slides>35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0" baseType="lpstr">
      <vt:lpstr>Arial</vt:lpstr>
      <vt:lpstr>Matilda</vt:lpstr>
      <vt:lpstr>Times New Roman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Ранько</dc:creator>
  <cp:lastModifiedBy>Пользователь</cp:lastModifiedBy>
  <cp:revision>69</cp:revision>
  <dcterms:created xsi:type="dcterms:W3CDTF">2019-08-10T19:30:32Z</dcterms:created>
  <dcterms:modified xsi:type="dcterms:W3CDTF">2023-12-19T03:44:52Z</dcterms:modified>
</cp:coreProperties>
</file>