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72" r:id="rId4"/>
    <p:sldId id="273" r:id="rId5"/>
    <p:sldId id="256" r:id="rId6"/>
    <p:sldId id="274" r:id="rId7"/>
    <p:sldId id="259" r:id="rId8"/>
    <p:sldId id="271" r:id="rId9"/>
    <p:sldId id="275" r:id="rId10"/>
    <p:sldId id="260" r:id="rId11"/>
    <p:sldId id="262" r:id="rId12"/>
    <p:sldId id="261" r:id="rId13"/>
    <p:sldId id="265" r:id="rId14"/>
    <p:sldId id="264" r:id="rId15"/>
    <p:sldId id="266" r:id="rId16"/>
    <p:sldId id="267" r:id="rId17"/>
    <p:sldId id="270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20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B0D60-3439-4347-86E3-308E0F539F54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E137F-5C88-43BB-A043-FCA508D1DC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95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B46D-22AE-4E2D-90F7-C7E0FE2570FC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991A5-1750-43DE-BD6A-87AA0AC57B63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55A9-F940-4493-951C-789D9764CBB0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24D3-C549-4FC0-84BA-FD1661789316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1897F-BCCC-4E30-ADCE-97152E6FE36B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880CC-7451-4D38-9283-7E1BB9D80BCE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2B5B-DE02-4EB3-B995-67ACFBFD3882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56A2F-1778-41AF-92D2-FFFDCB19318C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B3009-307E-4DE5-920F-1949A4BDC1D1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FE4D4-DADA-4CA6-9DF2-1189DB028B82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60AC-C959-4868-85C6-6945AB64E569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B7893-CD97-4643-A134-E6B1D0CD6232}" type="datetime1">
              <a:rPr lang="ru-RU" smtClean="0"/>
              <a:t>06.01.2024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3637C-48C2-48AE-A085-9D4BDE9FF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348776">
            <a:off x="1333045" y="2000434"/>
            <a:ext cx="41810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Наши проекты. РИФМА</a:t>
            </a:r>
            <a:endParaRPr lang="ru-RU" sz="4400" i="1" dirty="0"/>
          </a:p>
        </p:txBody>
      </p:sp>
      <p:sp>
        <p:nvSpPr>
          <p:cNvPr id="6" name="TextBox 5"/>
          <p:cNvSpPr txBox="1"/>
          <p:nvPr/>
        </p:nvSpPr>
        <p:spPr>
          <a:xfrm rot="21321306">
            <a:off x="1184990" y="1404464"/>
            <a:ext cx="2755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Русский язык 2 класс</a:t>
            </a:r>
            <a:endParaRPr lang="ru-RU" sz="2000" b="1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260648"/>
            <a:ext cx="810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Подберите рифмующееся слово и закончите предложение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096" y="692696"/>
            <a:ext cx="79143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Хорош пирожок – внутри ______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Хорош в дорожке пирожок с   </a:t>
            </a:r>
            <a:r>
              <a:rPr lang="ru-RU" sz="3200" dirty="0" smtClean="0"/>
              <a:t>_______</a:t>
            </a:r>
          </a:p>
          <a:p>
            <a:r>
              <a:rPr lang="ru-RU" sz="3200" dirty="0" smtClean="0"/>
              <a:t>                       Клещ с клещами,</a:t>
            </a:r>
          </a:p>
          <a:p>
            <a:r>
              <a:rPr lang="ru-RU" sz="3200" dirty="0" smtClean="0"/>
              <a:t>                       Щи с __________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 У Пети тачка,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 А у Паши печенья    </a:t>
            </a:r>
            <a:r>
              <a:rPr lang="ru-RU" sz="3200" dirty="0" smtClean="0"/>
              <a:t>_______</a:t>
            </a:r>
          </a:p>
          <a:p>
            <a:r>
              <a:rPr lang="ru-RU" sz="3200" dirty="0" smtClean="0"/>
              <a:t>                         Ёжик, ёжик – чудачок,</a:t>
            </a:r>
          </a:p>
          <a:p>
            <a:r>
              <a:rPr lang="ru-RU" sz="3200" dirty="0" smtClean="0"/>
              <a:t>                         Сшил колючий   ________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Волки рыщут,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Пищу    ____</a:t>
            </a:r>
          </a:p>
          <a:p>
            <a:r>
              <a:rPr lang="ru-RU" sz="3200" dirty="0" smtClean="0"/>
              <a:t>                         Шуба овечки</a:t>
            </a:r>
          </a:p>
          <a:p>
            <a:r>
              <a:rPr lang="ru-RU" sz="3200" dirty="0" smtClean="0"/>
              <a:t>                         Теплее любой    _______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692696"/>
            <a:ext cx="222964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творожок.</a:t>
            </a:r>
            <a:endParaRPr lang="ru-RU" sz="32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1196752"/>
            <a:ext cx="242688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картошкой.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2132856"/>
            <a:ext cx="22064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овощами.</a:t>
            </a:r>
            <a:endParaRPr lang="ru-RU" sz="32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211960" y="3140968"/>
            <a:ext cx="18002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пачка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940152" y="4077072"/>
            <a:ext cx="21613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пиджачок.</a:t>
            </a:r>
            <a:endParaRPr lang="ru-RU" sz="32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8100392" y="6237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051720" y="5085184"/>
            <a:ext cx="13642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ищут.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6021288"/>
            <a:ext cx="165618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печки.</a:t>
            </a:r>
            <a:endParaRPr lang="ru-RU" sz="3200" b="1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0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______ курочка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______ дудочка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1556792"/>
            <a:ext cx="39568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Пришла курочка,</a:t>
            </a:r>
          </a:p>
          <a:p>
            <a:r>
              <a:rPr lang="ru-RU" sz="4000" i="1" dirty="0" smtClean="0"/>
              <a:t>В клюве дудочка.</a:t>
            </a:r>
            <a:endParaRPr lang="ru-RU" sz="40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3501008"/>
            <a:ext cx="39124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</a:rPr>
              <a:t>Играет дудочка,</a:t>
            </a:r>
          </a:p>
          <a:p>
            <a:r>
              <a:rPr lang="ru-RU" sz="4000" i="1" dirty="0" smtClean="0">
                <a:solidFill>
                  <a:srgbClr val="002060"/>
                </a:solidFill>
              </a:rPr>
              <a:t>Поёт курочка.</a:t>
            </a: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5085184"/>
            <a:ext cx="44430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Заиграла дудочка,</a:t>
            </a:r>
          </a:p>
          <a:p>
            <a:r>
              <a:rPr lang="ru-RU" sz="4000" i="1" dirty="0" smtClean="0"/>
              <a:t>Заплясала курочка.</a:t>
            </a:r>
            <a:endParaRPr lang="ru-RU" sz="4000" i="1" dirty="0"/>
          </a:p>
        </p:txBody>
      </p:sp>
      <p:pic>
        <p:nvPicPr>
          <p:cNvPr id="25602" name="Picture 2" descr="http://lenagold.narod.ru/fon/clipart/k/kury/kury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340768"/>
            <a:ext cx="2239957" cy="3096344"/>
          </a:xfrm>
          <a:prstGeom prst="rect">
            <a:avLst/>
          </a:prstGeom>
          <a:noFill/>
        </p:spPr>
      </p:pic>
      <p:pic>
        <p:nvPicPr>
          <p:cNvPr id="25604" name="Picture 4" descr="http://papus666.narod.ru/clipart/d/duhov/muzik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1728191" cy="4200677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0"/>
            <a:ext cx="35611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_______ птичка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_______ спичка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996952"/>
            <a:ext cx="48797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</a:rPr>
              <a:t>У маленькой птички</a:t>
            </a:r>
          </a:p>
          <a:p>
            <a:r>
              <a:rPr lang="ru-RU" sz="4000" i="1" dirty="0" smtClean="0">
                <a:solidFill>
                  <a:srgbClr val="0070C0"/>
                </a:solidFill>
              </a:rPr>
              <a:t>Ножки как спички.</a:t>
            </a:r>
            <a:endParaRPr lang="ru-RU" sz="4000" i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4725144"/>
            <a:ext cx="49568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Детки и птички,</a:t>
            </a:r>
          </a:p>
          <a:p>
            <a:r>
              <a:rPr lang="ru-RU" sz="4000" i="1" dirty="0" smtClean="0"/>
              <a:t>Не трогайте спички!</a:t>
            </a:r>
            <a:endParaRPr lang="ru-RU" sz="4000" i="1" dirty="0"/>
          </a:p>
        </p:txBody>
      </p:sp>
      <p:pic>
        <p:nvPicPr>
          <p:cNvPr id="26628" name="Picture 4" descr="Новогодний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86" y="2564904"/>
            <a:ext cx="2693200" cy="2148830"/>
          </a:xfrm>
          <a:prstGeom prst="rect">
            <a:avLst/>
          </a:prstGeom>
          <a:noFill/>
        </p:spPr>
      </p:pic>
      <p:pic>
        <p:nvPicPr>
          <p:cNvPr id="26634" name="Picture 10" descr="Match Burning clip art - vector clip art online, royalty free &amp; public domain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7308304" y="764704"/>
            <a:ext cx="1543050" cy="2857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1412776"/>
            <a:ext cx="48813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Опасные спички</a:t>
            </a:r>
          </a:p>
          <a:p>
            <a:r>
              <a:rPr lang="ru-RU" sz="4000" i="1" dirty="0" smtClean="0"/>
              <a:t>У маленькой птички.</a:t>
            </a:r>
            <a:endParaRPr lang="ru-RU" sz="40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5184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______ подружка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______ ватрушка</a:t>
            </a:r>
          </a:p>
          <a:p>
            <a:endParaRPr lang="ru-RU" sz="4000" dirty="0" smtClean="0">
              <a:solidFill>
                <a:srgbClr val="C00000"/>
              </a:solidFill>
            </a:endParaRPr>
          </a:p>
          <a:p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530120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Катились подружки</a:t>
            </a:r>
          </a:p>
          <a:p>
            <a:r>
              <a:rPr lang="ru-RU" sz="3600" i="1" dirty="0" smtClean="0"/>
              <a:t>На надувной ватрушке.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484784"/>
            <a:ext cx="46754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К празднику подружки</a:t>
            </a:r>
          </a:p>
          <a:p>
            <a:r>
              <a:rPr lang="ru-RU" sz="3600" i="1" dirty="0" smtClean="0"/>
              <a:t>Напекли ватрушки.</a:t>
            </a:r>
            <a:endParaRPr lang="ru-RU" sz="3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2996952"/>
            <a:ext cx="34310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rgbClr val="0070C0"/>
                </a:solidFill>
              </a:rPr>
              <a:t>Съела подружка</a:t>
            </a:r>
          </a:p>
          <a:p>
            <a:r>
              <a:rPr lang="ru-RU" sz="3600" i="1" dirty="0" smtClean="0">
                <a:solidFill>
                  <a:srgbClr val="0070C0"/>
                </a:solidFill>
              </a:rPr>
              <a:t>Мою ватрушку.</a:t>
            </a:r>
            <a:endParaRPr lang="ru-RU" sz="3600" i="1" dirty="0">
              <a:solidFill>
                <a:srgbClr val="0070C0"/>
              </a:solidFill>
            </a:endParaRPr>
          </a:p>
        </p:txBody>
      </p:sp>
      <p:pic>
        <p:nvPicPr>
          <p:cNvPr id="23554" name="Picture 2" descr="easycross.ru :: Категории &quot;девочки&quot;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467544" y="2564904"/>
            <a:ext cx="2736304" cy="2736304"/>
          </a:xfrm>
          <a:prstGeom prst="rect">
            <a:avLst/>
          </a:prstGeom>
          <a:noFill/>
        </p:spPr>
      </p:pic>
      <p:pic>
        <p:nvPicPr>
          <p:cNvPr id="23556" name="Picture 4" descr="Средства передвиже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578568"/>
            <a:ext cx="2769369" cy="2005138"/>
          </a:xfrm>
          <a:prstGeom prst="rect">
            <a:avLst/>
          </a:prstGeom>
          <a:noFill/>
        </p:spPr>
      </p:pic>
      <p:pic>
        <p:nvPicPr>
          <p:cNvPr id="23558" name="Picture 6" descr="Ватрушки, как приготовить ватрушки с творогом - Кулинарный рецепт"/>
          <p:cNvPicPr>
            <a:picLocks noChangeAspect="1" noChangeArrowheads="1"/>
          </p:cNvPicPr>
          <p:nvPr/>
        </p:nvPicPr>
        <p:blipFill>
          <a:blip r:embed="rId4" cstate="print"/>
          <a:srcRect l="8048" t="11053" r="15166" b="13788"/>
          <a:stretch>
            <a:fillRect/>
          </a:stretch>
        </p:blipFill>
        <p:spPr bwMode="auto">
          <a:xfrm>
            <a:off x="6156176" y="332656"/>
            <a:ext cx="2664296" cy="2106653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Детская литература - Лабораторная работа - Папка по литературе - Колыбельные песни в народе зовут байками (Восстановлен).do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484784"/>
            <a:ext cx="3203848" cy="20779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0"/>
            <a:ext cx="3063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Упражнение 5.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548680"/>
            <a:ext cx="8604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Прочитайте начало стихотворения, попытайтесь</a:t>
            </a: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 продолжить их, соблюдая ритм и рифму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556792"/>
            <a:ext cx="5688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Дождик вылился из тучки,</a:t>
            </a:r>
            <a:endParaRPr lang="ru-RU" sz="36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1988840"/>
            <a:ext cx="52263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Взяли Таню мы на ручки,</a:t>
            </a:r>
          </a:p>
          <a:p>
            <a:r>
              <a:rPr lang="ru-RU" sz="3600" dirty="0" smtClean="0"/>
              <a:t>Чтоб по лужам не бежала</a:t>
            </a:r>
          </a:p>
          <a:p>
            <a:r>
              <a:rPr lang="ru-RU" sz="3600" dirty="0" smtClean="0"/>
              <a:t>И в канаву не упала.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4077072"/>
            <a:ext cx="5569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Дождик вылился из тучки</a:t>
            </a:r>
            <a:endParaRPr lang="ru-RU" sz="3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131840" y="4725144"/>
            <a:ext cx="53702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Мы подняли к небу ручки,</a:t>
            </a:r>
          </a:p>
          <a:p>
            <a:r>
              <a:rPr lang="ru-RU" sz="3600" dirty="0" smtClean="0"/>
              <a:t>А в руках у нас зонты</a:t>
            </a:r>
          </a:p>
          <a:p>
            <a:r>
              <a:rPr lang="ru-RU" sz="3600" dirty="0" smtClean="0"/>
              <a:t>Небывалой красоты.</a:t>
            </a:r>
            <a:endParaRPr lang="ru-RU" sz="3600" dirty="0"/>
          </a:p>
        </p:txBody>
      </p:sp>
      <p:pic>
        <p:nvPicPr>
          <p:cNvPr id="24580" name="Picture 4" descr="Борис Николаевич Ко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9052"/>
            <a:ext cx="2543498" cy="320894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692696"/>
            <a:ext cx="57624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Протекает рядом речка,</a:t>
            </a:r>
          </a:p>
          <a:p>
            <a:r>
              <a:rPr lang="ru-RU" sz="3600" i="1" dirty="0" smtClean="0"/>
              <a:t>Можно плавать, загорать.</a:t>
            </a:r>
          </a:p>
          <a:p>
            <a:r>
              <a:rPr lang="ru-RU" sz="3600" i="1" dirty="0" smtClean="0"/>
              <a:t>Хорошо нам отдыхать.</a:t>
            </a:r>
            <a:endParaRPr lang="ru-RU" sz="36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188640"/>
            <a:ext cx="5278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Здесь хорошее местечко,</a:t>
            </a:r>
            <a:endParaRPr lang="ru-RU" sz="3600" b="1" dirty="0"/>
          </a:p>
        </p:txBody>
      </p:sp>
      <p:pic>
        <p:nvPicPr>
          <p:cNvPr id="22530" name="Picture 2" descr="картинки на тему здоровый образ жизни для детей Сделай с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928719" cy="2198792"/>
          </a:xfrm>
          <a:prstGeom prst="rect">
            <a:avLst/>
          </a:prstGeom>
          <a:noFill/>
        </p:spPr>
      </p:pic>
      <p:pic>
        <p:nvPicPr>
          <p:cNvPr id="22532" name="Picture 4" descr="Овечка в хозяйстве пригодится Дашины сказки -4 (Сказки Заповедного Леса) / Проза.ру - национальный сервер современной проз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501008"/>
            <a:ext cx="3093272" cy="30671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3645024"/>
            <a:ext cx="5278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Здесь хорошее местечко,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149080"/>
            <a:ext cx="563449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На лугу стоит овечка.</a:t>
            </a:r>
          </a:p>
          <a:p>
            <a:r>
              <a:rPr lang="ru-RU" sz="3600" i="1" dirty="0" smtClean="0"/>
              <a:t>Скучно ей одной стоять,</a:t>
            </a:r>
          </a:p>
          <a:p>
            <a:r>
              <a:rPr lang="ru-RU" sz="3600" i="1" dirty="0" smtClean="0"/>
              <a:t>Побежим мы к ней играть.</a:t>
            </a:r>
            <a:endParaRPr lang="ru-RU" sz="3600" i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Гуси-лебеди - интернет-магазин Библиотека Природы"/>
          <p:cNvPicPr>
            <a:picLocks noChangeAspect="1" noChangeArrowheads="1"/>
          </p:cNvPicPr>
          <p:nvPr/>
        </p:nvPicPr>
        <p:blipFill>
          <a:blip r:embed="rId2" cstate="print"/>
          <a:srcRect l="6524" t="6300" r="11927" b="3401"/>
          <a:stretch>
            <a:fillRect/>
          </a:stretch>
        </p:blipFill>
        <p:spPr bwMode="auto">
          <a:xfrm>
            <a:off x="5220072" y="908720"/>
            <a:ext cx="3600400" cy="30963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99592" y="332656"/>
            <a:ext cx="49205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Чики, чики, чикалочки!</a:t>
            </a:r>
          </a:p>
          <a:p>
            <a:r>
              <a:rPr lang="ru-RU" sz="3600" b="1" dirty="0" smtClean="0"/>
              <a:t>Едет гусь на палочке,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484784"/>
            <a:ext cx="41357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Везёт коврижки</a:t>
            </a:r>
          </a:p>
          <a:p>
            <a:r>
              <a:rPr lang="ru-RU" sz="3600" i="1" dirty="0" smtClean="0"/>
              <a:t>Катюшке и Мишке.</a:t>
            </a:r>
            <a:endParaRPr lang="ru-RU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4077072"/>
            <a:ext cx="49205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Чики, чики, чикалочки!</a:t>
            </a:r>
          </a:p>
          <a:p>
            <a:r>
              <a:rPr lang="ru-RU" sz="3600" b="1" dirty="0" smtClean="0"/>
              <a:t>Едет гусь на палочке,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5157192"/>
            <a:ext cx="51328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Убегает от собаки,</a:t>
            </a:r>
          </a:p>
          <a:p>
            <a:r>
              <a:rPr lang="ru-RU" sz="3600" i="1" dirty="0" smtClean="0"/>
              <a:t>Хоть и не боится драки.</a:t>
            </a:r>
            <a:endParaRPr lang="ru-RU" sz="3600" i="1" dirty="0"/>
          </a:p>
        </p:txBody>
      </p:sp>
      <p:pic>
        <p:nvPicPr>
          <p:cNvPr id="4098" name="Picture 2" descr="Каталка на палочке &quot;Утка&quot;, ABA. ABA Factory. Каталки. Купить в магазине Toyzez.ru."/>
          <p:cNvPicPr>
            <a:picLocks noChangeAspect="1" noChangeArrowheads="1"/>
          </p:cNvPicPr>
          <p:nvPr/>
        </p:nvPicPr>
        <p:blipFill>
          <a:blip r:embed="rId3" cstate="print"/>
          <a:srcRect l="19096" t="16932" r="3395" b="4052"/>
          <a:stretch>
            <a:fillRect/>
          </a:stretch>
        </p:blipFill>
        <p:spPr bwMode="auto">
          <a:xfrm>
            <a:off x="539032" y="2852937"/>
            <a:ext cx="2413296" cy="2448271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88640"/>
            <a:ext cx="2771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Упражнение 6.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692696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Составьте словарик собственных рифм </a:t>
            </a:r>
          </a:p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к любому из данных слов</a:t>
            </a:r>
            <a:endParaRPr lang="ru-RU" sz="2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988840"/>
            <a:ext cx="1877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Точный -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1988840"/>
            <a:ext cx="5869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/>
              <a:t>срочный, молочный, сочный.</a:t>
            </a:r>
            <a:endParaRPr lang="ru-RU" sz="3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780928"/>
            <a:ext cx="2669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Погремушка -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278092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игрушка, старушка, ватрушка.</a:t>
            </a:r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573016"/>
            <a:ext cx="1449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Ночка -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4365104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Белочка -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5085184"/>
            <a:ext cx="1611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Птичка -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5805264"/>
            <a:ext cx="1728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Книжка -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3573016"/>
            <a:ext cx="6714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дочка, строчка, точка, почка, кочка.</a:t>
            </a:r>
            <a:endParaRPr lang="ru-RU" sz="3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339752" y="4365104"/>
            <a:ext cx="3798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стрелочка, девочка.</a:t>
            </a:r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5085184"/>
            <a:ext cx="5764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невеличка, сестричка, синичка.</a:t>
            </a:r>
            <a:endParaRPr lang="ru-RU" sz="32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663280" y="58052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малышка, мальчишка, мартышка.</a:t>
            </a:r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Елена\Desktop\0c033d6a41df92d010d37454456c4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052736"/>
            <a:ext cx="4252573" cy="36605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7606" y="2996952"/>
            <a:ext cx="61926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Домашнее задание</a:t>
            </a:r>
          </a:p>
          <a:p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Написать свои четверостишия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260648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Gabriola" pitchFamily="82" charset="0"/>
              </a:rPr>
              <a:t>Найди      рифму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3501008"/>
            <a:ext cx="44644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 бобра</a:t>
            </a:r>
          </a:p>
          <a:p>
            <a:r>
              <a:rPr lang="ru-RU" sz="4400" dirty="0" smtClean="0"/>
              <a:t>Шапка – добра,</a:t>
            </a:r>
          </a:p>
          <a:p>
            <a:r>
              <a:rPr lang="ru-RU" sz="4400" dirty="0" smtClean="0"/>
              <a:t>А у бобрят</a:t>
            </a:r>
          </a:p>
          <a:p>
            <a:r>
              <a:rPr lang="ru-RU" sz="4400" dirty="0" smtClean="0"/>
              <a:t>Богаче наряд.</a:t>
            </a:r>
            <a:endParaRPr lang="ru-RU" sz="4400" dirty="0"/>
          </a:p>
        </p:txBody>
      </p:sp>
      <p:pic>
        <p:nvPicPr>
          <p:cNvPr id="3074" name="Picture 2" descr="Животные на белом фоне (23 фото)"/>
          <p:cNvPicPr>
            <a:picLocks noChangeAspect="1" noChangeArrowheads="1"/>
          </p:cNvPicPr>
          <p:nvPr/>
        </p:nvPicPr>
        <p:blipFill>
          <a:blip r:embed="rId2" cstate="print"/>
          <a:srcRect l="22680" t="7714" r="10361" b="3995"/>
          <a:stretch>
            <a:fillRect/>
          </a:stretch>
        </p:blipFill>
        <p:spPr bwMode="auto">
          <a:xfrm>
            <a:off x="1115616" y="188640"/>
            <a:ext cx="2455473" cy="3168352"/>
          </a:xfrm>
          <a:prstGeom prst="rect">
            <a:avLst/>
          </a:prstGeom>
          <a:noFill/>
        </p:spPr>
      </p:pic>
      <p:pic>
        <p:nvPicPr>
          <p:cNvPr id="3076" name="Picture 4" descr="Грызуны клипарты заяц кролик емуранчик, клипарты белка хомяк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356992"/>
            <a:ext cx="3215646" cy="324423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3501008"/>
            <a:ext cx="1653017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</a:rPr>
              <a:t>бобра</a:t>
            </a:r>
            <a:endParaRPr lang="ru-RU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4149080"/>
            <a:ext cx="1718034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</a:rPr>
              <a:t>добра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23728" y="4869160"/>
            <a:ext cx="1867819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бобрят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5517232"/>
            <a:ext cx="1827744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наряд.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488"/>
            <a:ext cx="8229600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«Приключения Незнайки»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aw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20630" y="1828789"/>
            <a:ext cx="4137650" cy="2896355"/>
          </a:xfrm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5" name="TextBox 4"/>
          <p:cNvSpPr txBox="1"/>
          <p:nvPr/>
        </p:nvSpPr>
        <p:spPr>
          <a:xfrm>
            <a:off x="683568" y="1052736"/>
            <a:ext cx="630136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«Однажды Незнайка пришел к Цветику и сказал: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Слушай, Цветик, научи меня сочинять стихи. Я тоже хочу быть поэтом.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А ты знаешь, что такое рифма?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Рифма? Нет, не знаю.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Рифма - это когда два слова оканчиваются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  одинаково, объяснил Цветик. - Например: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  утка - шутка, коржик - </a:t>
            </a:r>
            <a:r>
              <a:rPr lang="ru-RU" dirty="0" err="1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моржик</a:t>
            </a: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. Понял?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Понял.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Ну, скажи рифму на слово "палка".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Селедка, - ответил Незнайка.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Какая же это рифма: палка - селедка?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  Никакой рифмы нет в этих словах.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Почему нет? Они ведь оканчиваются одинаково.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Этого мало, - сказал Цветик. - Надо, чтобы слова были  похожи, так чтобы получалось складно: палка - галка, печка - свечка</a:t>
            </a:r>
            <a:b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dirty="0">
                <a:ln w="3175">
                  <a:solidFill>
                    <a:srgbClr val="C00000"/>
                  </a:solidFill>
                </a:ln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- Понял, понял! - закричал Незнайка. - Палка - галка, печка - свечка, книжка - шишка! Вот здорово!»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урока-проекта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/>
          <a:lstStyle/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Дать определение рифмы.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Научиться находить рифмы.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Научиться подбирать рифмы.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Учиться сочинять стихи по рифмам.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Составить словарик рифм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dirty="0" smtClean="0"/>
              <a:t>Иллюстрировать рифмы.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1560" y="620688"/>
            <a:ext cx="6480720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Garamond" pitchFamily="18" charset="0"/>
              </a:rPr>
              <a:t>Что такое рифма?</a:t>
            </a:r>
            <a:endParaRPr lang="ru-RU" sz="4400" b="1" i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132856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i="1" dirty="0" smtClean="0">
                <a:solidFill>
                  <a:srgbClr val="002060"/>
                </a:solidFill>
              </a:rPr>
              <a:t>Рифма</a:t>
            </a:r>
            <a:r>
              <a:rPr lang="ru-RU" sz="4400" i="1" dirty="0" smtClean="0">
                <a:solidFill>
                  <a:srgbClr val="002060"/>
                </a:solidFill>
              </a:rPr>
              <a:t> – это созвучие концов стихотворных строк.</a:t>
            </a:r>
            <a:endParaRPr lang="ru-RU" sz="4400" i="1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4"/>
          <p:cNvSpPr>
            <a:spLocks noGrp="1"/>
          </p:cNvSpPr>
          <p:nvPr>
            <p:ph type="title"/>
          </p:nvPr>
        </p:nvSpPr>
        <p:spPr>
          <a:xfrm>
            <a:off x="214313" y="142875"/>
            <a:ext cx="8929687" cy="5715000"/>
          </a:xfrm>
        </p:spPr>
        <p:txBody>
          <a:bodyPr/>
          <a:lstStyle/>
          <a:p>
            <a:pPr algn="l" eaLnBrk="1" hangingPunct="1"/>
            <a: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  <a:t>  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Игра в слова в рифму называется    </a:t>
            </a:r>
            <a: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altLang="ru-RU" sz="3600" b="1" dirty="0" smtClean="0">
                <a:solidFill>
                  <a:srgbClr val="FF0066"/>
                </a:solidFill>
                <a:latin typeface="Comic Sans MS" pitchFamily="66" charset="0"/>
              </a:rPr>
              <a:t>«БУРИМЕ».</a:t>
            </a:r>
            <a: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Заключается она в сочинении  </a:t>
            </a:r>
            <a:b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alt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стихов,чаще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alt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шуточных,на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заданные   </a:t>
            </a:r>
            <a:b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рифмы. Изобрели её во Франции </a:t>
            </a:r>
            <a:b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alt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давным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давно, еще в </a:t>
            </a:r>
            <a:r>
              <a:rPr lang="en-US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XVII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веке.</a:t>
            </a:r>
            <a:b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Умением писать буриме славился   </a:t>
            </a:r>
            <a:b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alt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А.С.Пушкин</a:t>
            </a:r>
            <a:r>
              <a:rPr lang="ru-RU" alt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.   </a:t>
            </a:r>
          </a:p>
        </p:txBody>
      </p:sp>
      <p:pic>
        <p:nvPicPr>
          <p:cNvPr id="20484" name="Picture 4" descr="http://mywishlist.ru/pic/i/wish/orig/007/854/35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643446"/>
            <a:ext cx="1785950" cy="2147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62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utterstock : бочонки сток фотографии, бочонки сток-фотография, бочонки сток-изображения"/>
          <p:cNvPicPr>
            <a:picLocks noChangeAspect="1" noChangeArrowheads="1"/>
          </p:cNvPicPr>
          <p:nvPr/>
        </p:nvPicPr>
        <p:blipFill>
          <a:blip r:embed="rId2" cstate="print"/>
          <a:srcRect l="15120" t="5670" r="18731" b="5501"/>
          <a:stretch>
            <a:fillRect/>
          </a:stretch>
        </p:blipFill>
        <p:spPr bwMode="auto">
          <a:xfrm>
            <a:off x="6804248" y="836712"/>
            <a:ext cx="1233328" cy="16561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07704" y="0"/>
            <a:ext cx="5616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учебником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стр.8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2132856"/>
            <a:ext cx="61206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К</a:t>
            </a:r>
            <a:r>
              <a:rPr lang="ru-RU" sz="4400" u="sng" dirty="0" smtClean="0"/>
              <a:t>очка</a:t>
            </a:r>
            <a:r>
              <a:rPr lang="ru-RU" sz="4400" dirty="0" smtClean="0"/>
              <a:t> – б</a:t>
            </a:r>
            <a:r>
              <a:rPr lang="ru-RU" sz="4400" u="sng" dirty="0" smtClean="0"/>
              <a:t>очка</a:t>
            </a:r>
            <a:r>
              <a:rPr lang="ru-RU" sz="4400" dirty="0" smtClean="0"/>
              <a:t>,</a:t>
            </a:r>
          </a:p>
          <a:p>
            <a:pPr algn="ctr"/>
            <a:r>
              <a:rPr lang="ru-RU" sz="4400" dirty="0" smtClean="0"/>
              <a:t> стр</a:t>
            </a:r>
            <a:r>
              <a:rPr lang="ru-RU" sz="4400" u="sng" dirty="0" smtClean="0"/>
              <a:t>очка</a:t>
            </a:r>
            <a:r>
              <a:rPr lang="ru-RU" sz="4400" dirty="0" smtClean="0"/>
              <a:t>, сор</a:t>
            </a:r>
            <a:r>
              <a:rPr lang="ru-RU" sz="4400" u="sng" dirty="0" smtClean="0"/>
              <a:t>очка</a:t>
            </a:r>
            <a:r>
              <a:rPr lang="ru-RU" sz="4400" dirty="0" smtClean="0"/>
              <a:t>,</a:t>
            </a:r>
          </a:p>
          <a:p>
            <a:pPr algn="ctr"/>
            <a:r>
              <a:rPr lang="ru-RU" sz="4400" dirty="0" smtClean="0"/>
              <a:t> два лист</a:t>
            </a:r>
            <a:r>
              <a:rPr lang="ru-RU" sz="4400" u="sng" dirty="0" smtClean="0"/>
              <a:t>очка</a:t>
            </a:r>
            <a:r>
              <a:rPr lang="ru-RU" sz="4400" dirty="0" smtClean="0"/>
              <a:t>,</a:t>
            </a:r>
          </a:p>
          <a:p>
            <a:pPr algn="ctr"/>
            <a:r>
              <a:rPr lang="ru-RU" sz="4400" dirty="0" smtClean="0"/>
              <a:t> т</a:t>
            </a:r>
            <a:r>
              <a:rPr lang="ru-RU" sz="4400" u="sng" dirty="0" smtClean="0"/>
              <a:t>очка.</a:t>
            </a:r>
          </a:p>
          <a:p>
            <a:pPr algn="r"/>
            <a:endParaRPr lang="ru-RU" sz="4400" dirty="0"/>
          </a:p>
        </p:txBody>
      </p:sp>
      <p:pic>
        <p:nvPicPr>
          <p:cNvPr id="2050" name="Picture 2" descr="Векторние рисунки про природу назвал - фотка машины бугати"/>
          <p:cNvPicPr>
            <a:picLocks noChangeAspect="1" noChangeArrowheads="1"/>
          </p:cNvPicPr>
          <p:nvPr/>
        </p:nvPicPr>
        <p:blipFill>
          <a:blip r:embed="rId3" cstate="print"/>
          <a:srcRect l="17226" t="61324" r="64317" b="26864"/>
          <a:stretch>
            <a:fillRect/>
          </a:stretch>
        </p:blipFill>
        <p:spPr bwMode="auto">
          <a:xfrm>
            <a:off x="611560" y="2060848"/>
            <a:ext cx="1800200" cy="864096"/>
          </a:xfrm>
          <a:prstGeom prst="rect">
            <a:avLst/>
          </a:prstGeom>
          <a:noFill/>
        </p:spPr>
      </p:pic>
      <p:pic>
        <p:nvPicPr>
          <p:cNvPr id="2054" name="Picture 6" descr="Иришка Никитина ВКонтакте"/>
          <p:cNvPicPr>
            <a:picLocks noChangeAspect="1" noChangeArrowheads="1"/>
          </p:cNvPicPr>
          <p:nvPr/>
        </p:nvPicPr>
        <p:blipFill>
          <a:blip r:embed="rId4" cstate="print"/>
          <a:srcRect l="15840" t="11897" r="12161" b="14559"/>
          <a:stretch>
            <a:fillRect/>
          </a:stretch>
        </p:blipFill>
        <p:spPr bwMode="auto">
          <a:xfrm>
            <a:off x="7236296" y="3356992"/>
            <a:ext cx="1296144" cy="1762756"/>
          </a:xfrm>
          <a:prstGeom prst="rect">
            <a:avLst/>
          </a:prstGeom>
          <a:noFill/>
        </p:spPr>
      </p:pic>
      <p:pic>
        <p:nvPicPr>
          <p:cNvPr id="2056" name="Picture 8" descr="Autumn leaves Осень - ветки, лист и желтые и красные листья 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005064"/>
            <a:ext cx="1931368" cy="1137093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9832" y="0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Упражнение  2 стр.8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4592" y="1860848"/>
            <a:ext cx="4480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овечки – из речки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3212976"/>
            <a:ext cx="33108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течёт – печёт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5013176"/>
            <a:ext cx="3342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речка - печка</a:t>
            </a:r>
            <a:endParaRPr lang="ru-RU" sz="4400" dirty="0"/>
          </a:p>
        </p:txBody>
      </p:sp>
      <p:pic>
        <p:nvPicPr>
          <p:cNvPr id="27652" name="Picture 4" descr="Детские фоны на разные темы,Фоны для фотошопа,Все для Фотошопа,Скачать бесплатно Всё Лучшие для Фотошоп на spryter.3dn.ru"/>
          <p:cNvPicPr>
            <a:picLocks noChangeAspect="1" noChangeArrowheads="1"/>
          </p:cNvPicPr>
          <p:nvPr/>
        </p:nvPicPr>
        <p:blipFill>
          <a:blip r:embed="rId2" cstate="print"/>
          <a:srcRect l="12794" t="29434" r="23238" b="41132"/>
          <a:stretch>
            <a:fillRect/>
          </a:stretch>
        </p:blipFill>
        <p:spPr bwMode="auto">
          <a:xfrm>
            <a:off x="5364088" y="836712"/>
            <a:ext cx="3600400" cy="1243775"/>
          </a:xfrm>
          <a:prstGeom prst="rect">
            <a:avLst/>
          </a:prstGeom>
          <a:noFill/>
        </p:spPr>
      </p:pic>
      <p:pic>
        <p:nvPicPr>
          <p:cNvPr id="27654" name="Picture 6" descr="http://im0-tub-ru.yandex.net/i?id=99fb262edee20a317304d99b0f5e9919-94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157192"/>
            <a:ext cx="1905000" cy="1428750"/>
          </a:xfrm>
          <a:prstGeom prst="rect">
            <a:avLst/>
          </a:prstGeom>
          <a:noFill/>
        </p:spPr>
      </p:pic>
      <p:pic>
        <p:nvPicPr>
          <p:cNvPr id="27656" name="Picture 8" descr="Наименование учебного заведния - Инновационная деятельность ДОУ"/>
          <p:cNvPicPr>
            <a:picLocks noChangeAspect="1" noChangeArrowheads="1"/>
          </p:cNvPicPr>
          <p:nvPr/>
        </p:nvPicPr>
        <p:blipFill>
          <a:blip r:embed="rId4" cstate="print"/>
          <a:srcRect l="3587" t="3846" r="4957" b="3846"/>
          <a:stretch>
            <a:fillRect/>
          </a:stretch>
        </p:blipFill>
        <p:spPr bwMode="auto">
          <a:xfrm>
            <a:off x="6444208" y="4581128"/>
            <a:ext cx="2195736" cy="2066575"/>
          </a:xfrm>
          <a:prstGeom prst="rect">
            <a:avLst/>
          </a:prstGeom>
          <a:noFill/>
        </p:spPr>
      </p:pic>
      <p:pic>
        <p:nvPicPr>
          <p:cNvPr id="27658" name="Picture 10" descr="Новости Дюймовочка"/>
          <p:cNvPicPr>
            <a:picLocks noChangeAspect="1" noChangeArrowheads="1"/>
          </p:cNvPicPr>
          <p:nvPr/>
        </p:nvPicPr>
        <p:blipFill>
          <a:blip r:embed="rId5" cstate="print"/>
          <a:srcRect l="10056" t="2891" r="10025" b="11825"/>
          <a:stretch>
            <a:fillRect/>
          </a:stretch>
        </p:blipFill>
        <p:spPr bwMode="auto">
          <a:xfrm>
            <a:off x="7020272" y="1988840"/>
            <a:ext cx="1691680" cy="2697544"/>
          </a:xfrm>
          <a:prstGeom prst="rect">
            <a:avLst/>
          </a:prstGeom>
          <a:noFill/>
        </p:spPr>
      </p:pic>
      <p:pic>
        <p:nvPicPr>
          <p:cNvPr id="27660" name="Picture 12" descr="Как нарисовать лес карандашом картинки"/>
          <p:cNvPicPr>
            <a:picLocks noChangeAspect="1" noChangeArrowheads="1"/>
          </p:cNvPicPr>
          <p:nvPr/>
        </p:nvPicPr>
        <p:blipFill>
          <a:blip r:embed="rId6" cstate="print"/>
          <a:srcRect l="4320" t="35608" r="15761" b="12349"/>
          <a:stretch>
            <a:fillRect/>
          </a:stretch>
        </p:blipFill>
        <p:spPr bwMode="auto">
          <a:xfrm>
            <a:off x="611560" y="3284984"/>
            <a:ext cx="2448272" cy="1257221"/>
          </a:xfrm>
          <a:prstGeom prst="rect">
            <a:avLst/>
          </a:prstGeom>
          <a:noFill/>
        </p:spPr>
      </p:pic>
      <p:pic>
        <p:nvPicPr>
          <p:cNvPr id="27664" name="Picture 16" descr="Загадки про овцу Детские стихи про овечку с ответам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5702" y="1052736"/>
            <a:ext cx="2109674" cy="2001553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3"/>
          <p:cNvSpPr>
            <a:spLocks noGrp="1"/>
          </p:cNvSpPr>
          <p:nvPr>
            <p:ph sz="half" idx="1"/>
          </p:nvPr>
        </p:nvSpPr>
        <p:spPr>
          <a:xfrm>
            <a:off x="899592" y="692696"/>
            <a:ext cx="6302474" cy="295232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sz="3200" b="1" dirty="0" smtClean="0">
                <a:solidFill>
                  <a:srgbClr val="000099"/>
                </a:solidFill>
                <a:latin typeface="Comic Sans MS" pitchFamily="66" charset="0"/>
              </a:rPr>
              <a:t>Задание 3,с.9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Подбери рифмующееся слово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и закончите предложение.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dirty="0" smtClean="0">
                <a:solidFill>
                  <a:srgbClr val="009900"/>
                </a:solidFill>
                <a:latin typeface="Comic Sans MS" pitchFamily="66" charset="0"/>
              </a:rPr>
              <a:t>Жук увидел </a:t>
            </a:r>
            <a:r>
              <a:rPr lang="ru-RU" altLang="ru-RU" sz="3200" b="1" u="sng" dirty="0" smtClean="0">
                <a:solidFill>
                  <a:srgbClr val="009900"/>
                </a:solidFill>
                <a:latin typeface="Comic Sans MS" pitchFamily="66" charset="0"/>
              </a:rPr>
              <a:t>одуванчик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3200" b="1" dirty="0" smtClean="0">
                <a:solidFill>
                  <a:srgbClr val="009900"/>
                </a:solidFill>
                <a:latin typeface="Comic Sans MS" pitchFamily="66" charset="0"/>
              </a:rPr>
              <a:t>И присел, как </a:t>
            </a:r>
          </a:p>
          <a:p>
            <a:pPr algn="ctr" eaLnBrk="1" hangingPunct="1">
              <a:buFont typeface="Arial" charset="0"/>
              <a:buNone/>
            </a:pPr>
            <a:endParaRPr lang="ru-RU" altLang="ru-RU" sz="32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endParaRPr lang="ru-RU" altLang="ru-RU" sz="32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endParaRPr lang="ru-RU" altLang="ru-RU" sz="32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endParaRPr lang="ru-RU" altLang="ru-RU" sz="3200" b="1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14340" name="Picture 2" descr="C:\Users\User\Desktop\3_1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49080"/>
            <a:ext cx="2459440" cy="184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2720376"/>
            <a:ext cx="2848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altLang="ru-RU" sz="3200" b="1" u="sng" dirty="0">
                <a:solidFill>
                  <a:srgbClr val="009900"/>
                </a:solidFill>
                <a:latin typeface="Comic Sans MS" pitchFamily="66" charset="0"/>
              </a:rPr>
              <a:t>на диванчик.</a:t>
            </a:r>
            <a:endParaRPr lang="ru-RU" altLang="ru-RU" sz="32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37C-48C2-48AE-A085-9D4BDE9FFC8A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6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Презентация по русскому языку на тему _Рифма_(2 класс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по русскому языку на тему _Рифма_(2 класс)</Template>
  <TotalTime>23</TotalTime>
  <Words>501</Words>
  <Application>Microsoft Office PowerPoint</Application>
  <PresentationFormat>Экран (4:3)</PresentationFormat>
  <Paragraphs>152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 по русскому языку на тему _Рифма_(2 класс)</vt:lpstr>
      <vt:lpstr>Презентация PowerPoint</vt:lpstr>
      <vt:lpstr>Презентация PowerPoint</vt:lpstr>
      <vt:lpstr>«Приключения Незнайки»</vt:lpstr>
      <vt:lpstr>Задачи урока-проекта</vt:lpstr>
      <vt:lpstr>Презентация PowerPoint</vt:lpstr>
      <vt:lpstr>  Игра в слова в рифму называется      «БУРИМЕ».  Заключается она в сочинении    стихов,чаще шуточных,на заданные     рифмы. Изобрели её во Франции   давным – давно, еще в XVII веке.  Умением писать буриме славился     А.С.Пушкин.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79500</dc:creator>
  <cp:lastModifiedBy>79500</cp:lastModifiedBy>
  <cp:revision>6</cp:revision>
  <dcterms:created xsi:type="dcterms:W3CDTF">2023-12-21T13:24:44Z</dcterms:created>
  <dcterms:modified xsi:type="dcterms:W3CDTF">2024-01-06T07:22:20Z</dcterms:modified>
</cp:coreProperties>
</file>