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68" r:id="rId4"/>
    <p:sldId id="280" r:id="rId5"/>
    <p:sldId id="267" r:id="rId6"/>
    <p:sldId id="26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95" r:id="rId16"/>
    <p:sldId id="282" r:id="rId17"/>
    <p:sldId id="283" r:id="rId18"/>
    <p:sldId id="287" r:id="rId19"/>
    <p:sldId id="284" r:id="rId20"/>
    <p:sldId id="286" r:id="rId21"/>
    <p:sldId id="288" r:id="rId22"/>
    <p:sldId id="289" r:id="rId23"/>
    <p:sldId id="290" r:id="rId24"/>
    <p:sldId id="293" r:id="rId25"/>
    <p:sldId id="291" r:id="rId26"/>
    <p:sldId id="296" r:id="rId27"/>
    <p:sldId id="297" r:id="rId28"/>
    <p:sldId id="29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ED"/>
    <a:srgbClr val="CDD1DD"/>
    <a:srgbClr val="ED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1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8924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39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686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650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35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063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00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5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5118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811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4021D-B83A-4744-A14A-78B42D5A44D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55ACE14-7072-498A-B6F0-A26491041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2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26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//commons.wikimedia.org/wiki/File:Pi_monumentum.jpg?uselang=ru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0218" y="1226852"/>
            <a:ext cx="11416146" cy="26185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Практическая работа </a:t>
            </a:r>
            <a:br>
              <a:rPr lang="ru-RU" b="1" dirty="0" smtClean="0">
                <a:latin typeface="Comic Sans MS" panose="030F0702030302020204" pitchFamily="66" charset="0"/>
              </a:rPr>
            </a:br>
            <a:r>
              <a:rPr lang="ru-RU" b="1" dirty="0" smtClean="0">
                <a:latin typeface="Comic Sans MS" panose="030F0702030302020204" pitchFamily="66" charset="0"/>
              </a:rPr>
              <a:t>по теме «Отношение длины окружности к ее диаметру»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65823" y="5130031"/>
            <a:ext cx="2446068" cy="107109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</a:rPr>
              <a:t>Подготовила</a:t>
            </a:r>
            <a:br>
              <a:rPr lang="ru-RU" sz="2400" b="1" dirty="0" smtClean="0">
                <a:latin typeface="Comic Sans MS" panose="030F0702030302020204" pitchFamily="66" charset="0"/>
              </a:rPr>
            </a:br>
            <a:r>
              <a:rPr lang="ru-RU" sz="2400" b="1" dirty="0" err="1" smtClean="0">
                <a:latin typeface="Comic Sans MS" panose="030F0702030302020204" pitchFamily="66" charset="0"/>
              </a:rPr>
              <a:t>Саравас</a:t>
            </a:r>
            <a:r>
              <a:rPr lang="ru-RU" sz="2400" b="1" dirty="0" smtClean="0">
                <a:latin typeface="Comic Sans MS" panose="030F0702030302020204" pitchFamily="66" charset="0"/>
              </a:rPr>
              <a:t> Е. Ф.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5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4" y="1104968"/>
            <a:ext cx="11208327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Рассмотри рисунок, определи диаметр монеты, если одна клетка 0,5 см.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831" y="1624443"/>
            <a:ext cx="4432658" cy="43468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16233" y="110262"/>
            <a:ext cx="2278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Задание 2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6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09" y="1035697"/>
            <a:ext cx="10843340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Чтобы найти длину окружности монеты, обернем нитку по ее краю. Обрежем нитку в месте соединения.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223" y="2084932"/>
            <a:ext cx="3982431" cy="392386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61082" y="152206"/>
            <a:ext cx="189188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latin typeface="Comic Sans MS" panose="030F0702030302020204" pitchFamily="66" charset="0"/>
              </a:rPr>
              <a:t>Решение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03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09" y="1035696"/>
            <a:ext cx="10843340" cy="4547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Измерим длину нитки.</a:t>
            </a:r>
          </a:p>
          <a:p>
            <a:pPr marL="0" indent="0">
              <a:buNone/>
            </a:pPr>
            <a:endParaRPr lang="ru-RU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Вычисли отношение длины окружности монеты к ее диаметру. Округли результат до целого числа.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Данные запиши в таблицу.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5"/>
              </a:clrFrom>
              <a:clrTo>
                <a:srgbClr val="F6F6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309" y="1806485"/>
            <a:ext cx="4779818" cy="189268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61082" y="152206"/>
            <a:ext cx="1891887" cy="104923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Решение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81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4" y="1104968"/>
            <a:ext cx="11208327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1. Найди диаметр модели круга, выданной учителем.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2. Обернув ниткой модель круга и измерив линейкой ее длину, определи 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   длину окружности.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3. Запиши и вычисли отношение длины окружности к ее диаметру, 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   округли результат до целого числа.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4. Данные запиши в таблицу.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16233" y="110262"/>
            <a:ext cx="2278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Задание 3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01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4" y="1104968"/>
            <a:ext cx="11208327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В 1, 2, 3 заданиях ты нашел отношение длины окружности к ее диаметру для разных предметов. Сравни результаты. Какую гипотезу ты можешь выдвинуть? Запиши ее.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16233" y="110262"/>
            <a:ext cx="2278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Задание 4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61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270" y="104442"/>
            <a:ext cx="9603275" cy="586153"/>
          </a:xfrm>
        </p:spPr>
        <p:txBody>
          <a:bodyPr/>
          <a:lstStyle/>
          <a:p>
            <a:pPr algn="ctr"/>
            <a:r>
              <a:rPr lang="ru-RU" b="1" dirty="0">
                <a:latin typeface="Comic Sans MS" panose="030F0702030302020204" pitchFamily="66" charset="0"/>
              </a:rPr>
              <a:t>Ф</a:t>
            </a:r>
            <a:r>
              <a:rPr lang="ru-RU" b="1" dirty="0" smtClean="0">
                <a:latin typeface="Comic Sans MS" panose="030F0702030302020204" pitchFamily="66" charset="0"/>
              </a:rPr>
              <a:t>изкультминутка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8">
            <a:extLst>
              <a:ext uri="{FF2B5EF4-FFF2-40B4-BE49-F238E27FC236}">
                <a16:creationId xmlns:a16="http://schemas.microsoft.com/office/drawing/2014/main" id="{B11732C2-E6BF-49DC-ABE7-7E774878F0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28" y="886691"/>
            <a:ext cx="10343158" cy="518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45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pi~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063" y="-274638"/>
            <a:ext cx="11430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1755758" y="2149800"/>
            <a:ext cx="2597048" cy="25202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002315" y="2149800"/>
            <a:ext cx="2597048" cy="25202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8439" y="2871331"/>
            <a:ext cx="24116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Длина </a:t>
            </a:r>
          </a:p>
          <a:p>
            <a:pPr algn="ctr" defTabSz="914400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окружности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8092" y="3144066"/>
            <a:ext cx="1805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</a:p>
        </p:txBody>
      </p:sp>
      <p:sp>
        <p:nvSpPr>
          <p:cNvPr id="9" name="Овал 8"/>
          <p:cNvSpPr/>
          <p:nvPr/>
        </p:nvSpPr>
        <p:spPr>
          <a:xfrm>
            <a:off x="4492062" y="3011628"/>
            <a:ext cx="360040" cy="2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492062" y="3558311"/>
            <a:ext cx="360040" cy="2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09334" y="2192261"/>
            <a:ext cx="268374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ru-RU" sz="15000" b="1" dirty="0">
                <a:solidFill>
                  <a:srgbClr val="4F81B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≈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97132" y="73038"/>
            <a:ext cx="6502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ru-RU" sz="3200" b="1" dirty="0" smtClean="0">
                <a:latin typeface="Comic Sans MS" panose="030F0702030302020204" pitchFamily="66" charset="0"/>
                <a:cs typeface="Times New Roman" pitchFamily="18" charset="0"/>
              </a:rPr>
              <a:t>4. Итоги </a:t>
            </a:r>
            <a:r>
              <a:rPr lang="ru-RU" sz="3200" b="1" dirty="0">
                <a:latin typeface="Comic Sans MS" panose="030F0702030302020204" pitchFamily="66" charset="0"/>
                <a:cs typeface="Times New Roman" pitchFamily="18" charset="0"/>
              </a:rPr>
              <a:t>практической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90574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pi~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063" y="-274638"/>
            <a:ext cx="11430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1641457" y="1210447"/>
            <a:ext cx="2597048" cy="25202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888014" y="1210447"/>
            <a:ext cx="2597048" cy="25202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34138" y="1931978"/>
            <a:ext cx="24116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Длина 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окружности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9482" y="2178200"/>
            <a:ext cx="1805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</a:p>
        </p:txBody>
      </p:sp>
      <p:sp>
        <p:nvSpPr>
          <p:cNvPr id="9" name="Овал 8"/>
          <p:cNvSpPr/>
          <p:nvPr/>
        </p:nvSpPr>
        <p:spPr>
          <a:xfrm>
            <a:off x="4420987" y="2131106"/>
            <a:ext cx="360040" cy="2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77761" y="2618958"/>
            <a:ext cx="360040" cy="28803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765975" y="2315239"/>
            <a:ext cx="937170" cy="1969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cdn.instructables.com/FWS/BCSR/HFD190ZE/FWSBCSRHFD190ZE.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114" y="1931978"/>
            <a:ext cx="1617251" cy="13772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  <a:extLst/>
        </p:spPr>
      </p:pic>
      <p:sp>
        <p:nvSpPr>
          <p:cNvPr id="14" name="Прямоугольник 13"/>
          <p:cNvSpPr/>
          <p:nvPr/>
        </p:nvSpPr>
        <p:spPr>
          <a:xfrm>
            <a:off x="7765975" y="2710012"/>
            <a:ext cx="937170" cy="1969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461348" y="4000607"/>
                <a:ext cx="9982507" cy="17988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4800" b="1" i="1" smtClean="0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  <m:r>
                      <a:rPr lang="ru-RU" sz="4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3200" dirty="0">
                    <a:latin typeface="Comic Sans MS" panose="030F0702030302020204" pitchFamily="66" charset="0"/>
                    <a:cs typeface="Times New Roman" pitchFamily="18" charset="0"/>
                  </a:rPr>
                  <a:t>(произносится </a:t>
                </a:r>
                <a:r>
                  <a:rPr lang="ru-RU" sz="3200" b="1" dirty="0">
                    <a:latin typeface="Comic Sans MS" panose="030F0702030302020204" pitchFamily="66" charset="0"/>
                    <a:cs typeface="Times New Roman" pitchFamily="18" charset="0"/>
                  </a:rPr>
                  <a:t>«пи»</a:t>
                </a:r>
                <a:r>
                  <a:rPr lang="ru-RU" sz="3200" dirty="0">
                    <a:latin typeface="Comic Sans MS" panose="030F0702030302020204" pitchFamily="66" charset="0"/>
                    <a:cs typeface="Times New Roman" pitchFamily="18" charset="0"/>
                  </a:rPr>
                  <a:t>) — математическая </a:t>
                </a:r>
                <a: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  <a:t/>
                </a:r>
                <a:b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</a:br>
                <a: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  <a:t>     константа, выражающая </a:t>
                </a:r>
                <a:r>
                  <a:rPr lang="ru-RU" sz="3200" dirty="0">
                    <a:latin typeface="Comic Sans MS" panose="030F0702030302020204" pitchFamily="66" charset="0"/>
                    <a:cs typeface="Times New Roman" pitchFamily="18" charset="0"/>
                  </a:rPr>
                  <a:t>отношение </a:t>
                </a:r>
                <a: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  <a:t>длины </a:t>
                </a:r>
                <a:b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</a:br>
                <a: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  <a:t>     окружности </a:t>
                </a:r>
                <a:r>
                  <a:rPr lang="ru-RU" sz="3200" dirty="0">
                    <a:latin typeface="Comic Sans MS" panose="030F0702030302020204" pitchFamily="66" charset="0"/>
                    <a:cs typeface="Times New Roman" pitchFamily="18" charset="0"/>
                  </a:rPr>
                  <a:t>к </a:t>
                </a:r>
                <a:r>
                  <a:rPr lang="ru-RU" sz="3200" dirty="0" smtClean="0">
                    <a:latin typeface="Comic Sans MS" panose="030F0702030302020204" pitchFamily="66" charset="0"/>
                    <a:cs typeface="Times New Roman" pitchFamily="18" charset="0"/>
                  </a:rPr>
                  <a:t>длине её </a:t>
                </a:r>
                <a:r>
                  <a:rPr lang="ru-RU" sz="3200" dirty="0">
                    <a:latin typeface="Comic Sans MS" panose="030F0702030302020204" pitchFamily="66" charset="0"/>
                    <a:cs typeface="Times New Roman" pitchFamily="18" charset="0"/>
                  </a:rPr>
                  <a:t>диаметра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348" y="4000607"/>
                <a:ext cx="9982507" cy="1798890"/>
              </a:xfrm>
              <a:prstGeom prst="rect">
                <a:avLst/>
              </a:prstGeom>
              <a:blipFill>
                <a:blip r:embed="rId4"/>
                <a:stretch>
                  <a:fillRect b="-10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33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>
                <a:spLocks noChangeArrowheads="1"/>
              </p:cNvSpPr>
              <p:nvPr/>
            </p:nvSpPr>
            <p:spPr bwMode="auto">
              <a:xfrm>
                <a:off x="581893" y="495014"/>
                <a:ext cx="10945090" cy="181588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cs typeface="Times New Roman" pitchFamily="18" charset="0"/>
                  </a:rPr>
                  <a:t>Впервые воспользовался обозначением этого числа греческой буквой</a:t>
                </a:r>
                <a:r>
                  <a:rPr lang="ru-RU" sz="2800" dirty="0" smtClean="0">
                    <a:latin typeface="Comic Sans MS" panose="030F0702030302020204" pitchFamily="66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𝜋</m:t>
                    </m:r>
                    <m:r>
                      <a:rPr lang="ru-RU" sz="2800" b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cs typeface="Times New Roman" pitchFamily="18" charset="0"/>
                  </a:rPr>
                  <a:t>британский математик Джонс в 1706 </a:t>
                </a:r>
                <a:r>
                  <a:rPr lang="ru-RU" sz="2800" dirty="0" smtClean="0">
                    <a:latin typeface="Comic Sans MS" panose="030F0702030302020204" pitchFamily="66" charset="0"/>
                    <a:cs typeface="Times New Roman" pitchFamily="18" charset="0"/>
                  </a:rPr>
                  <a:t>году, а </a:t>
                </a:r>
                <a:r>
                  <a:rPr lang="ru-RU" sz="2800" dirty="0">
                    <a:latin typeface="Comic Sans MS" panose="030F0702030302020204" pitchFamily="66" charset="0"/>
                    <a:cs typeface="Times New Roman" pitchFamily="18" charset="0"/>
                  </a:rPr>
                  <a:t>общепринятым оно стало после работ </a:t>
                </a:r>
                <a:r>
                  <a:rPr lang="ru-RU" sz="2800" dirty="0" smtClean="0">
                    <a:latin typeface="Comic Sans MS" panose="030F0702030302020204" pitchFamily="66" charset="0"/>
                    <a:cs typeface="Times New Roman" pitchFamily="18" charset="0"/>
                  </a:rPr>
                  <a:t>Леонарда </a:t>
                </a:r>
                <a:r>
                  <a:rPr lang="ru-RU" sz="2800" dirty="0">
                    <a:latin typeface="Comic Sans MS" panose="030F0702030302020204" pitchFamily="66" charset="0"/>
                    <a:cs typeface="Times New Roman" pitchFamily="18" charset="0"/>
                  </a:rPr>
                  <a:t>Эйлера в </a:t>
                </a:r>
                <a:r>
                  <a:rPr lang="ru-RU" sz="2800" dirty="0" smtClean="0">
                    <a:latin typeface="Comic Sans MS" panose="030F0702030302020204" pitchFamily="66" charset="0"/>
                    <a:cs typeface="Times New Roman" pitchFamily="18" charset="0"/>
                  </a:rPr>
                  <a:t>1737г.</a:t>
                </a:r>
                <a:endParaRPr lang="ru-RU" sz="2800" dirty="0">
                  <a:latin typeface="Comic Sans MS" panose="030F0702030302020204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1893" y="495014"/>
                <a:ext cx="10945090" cy="1815882"/>
              </a:xfrm>
              <a:prstGeom prst="rect">
                <a:avLst/>
              </a:prstGeom>
              <a:blipFill>
                <a:blip r:embed="rId2"/>
                <a:stretch>
                  <a:fillRect l="-1114" t="-3020" r="-1503" b="-9060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\pi~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063" y="-274638"/>
            <a:ext cx="11430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983673" y="2984390"/>
            <a:ext cx="4397563" cy="27755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6" descr="http://ts1.mm.bing.net/th?id=I.4912258044527584&amp;pid=1.7&amp;w=140&amp;h=154&amp;c=7&amp;rs=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2" r="7203"/>
          <a:stretch/>
        </p:blipFill>
        <p:spPr bwMode="auto">
          <a:xfrm>
            <a:off x="3349831" y="3187712"/>
            <a:ext cx="1828800" cy="236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56086" y="3213986"/>
            <a:ext cx="18213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Джонс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 Уильям</a:t>
            </a:r>
          </a:p>
          <a:p>
            <a:pPr algn="ctr"/>
            <a:endParaRPr lang="ru-RU" sz="2400" b="1" dirty="0">
              <a:solidFill>
                <a:srgbClr val="0000FF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1675–1749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67055" y="2994824"/>
            <a:ext cx="4530437" cy="27651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4" descr="http://ts3.mm.bing.net/th?id=H.4998745748409962&amp;pid=1.7&amp;w=102&amp;h=146&amp;c=7&amp;rs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55" y="3187712"/>
            <a:ext cx="1655016" cy="236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768485" y="3213986"/>
            <a:ext cx="19873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Леонард 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Эйлер</a:t>
            </a:r>
          </a:p>
          <a:p>
            <a:pPr algn="ctr"/>
            <a:endParaRPr lang="ru-RU" sz="2400" b="1" dirty="0">
              <a:solidFill>
                <a:srgbClr val="0000FF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itchFamily="18" charset="0"/>
              </a:rPr>
              <a:t>1707–1783</a:t>
            </a:r>
          </a:p>
        </p:txBody>
      </p:sp>
    </p:spTree>
    <p:extLst>
      <p:ext uri="{BB962C8B-B14F-4D97-AF65-F5344CB8AC3E}">
        <p14:creationId xmlns:p14="http://schemas.microsoft.com/office/powerpoint/2010/main" val="328624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4" grpId="0"/>
      <p:bldP spid="15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4.anyfad.com/items/t1@e2de4f65-f005-4af6-8bbd-24b937d33b01/14-marta--Mezhdunarodnyy-den-chisla-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961" y="1052945"/>
            <a:ext cx="5632624" cy="4963941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083753" y="304947"/>
                <a:ext cx="187904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tx1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Число </a:t>
                </a:r>
                <a14:m>
                  <m:oMath xmlns:m="http://schemas.openxmlformats.org/officeDocument/2006/math">
                    <m:r>
                      <a:rPr lang="el-GR" sz="3200" b="1" i="1">
                        <a:solidFill>
                          <a:schemeClr val="tx1"/>
                        </a:solidFill>
                        <a:latin typeface="Cambria Math"/>
                      </a:rPr>
                      <m:t>𝝅</m:t>
                    </m:r>
                  </m:oMath>
                </a14:m>
                <a:endParaRPr lang="ru-RU" sz="3200" b="1" dirty="0">
                  <a:solidFill>
                    <a:schemeClr val="tx1"/>
                  </a:solidFill>
                  <a:latin typeface="Comic Sans MS" panose="030F0702030302020204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3753" y="304947"/>
                <a:ext cx="1879041" cy="584775"/>
              </a:xfrm>
              <a:prstGeom prst="rect">
                <a:avLst/>
              </a:prstGeom>
              <a:blipFill>
                <a:blip r:embed="rId3"/>
                <a:stretch>
                  <a:fillRect l="-8442" t="-13542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441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9337" y="138547"/>
            <a:ext cx="2822600" cy="49876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Цели урока: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8" y="928254"/>
            <a:ext cx="11485418" cy="5320145"/>
          </a:xfrm>
        </p:spPr>
        <p:txBody>
          <a:bodyPr>
            <a:normAutofit fontScale="85000" lnSpcReduction="10000"/>
          </a:bodyPr>
          <a:lstStyle/>
          <a:p>
            <a:pPr>
              <a:buClrTx/>
            </a:pPr>
            <a:r>
              <a:rPr lang="ru-RU" sz="2800" dirty="0" smtClean="0">
                <a:latin typeface="Comic Sans MS" panose="030F0702030302020204" pitchFamily="66" charset="0"/>
              </a:rPr>
              <a:t>Провести по составленному плану небольшое исследование по установлению зависимости длины окружности от длины ее диаметра;</a:t>
            </a:r>
          </a:p>
          <a:p>
            <a:pPr>
              <a:buClrTx/>
            </a:pPr>
            <a:r>
              <a:rPr lang="ru-RU" sz="2800" dirty="0" smtClean="0">
                <a:latin typeface="Comic Sans MS" panose="030F0702030302020204" pitchFamily="66" charset="0"/>
              </a:rPr>
              <a:t>Выявить математическую закономерность, проанализировав полученные результаты, </a:t>
            </a:r>
            <a:r>
              <a:rPr lang="ru-RU" sz="2800" smtClean="0">
                <a:latin typeface="Comic Sans MS" panose="030F0702030302020204" pitchFamily="66" charset="0"/>
              </a:rPr>
              <a:t>самостоятельно </a:t>
            </a:r>
            <a:r>
              <a:rPr lang="ru-RU" sz="2800" smtClean="0">
                <a:latin typeface="Comic Sans MS" panose="030F0702030302020204" pitchFamily="66" charset="0"/>
              </a:rPr>
              <a:t>сформулировать </a:t>
            </a:r>
            <a:r>
              <a:rPr lang="ru-RU" sz="2800" dirty="0" smtClean="0">
                <a:latin typeface="Comic Sans MS" panose="030F0702030302020204" pitchFamily="66" charset="0"/>
              </a:rPr>
              <a:t>гипотезу по результатам проведенного исследования;</a:t>
            </a:r>
          </a:p>
          <a:p>
            <a:pPr>
              <a:buClrTx/>
            </a:pPr>
            <a:r>
              <a:rPr lang="ru-RU" sz="2800" dirty="0" smtClean="0">
                <a:latin typeface="Comic Sans MS" panose="030F0702030302020204" pitchFamily="66" charset="0"/>
              </a:rPr>
              <a:t>Активно участвовать в решении практических задач математической направленности, решать несложные задачи на нахождение длины окружности;</a:t>
            </a:r>
          </a:p>
          <a:p>
            <a:pPr>
              <a:buClrTx/>
            </a:pPr>
            <a:r>
              <a:rPr lang="ru-RU" sz="2800" dirty="0" smtClean="0">
                <a:latin typeface="Comic Sans MS" panose="030F0702030302020204" pitchFamily="66" charset="0"/>
              </a:rPr>
              <a:t>Проявлять интерес к математике, осознавать важность математического образования;</a:t>
            </a:r>
          </a:p>
          <a:p>
            <a:pPr>
              <a:buClrTx/>
            </a:pPr>
            <a:r>
              <a:rPr lang="ru-RU" sz="2800" dirty="0" smtClean="0">
                <a:latin typeface="Comic Sans MS" panose="030F0702030302020204" pitchFamily="66" charset="0"/>
              </a:rPr>
              <a:t>Давать оценку приобретенному опыту.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6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493818" y="3261341"/>
            <a:ext cx="3228109" cy="278567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80908" y="3261341"/>
            <a:ext cx="3214524" cy="278567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493818" y="267226"/>
                <a:ext cx="324036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7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 = </a:t>
                </a:r>
                <a14:m>
                  <m:oMath xmlns:m="http://schemas.openxmlformats.org/officeDocument/2006/math">
                    <m:r>
                      <a:rPr lang="el-GR" sz="72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  <m:r>
                      <a:rPr lang="en-US" sz="7200" b="1">
                        <a:solidFill>
                          <a:srgbClr val="FF0000"/>
                        </a:solidFill>
                        <a:latin typeface="Cambria Math"/>
                      </a:rPr>
                      <m:t>𝐝</m:t>
                    </m:r>
                  </m:oMath>
                </a14:m>
                <a:endParaRPr lang="ru-RU" sz="72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818" y="267226"/>
                <a:ext cx="3240360" cy="1200329"/>
              </a:xfrm>
              <a:prstGeom prst="rect">
                <a:avLst/>
              </a:prstGeom>
              <a:blipFill>
                <a:blip r:embed="rId2"/>
                <a:stretch>
                  <a:fillRect l="-14098" t="-19289" b="-411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27564" y="1461141"/>
                <a:ext cx="7743711" cy="4585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        </a:t>
                </a:r>
                <a:r>
                  <a:rPr lang="ru-RU" sz="3600" b="1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en-US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C</a:t>
                </a:r>
                <a:r>
                  <a:rPr lang="ru-RU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</a:t>
                </a:r>
                <a:r>
                  <a:rPr lang="en-US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-</a:t>
                </a:r>
                <a:r>
                  <a:rPr lang="ru-RU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длина </a:t>
                </a:r>
                <a:r>
                  <a:rPr lang="ru-RU" sz="3200" b="1" dirty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окружности</a:t>
                </a:r>
              </a:p>
              <a:p>
                <a:r>
                  <a:rPr lang="ru-RU" sz="3200" b="1" dirty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        </a:t>
                </a:r>
                <a:r>
                  <a:rPr lang="en-US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d</a:t>
                </a:r>
                <a:r>
                  <a:rPr lang="ru-RU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</a:t>
                </a:r>
                <a:r>
                  <a:rPr lang="en-US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-</a:t>
                </a:r>
                <a:r>
                  <a:rPr lang="ru-RU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диаметр </a:t>
                </a:r>
                <a:r>
                  <a:rPr lang="ru-RU" sz="3200" b="1" dirty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окружности</a:t>
                </a:r>
              </a:p>
              <a:p>
                <a:r>
                  <a:rPr lang="ru-RU" sz="3200" b="1" dirty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        </a:t>
                </a:r>
                <a:r>
                  <a:rPr lang="en-US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R</a:t>
                </a:r>
                <a:r>
                  <a:rPr lang="ru-RU" sz="3200" b="1" dirty="0" smtClean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 - </a:t>
                </a:r>
                <a:r>
                  <a:rPr lang="ru-RU" sz="3200" b="1" dirty="0">
                    <a:solidFill>
                      <a:srgbClr val="0000FF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радиус окружности</a:t>
                </a:r>
              </a:p>
              <a:p>
                <a:r>
                  <a:rPr lang="ru-RU" sz="36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        </a:t>
                </a:r>
              </a:p>
              <a:p>
                <a:r>
                  <a:rPr lang="ru-RU" sz="36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</a:p>
              <a:p>
                <a:r>
                  <a:rPr lang="ru-RU" sz="54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5400" b="1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6600" b="1" i="1">
                        <a:solidFill>
                          <a:srgbClr val="0000FF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ru-RU" sz="54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66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≈ </a:t>
                </a:r>
                <a:r>
                  <a:rPr lang="ru-RU" sz="54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3,14</a:t>
                </a:r>
              </a:p>
              <a:p>
                <a:endParaRPr lang="ru-RU" sz="54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564" y="1461141"/>
                <a:ext cx="7743711" cy="4585871"/>
              </a:xfrm>
              <a:prstGeom prst="rect">
                <a:avLst/>
              </a:prstGeom>
              <a:blipFill>
                <a:blip r:embed="rId3"/>
                <a:stretch>
                  <a:fillRect t="-5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944918" y="3876399"/>
                <a:ext cx="2486503" cy="1555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6600" b="1" i="1">
                        <a:solidFill>
                          <a:srgbClr val="0000FF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ru-RU" sz="66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6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</a:rPr>
                          <m:t>𝟐𝟐</m:t>
                        </m:r>
                      </m:num>
                      <m:den>
                        <m:r>
                          <a:rPr lang="ru-RU" sz="6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</m:oMath>
                </a14:m>
                <a:endParaRPr lang="ru-RU" sz="66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918" y="3876399"/>
                <a:ext cx="2486503" cy="1555554"/>
              </a:xfrm>
              <a:prstGeom prst="rect">
                <a:avLst/>
              </a:prstGeom>
              <a:blipFill>
                <a:blip r:embed="rId4"/>
                <a:stretch>
                  <a:fillRect b="-145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31330" y="260812"/>
                <a:ext cx="404270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7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 = 2</a:t>
                </a:r>
                <a14:m>
                  <m:oMath xmlns:m="http://schemas.openxmlformats.org/officeDocument/2006/math">
                    <m:r>
                      <a:rPr lang="el-GR" sz="72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en-US" sz="72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ru-RU" sz="72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330" y="260812"/>
                <a:ext cx="4042706" cy="1200329"/>
              </a:xfrm>
              <a:prstGeom prst="rect">
                <a:avLst/>
              </a:prstGeom>
              <a:blipFill>
                <a:blip r:embed="rId5"/>
                <a:stretch>
                  <a:fillRect l="-11312" t="-19289" b="-411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 descr="C:\Users\12\Desktop\Аннимации\анимашки\smile48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73" y="5229201"/>
            <a:ext cx="1454727" cy="126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70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8339" y="664951"/>
            <a:ext cx="81077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anose="030F0702030302020204" pitchFamily="66" charset="0"/>
                <a:cs typeface="Times New Roman" pitchFamily="18" charset="0"/>
              </a:rPr>
              <a:t>Стихотворение для </a:t>
            </a:r>
            <a:r>
              <a:rPr lang="ru-RU" sz="2800" b="1" dirty="0" smtClean="0">
                <a:latin typeface="Comic Sans MS" panose="030F0702030302020204" pitchFamily="66" charset="0"/>
                <a:cs typeface="Times New Roman" pitchFamily="18" charset="0"/>
              </a:rPr>
              <a:t>запоминания </a:t>
            </a:r>
            <a:endParaRPr lang="ru-RU" sz="2800" b="1" dirty="0">
              <a:latin typeface="Comic Sans MS" panose="030F0702030302020204" pitchFamily="66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Comic Sans MS" panose="030F0702030302020204" pitchFamily="66" charset="0"/>
                <a:cs typeface="Times New Roman" pitchFamily="18" charset="0"/>
              </a:rPr>
              <a:t> 8-11 знаков </a:t>
            </a:r>
            <a:r>
              <a:rPr lang="ru-RU" sz="2800" b="1" dirty="0" smtClean="0">
                <a:latin typeface="Comic Sans MS" panose="030F0702030302020204" pitchFamily="66" charset="0"/>
                <a:cs typeface="Times New Roman" pitchFamily="18" charset="0"/>
              </a:rPr>
              <a:t>числа π</a:t>
            </a:r>
            <a:r>
              <a:rPr lang="ru-RU" sz="2800" b="1" dirty="0">
                <a:latin typeface="Comic Sans MS" panose="030F0702030302020204" pitchFamily="66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38897" y="1879609"/>
            <a:ext cx="4053644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Чтобы нам не ошибаться,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Надо правильно прочесть: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Три, четырнадцать, пятнадцать,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Девяносто два и шесть.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Надо только постараться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запомнить всё как есть: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Три, четырнадцать, пятнадцать,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Девяносто два и шесть.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37721" y="1879609"/>
            <a:ext cx="4496800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Три, четырнадцать, пятнадцать,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Девять, два, шесть, пять, три, пять.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Чтоб наукой заниматься,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Это каждый должен знать.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Можно просто постараться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почаще повторять: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«Три, четырнадцать, пятнадцать,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Девять, двадцать шесть и пять».</a:t>
            </a:r>
          </a:p>
        </p:txBody>
      </p:sp>
      <p:pic>
        <p:nvPicPr>
          <p:cNvPr id="11" name="Picture 6" descr="http://www.gifmania.ru/Animated-Gifs-Animirovannykh-Alfavitov/Animations-Animated-Numbers/Images-Numbers-Three/Numbers-Three-2856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963" y="5223081"/>
            <a:ext cx="1066290" cy="103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m.gifmania.ru/Animated-Gifs-Animirovannykh-Alfavitov/Animations-Animated-Numbers/Images-Numbers-One/Numbers-One-283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967" y="5260307"/>
            <a:ext cx="1245383" cy="99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justclickit.ru/flash/alfa/alfa%20(6965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3" y="5295108"/>
            <a:ext cx="1167393" cy="99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79576" y="5260307"/>
            <a:ext cx="4411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pic>
        <p:nvPicPr>
          <p:cNvPr id="15" name="Picture 4" descr="http://m.gifmania.ru/Animated-Gifs-Animirovannykh-Alfavitov/Animations-Animated-Numbers/Images-Numbers-One/Numbers-One-283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886" y="5295109"/>
            <a:ext cx="1192623" cy="95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nommurestobar.com/imagelib/579a651e7240f.jpg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034" y="5198060"/>
            <a:ext cx="1114881" cy="103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justclickit.ru/flash/alfa/alfa%20(6380)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616" y="5223081"/>
            <a:ext cx="1124415" cy="104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justclickit.ru/flash/alfa/alfa%20(5114)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923" y="5238376"/>
            <a:ext cx="1267039" cy="102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justclickit.ru/flash/alfa/alfa%20(6628)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5260307"/>
            <a:ext cx="1273008" cy="103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nommurestobar.com/imagelib/579a651e7240f.jpg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583" y="5201352"/>
            <a:ext cx="1151350" cy="106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55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4/40/Pi_monumentum.jpg/220px-Pi_monumentu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09" y="415636"/>
            <a:ext cx="7661564" cy="4973781"/>
          </a:xfrm>
          <a:prstGeom prst="rect">
            <a:avLst/>
          </a:prstGeom>
          <a:noFill/>
          <a:ln w="7620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7817" y="5590654"/>
            <a:ext cx="1198418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>
                <a:latin typeface="Comic Sans MS" panose="030F0702030302020204" pitchFamily="66" charset="0"/>
                <a:cs typeface="Times New Roman" pitchFamily="18" charset="0"/>
              </a:rPr>
              <a:t>Памятник числу «пи» на ступенях перед зданием Музея искусств в Сиэтле</a:t>
            </a:r>
          </a:p>
        </p:txBody>
      </p:sp>
    </p:spTree>
    <p:extLst>
      <p:ext uri="{BB962C8B-B14F-4D97-AF65-F5344CB8AC3E}">
        <p14:creationId xmlns:p14="http://schemas.microsoft.com/office/powerpoint/2010/main" val="11043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3" y="2041680"/>
            <a:ext cx="709352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14 марта </a:t>
            </a:r>
            <a:r>
              <a:rPr lang="ru-RU" sz="2800" b="1" dirty="0" smtClean="0">
                <a:latin typeface="Comic Sans MS" panose="030F0702030302020204" pitchFamily="66" charset="0"/>
                <a:cs typeface="Times New Roman" pitchFamily="18" charset="0"/>
              </a:rPr>
              <a:t>- Международный </a:t>
            </a:r>
            <a:r>
              <a:rPr lang="ru-RU" sz="2800" b="1" dirty="0">
                <a:latin typeface="Comic Sans MS" panose="030F0702030302020204" pitchFamily="66" charset="0"/>
                <a:cs typeface="Times New Roman" pitchFamily="18" charset="0"/>
              </a:rPr>
              <a:t>день числа «Пи</a:t>
            </a:r>
            <a:r>
              <a:rPr lang="ru-RU" sz="2800" b="1" dirty="0" smtClean="0">
                <a:latin typeface="Comic Sans MS" panose="030F0702030302020204" pitchFamily="66" charset="0"/>
                <a:cs typeface="Times New Roman" pitchFamily="18" charset="0"/>
              </a:rPr>
              <a:t>».</a:t>
            </a:r>
          </a:p>
          <a:p>
            <a: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  <a:t> Случайно </a:t>
            </a:r>
            <a:r>
              <a:rPr lang="ru-RU" sz="2800" dirty="0">
                <a:latin typeface="Comic Sans MS" panose="030F0702030302020204" pitchFamily="66" charset="0"/>
                <a:cs typeface="Times New Roman" pitchFamily="18" charset="0"/>
              </a:rPr>
              <a:t>или </a:t>
            </a:r>
            <a: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  <a:t>умышленно </a:t>
            </a:r>
            <a:r>
              <a:rPr lang="ru-RU" sz="2800" dirty="0">
                <a:latin typeface="Comic Sans MS" panose="030F0702030302020204" pitchFamily="66" charset="0"/>
                <a:cs typeface="Times New Roman" pitchFamily="18" charset="0"/>
              </a:rPr>
              <a:t>совпадает с днем рождения одного из наиболее                             выдающихся физиков                                                          современности - Альберта </a:t>
            </a:r>
            <a: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  <a:t>Эйнштейна</a:t>
            </a:r>
            <a:endParaRPr lang="ru-RU" sz="2800" dirty="0"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05160" y="224944"/>
            <a:ext cx="7289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Comic Sans MS" panose="030F0702030302020204" pitchFamily="66" charset="0"/>
                <a:cs typeface="Times New Roman" pitchFamily="18" charset="0"/>
              </a:rPr>
              <a:t>Международный день числа </a:t>
            </a:r>
            <a:r>
              <a:rPr lang="ru-RU" sz="3200" b="1" dirty="0" smtClean="0">
                <a:latin typeface="Comic Sans MS" panose="030F0702030302020204" pitchFamily="66" charset="0"/>
                <a:cs typeface="Times New Roman" pitchFamily="18" charset="0"/>
              </a:rPr>
              <a:t>«Пи</a:t>
            </a:r>
            <a:r>
              <a:rPr lang="ru-RU" sz="3200" b="1" dirty="0">
                <a:latin typeface="Comic Sans MS" panose="030F0702030302020204" pitchFamily="66" charset="0"/>
                <a:cs typeface="Times New Roman" pitchFamily="18" charset="0"/>
              </a:rPr>
              <a:t>»</a:t>
            </a:r>
          </a:p>
        </p:txBody>
      </p:sp>
      <p:pic>
        <p:nvPicPr>
          <p:cNvPr id="6148" name="Picture 4" descr="http://ts1.mm.bing.net/th?id=H.4658812039857272&amp;pid=1.7&amp;w=95&amp;h=139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106" y="1149927"/>
            <a:ext cx="3754458" cy="4461163"/>
          </a:xfrm>
          <a:prstGeom prst="rect">
            <a:avLst/>
          </a:prstGeom>
          <a:noFill/>
          <a:ln w="571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0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018" y="125059"/>
            <a:ext cx="97570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  5. Первичное закрепление. Решение задач.</a:t>
            </a:r>
          </a:p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800" dirty="0" smtClean="0">
                <a:latin typeface="Comic Sans MS" panose="030F0702030302020204" pitchFamily="66" charset="0"/>
              </a:rPr>
              <a:t>Вернемся к задаче про длину забора:</a:t>
            </a:r>
          </a:p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856509" y="1494664"/>
                <a:ext cx="2424546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4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4000" b="1" dirty="0" smtClean="0">
                    <a:solidFill>
                      <a:srgbClr val="FF0000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С = 2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en-US" sz="4000" b="1" dirty="0">
                    <a:solidFill>
                      <a:srgbClr val="FF0000"/>
                    </a:solidFill>
                    <a:latin typeface="Comic Sans MS" panose="030F0702030302020204" pitchFamily="66" charset="0"/>
                    <a:cs typeface="Times New Roman" pitchFamily="18" charset="0"/>
                  </a:rPr>
                  <a:t>R</a:t>
                </a:r>
                <a:endParaRPr lang="ru-RU" sz="4000" b="1" dirty="0">
                  <a:solidFill>
                    <a:srgbClr val="FF0000"/>
                  </a:solidFill>
                  <a:latin typeface="Comic Sans MS" panose="030F0702030302020204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509" y="1494664"/>
                <a:ext cx="2424546" cy="1323439"/>
              </a:xfrm>
              <a:prstGeom prst="rect">
                <a:avLst/>
              </a:prstGeom>
              <a:blipFill>
                <a:blip r:embed="rId2"/>
                <a:stretch>
                  <a:fillRect l="-9068" r="-1008" b="-188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17418" y="3241964"/>
            <a:ext cx="10266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С = 2 • 3,14•6 = 37,68 (м) – длина забора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7928" y="4599709"/>
            <a:ext cx="11152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Решим еще несколько задач с использованием формул для вычисления длины окружности: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трелка вправо 25"/>
          <p:cNvSpPr/>
          <p:nvPr/>
        </p:nvSpPr>
        <p:spPr>
          <a:xfrm>
            <a:off x="1953659" y="3348437"/>
            <a:ext cx="1777104" cy="114901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1944560" y="1764606"/>
            <a:ext cx="1777104" cy="114901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944560" y="222549"/>
            <a:ext cx="1777104" cy="1149011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947625" y="4802682"/>
            <a:ext cx="1917385" cy="174734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34746" y="494396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R=5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см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9868" y="2077501"/>
            <a:ext cx="1463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 = 2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955609" y="5296399"/>
                <a:ext cx="1595309" cy="7105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sz="28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R=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 км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609" y="5296399"/>
                <a:ext cx="1595309" cy="710579"/>
              </a:xfrm>
              <a:prstGeom prst="rect">
                <a:avLst/>
              </a:prstGeom>
              <a:blipFill>
                <a:blip r:embed="rId2"/>
                <a:stretch>
                  <a:fillRect l="-8046" r="-6897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1942372" y="3661332"/>
            <a:ext cx="1614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R=1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8919752" y="3568998"/>
                <a:ext cx="151195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С=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  <m:r>
                      <a:rPr lang="en-US" sz="4000" b="1">
                        <a:solidFill>
                          <a:srgbClr val="FF0000"/>
                        </a:solidFill>
                        <a:latin typeface="Cambria Math"/>
                      </a:rPr>
                      <m:t>𝐝</m:t>
                    </m:r>
                  </m:oMath>
                </a14:m>
                <a:endParaRPr lang="ru-RU" sz="4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752" y="3568998"/>
                <a:ext cx="1511952" cy="707886"/>
              </a:xfrm>
              <a:prstGeom prst="rect">
                <a:avLst/>
              </a:prstGeom>
              <a:blipFill>
                <a:blip r:embed="rId3"/>
                <a:stretch>
                  <a:fillRect l="-14113" t="-15385" b="-35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8666771" y="798686"/>
                <a:ext cx="182453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С=2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en-US" sz="4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ru-RU" sz="4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6771" y="798686"/>
                <a:ext cx="1824538" cy="707886"/>
              </a:xfrm>
              <a:prstGeom prst="rect">
                <a:avLst/>
              </a:prstGeom>
              <a:blipFill>
                <a:blip r:embed="rId4"/>
                <a:stretch>
                  <a:fillRect l="-12040" t="-15517" r="-10702" b="-36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8434849" y="2162555"/>
                <a:ext cx="2149948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44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ru-RU" sz="4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≈ 3,14</a:t>
                </a: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4849" y="2162555"/>
                <a:ext cx="2149948" cy="769441"/>
              </a:xfrm>
              <a:prstGeom prst="rect">
                <a:avLst/>
              </a:prstGeom>
              <a:blipFill>
                <a:blip r:embed="rId5"/>
                <a:stretch>
                  <a:fillRect t="-15873" r="-10795" b="-38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8919753" y="4939249"/>
                <a:ext cx="1656223" cy="1067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4400" b="1" i="1">
                        <a:solidFill>
                          <a:srgbClr val="FF000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ru-RU" sz="4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𝟐𝟐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</m:oMath>
                </a14:m>
                <a:endParaRPr lang="ru-RU" sz="4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753" y="4939249"/>
                <a:ext cx="1656223" cy="1067728"/>
              </a:xfrm>
              <a:prstGeom prst="rect">
                <a:avLst/>
              </a:prstGeom>
              <a:blipFill>
                <a:blip r:embed="rId6"/>
                <a:stretch>
                  <a:fillRect b="-12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007769" y="535443"/>
            <a:ext cx="4073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С= 2 · 3,14 · 5 = 31,4 (см)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83397" y="2024055"/>
            <a:ext cx="3435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С= 3,14 · 2 = 6,28 (м)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025977" y="3562202"/>
                <a:ext cx="3736920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С= 2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  <a:cs typeface="Times New Roman" pitchFamily="18" charset="0"/>
                          </a:rPr>
                          <m:t>𝟐𝟐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  <a:cs typeface="Times New Roman" pitchFamily="18" charset="0"/>
                          </a:rPr>
                          <m:t>𝟏𝟒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  <a:cs typeface="Times New Roman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 = 8,8 (</a:t>
                </a:r>
                <a:r>
                  <a:rPr lang="ru-RU" sz="2800" b="1" dirty="0" err="1">
                    <a:latin typeface="Times New Roman" pitchFamily="18" charset="0"/>
                    <a:cs typeface="Times New Roman" pitchFamily="18" charset="0"/>
                  </a:rPr>
                  <a:t>дм</a:t>
                </a:r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977" y="3562202"/>
                <a:ext cx="3736920" cy="714683"/>
              </a:xfrm>
              <a:prstGeom prst="rect">
                <a:avLst/>
              </a:prstGeom>
              <a:blipFill>
                <a:blip r:embed="rId7"/>
                <a:stretch>
                  <a:fillRect l="-3263" r="-2284" b="-8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019263" y="5390077"/>
                <a:ext cx="3470822" cy="713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С= 2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1">
                            <a:latin typeface="Cambria Math"/>
                            <a:cs typeface="Times New Roman" pitchFamily="18" charset="0"/>
                          </a:rPr>
                          <m:t>𝟐𝟐</m:t>
                        </m:r>
                      </m:num>
                      <m:den>
                        <m:r>
                          <a:rPr lang="ru-RU" sz="2800" b="1"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  <m:r>
                      <a:rPr lang="ru-RU" sz="2800" b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1"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2800" b="1">
                            <a:latin typeface="Cambria Math"/>
                            <a:cs typeface="Times New Roman" pitchFamily="18" charset="0"/>
                          </a:rPr>
                          <m:t>𝟏𝟏</m:t>
                        </m:r>
                      </m:den>
                    </m:f>
                    <m:r>
                      <a:rPr lang="ru-RU" sz="28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800" b="1" dirty="0">
                    <a:latin typeface="Times New Roman" pitchFamily="18" charset="0"/>
                    <a:cs typeface="Times New Roman" pitchFamily="18" charset="0"/>
                  </a:rPr>
                  <a:t>= 4 (км)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263" y="5390077"/>
                <a:ext cx="3470822" cy="713016"/>
              </a:xfrm>
              <a:prstGeom prst="rect">
                <a:avLst/>
              </a:prstGeom>
              <a:blipFill>
                <a:blip r:embed="rId8"/>
                <a:stretch>
                  <a:fillRect l="-3509" r="-2456" b="-9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100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ефлексия картинки для презентац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382" y="-207818"/>
            <a:ext cx="12676910" cy="634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37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79875" y="336520"/>
            <a:ext cx="4232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Домашнее задание: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1630"/>
            <a:ext cx="12192000" cy="406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36357" y="1883783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Успехов в изучении темы: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«Длина окружности»!</a:t>
            </a:r>
          </a:p>
        </p:txBody>
      </p:sp>
      <p:pic>
        <p:nvPicPr>
          <p:cNvPr id="21" name="Picture 2" descr="http://www.picturesanimations.com/n/numbers/21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779" y="3806600"/>
            <a:ext cx="1292506" cy="119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вал 18"/>
          <p:cNvSpPr/>
          <p:nvPr/>
        </p:nvSpPr>
        <p:spPr>
          <a:xfrm>
            <a:off x="2327564" y="207818"/>
            <a:ext cx="7675418" cy="5832764"/>
          </a:xfrm>
          <a:prstGeom prst="ellipse">
            <a:avLst/>
          </a:prstGeom>
          <a:solidFill>
            <a:schemeClr val="bg2"/>
          </a:solidFill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4655" y="2033337"/>
            <a:ext cx="94487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anose="030F0702030302020204" pitchFamily="66" charset="0"/>
              </a:rPr>
              <a:t>Знание – самое превосходное из владений. </a:t>
            </a:r>
          </a:p>
          <a:p>
            <a:r>
              <a:rPr lang="ru-RU" sz="2000" b="1" dirty="0" smtClean="0">
                <a:latin typeface="Comic Sans MS" panose="030F0702030302020204" pitchFamily="66" charset="0"/>
              </a:rPr>
              <a:t>Все стремятся к нему, само же оно не приходит.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 </a:t>
            </a:r>
            <a:r>
              <a:rPr lang="ru-RU" sz="2000" b="1" dirty="0" smtClean="0">
                <a:latin typeface="Comic Sans MS" panose="030F0702030302020204" pitchFamily="66" charset="0"/>
              </a:rPr>
              <a:t>                                   Абу </a:t>
            </a:r>
            <a:r>
              <a:rPr lang="ru-RU" sz="2000" b="1" dirty="0" err="1" smtClean="0">
                <a:latin typeface="Comic Sans MS" panose="030F0702030302020204" pitchFamily="66" charset="0"/>
              </a:rPr>
              <a:t>Райхан</a:t>
            </a:r>
            <a:r>
              <a:rPr lang="ru-RU" sz="2000" b="1" dirty="0" smtClean="0">
                <a:latin typeface="Comic Sans MS" panose="030F0702030302020204" pitchFamily="66" charset="0"/>
              </a:rPr>
              <a:t> аль – Бируни</a:t>
            </a:r>
          </a:p>
          <a:p>
            <a:endParaRPr lang="ru-RU" sz="5400" b="1" dirty="0" smtClean="0"/>
          </a:p>
          <a:p>
            <a:r>
              <a:rPr lang="ru-RU" sz="5400" b="1" dirty="0" smtClean="0">
                <a:latin typeface="Comic Sans MS" panose="030F0702030302020204" pitchFamily="66" charset="0"/>
              </a:rPr>
              <a:t>  Спасибо за урок!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1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2308" y="79553"/>
            <a:ext cx="721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1. Актуализация опорных знаний.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795763" y="3923958"/>
            <a:ext cx="2819400" cy="12666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369733" y="3757835"/>
            <a:ext cx="33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К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6764" y="1983028"/>
            <a:ext cx="41979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О – центр окружности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ОА – радиус</a:t>
            </a:r>
            <a:br>
              <a:rPr lang="ru-RU" sz="2800" b="1" dirty="0" smtClean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С</a:t>
            </a:r>
            <a:r>
              <a:rPr lang="en-US" sz="2800" b="1" dirty="0" smtClean="0">
                <a:latin typeface="Comic Sans MS" panose="030F0702030302020204" pitchFamily="66" charset="0"/>
              </a:rPr>
              <a:t>D</a:t>
            </a:r>
            <a:r>
              <a:rPr lang="ru-RU" sz="2800" b="1" dirty="0" smtClean="0">
                <a:latin typeface="Comic Sans MS" panose="030F0702030302020204" pitchFamily="66" charset="0"/>
              </a:rPr>
              <a:t> - диаметр</a:t>
            </a:r>
          </a:p>
          <a:p>
            <a:r>
              <a:rPr lang="ru-RU" sz="2800" b="1" dirty="0" smtClean="0">
                <a:latin typeface="Comic Sans MS" panose="030F0702030302020204" pitchFamily="66" charset="0"/>
              </a:rPr>
              <a:t>КМ - хорда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4995" y="983524"/>
            <a:ext cx="3612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Давайте вспомним!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88835" y="1874840"/>
            <a:ext cx="3851563" cy="3528434"/>
          </a:xfrm>
          <a:prstGeom prst="ellipse">
            <a:avLst/>
          </a:prstGeom>
          <a:noFill/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962017" y="2944090"/>
            <a:ext cx="3512127" cy="1364674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98981" y="1874839"/>
            <a:ext cx="387927" cy="174119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45890" y="5141664"/>
            <a:ext cx="33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omic Sans MS" panose="030F0702030302020204" pitchFamily="66" charset="0"/>
              </a:rPr>
              <a:t>М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56326" y="2629359"/>
            <a:ext cx="33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С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9598" y="1396311"/>
            <a:ext cx="33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omic Sans MS" panose="030F0702030302020204" pitchFamily="66" charset="0"/>
              </a:rPr>
              <a:t>А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82107" y="3604688"/>
            <a:ext cx="33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О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57269" y="4127908"/>
            <a:ext cx="33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omic Sans MS" panose="030F0702030302020204" pitchFamily="66" charset="0"/>
              </a:rPr>
              <a:t>D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8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8144" y="911759"/>
            <a:ext cx="3075709" cy="104923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Подумайте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09" y="1357745"/>
            <a:ext cx="11859491" cy="4304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50" dirty="0" smtClean="0">
                <a:latin typeface="Comic Sans MS" panose="030F0702030302020204" pitchFamily="66" charset="0"/>
              </a:rPr>
              <a:t>  Задача. Есть три участка:</a:t>
            </a:r>
          </a:p>
          <a:p>
            <a:pPr>
              <a:buClrTx/>
            </a:pPr>
            <a:r>
              <a:rPr lang="ru-RU" sz="2650" dirty="0" smtClean="0">
                <a:latin typeface="Comic Sans MS" panose="030F0702030302020204" pitchFamily="66" charset="0"/>
              </a:rPr>
              <a:t>1 - имеет форму равностороннего треугольника со стороной 10 м;</a:t>
            </a:r>
          </a:p>
          <a:p>
            <a:pPr>
              <a:buClrTx/>
            </a:pPr>
            <a:r>
              <a:rPr lang="ru-RU" sz="2650" dirty="0" smtClean="0">
                <a:latin typeface="Comic Sans MS" panose="030F0702030302020204" pitchFamily="66" charset="0"/>
              </a:rPr>
              <a:t>2 – квадрат со стороною 5 м;</a:t>
            </a:r>
          </a:p>
          <a:p>
            <a:pPr>
              <a:buClrTx/>
            </a:pPr>
            <a:r>
              <a:rPr lang="ru-RU" sz="2650" dirty="0" smtClean="0">
                <a:latin typeface="Comic Sans MS" panose="030F0702030302020204" pitchFamily="66" charset="0"/>
              </a:rPr>
              <a:t>3 – круг, радиус которого равен 6 м.</a:t>
            </a:r>
          </a:p>
          <a:p>
            <a:pPr marL="0" indent="0">
              <a:buNone/>
            </a:pPr>
            <a:r>
              <a:rPr lang="ru-RU" sz="2650" dirty="0" smtClean="0">
                <a:latin typeface="Comic Sans MS" panose="030F0702030302020204" pitchFamily="66" charset="0"/>
              </a:rPr>
              <a:t>Какая длина забора, которым обнесены эти участки?</a:t>
            </a:r>
            <a:endParaRPr lang="ru-RU" sz="2650" dirty="0">
              <a:latin typeface="Comic Sans MS" panose="030F0702030302020204" pitchFamily="66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859972" y="4384963"/>
            <a:ext cx="1828800" cy="1524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8913" y="4509653"/>
            <a:ext cx="1544781" cy="1399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873835" y="4384963"/>
            <a:ext cx="1620982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244436" y="40122"/>
            <a:ext cx="7703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2. Мотивация учебной деятельности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62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32" y="593105"/>
            <a:ext cx="2656345" cy="1049235"/>
          </a:xfrm>
        </p:spPr>
        <p:txBody>
          <a:bodyPr/>
          <a:lstStyle/>
          <a:p>
            <a:r>
              <a:rPr lang="ru-RU" b="1" dirty="0" smtClean="0"/>
              <a:t>                           </a:t>
            </a:r>
            <a:r>
              <a:rPr lang="ru-RU" b="1" dirty="0" smtClean="0">
                <a:latin typeface="Comic Sans MS" panose="030F0702030302020204" pitchFamily="66" charset="0"/>
              </a:rPr>
              <a:t>Ход работы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588" y="1880823"/>
            <a:ext cx="11196631" cy="35640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1. Измерьте длину окружности с помощью нитки и линейки;</a:t>
            </a:r>
          </a:p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2. Измерьте диаметр окружности;</a:t>
            </a:r>
          </a:p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3. </a:t>
            </a:r>
            <a:r>
              <a:rPr lang="ru-RU" sz="2800" dirty="0">
                <a:latin typeface="Comic Sans MS" panose="030F0702030302020204" pitchFamily="66" charset="0"/>
              </a:rPr>
              <a:t>В</a:t>
            </a:r>
            <a:r>
              <a:rPr lang="ru-RU" sz="2800" dirty="0" smtClean="0">
                <a:latin typeface="Comic Sans MS" panose="030F0702030302020204" pitchFamily="66" charset="0"/>
              </a:rPr>
              <a:t>ычислите отношение длины окружности к длине ее </a:t>
            </a:r>
            <a:br>
              <a:rPr lang="ru-RU" sz="2800" dirty="0" smtClean="0">
                <a:latin typeface="Comic Sans MS" panose="030F0702030302020204" pitchFamily="66" charset="0"/>
              </a:rPr>
            </a:br>
            <a:r>
              <a:rPr lang="ru-RU" sz="2800" dirty="0" smtClean="0">
                <a:latin typeface="Comic Sans MS" panose="030F0702030302020204" pitchFamily="66" charset="0"/>
              </a:rPr>
              <a:t>   диаметра. Ответ округлите до единиц;</a:t>
            </a:r>
          </a:p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4. Данные запишите в таблицу;</a:t>
            </a:r>
          </a:p>
          <a:p>
            <a:pPr marL="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5. Сравните. Сделайте вывод.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1106" y="110836"/>
            <a:ext cx="5181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3. Практическая работа 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0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4" y="668909"/>
            <a:ext cx="11208327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latin typeface="Comic Sans MS" panose="030F0702030302020204" pitchFamily="66" charset="0"/>
              </a:rPr>
            </a:b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7911" y="84134"/>
            <a:ext cx="1922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Таблица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938925"/>
              </p:ext>
            </p:extLst>
          </p:nvPr>
        </p:nvGraphicFramePr>
        <p:xfrm>
          <a:off x="651162" y="1665167"/>
          <a:ext cx="10875820" cy="434816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18955">
                  <a:extLst>
                    <a:ext uri="{9D8B030D-6E8A-4147-A177-3AD203B41FA5}">
                      <a16:colId xmlns:a16="http://schemas.microsoft.com/office/drawing/2014/main" val="3945196539"/>
                    </a:ext>
                  </a:extLst>
                </a:gridCol>
                <a:gridCol w="2718955">
                  <a:extLst>
                    <a:ext uri="{9D8B030D-6E8A-4147-A177-3AD203B41FA5}">
                      <a16:colId xmlns:a16="http://schemas.microsoft.com/office/drawing/2014/main" val="2093177985"/>
                    </a:ext>
                  </a:extLst>
                </a:gridCol>
                <a:gridCol w="2718955">
                  <a:extLst>
                    <a:ext uri="{9D8B030D-6E8A-4147-A177-3AD203B41FA5}">
                      <a16:colId xmlns:a16="http://schemas.microsoft.com/office/drawing/2014/main" val="1787651574"/>
                    </a:ext>
                  </a:extLst>
                </a:gridCol>
                <a:gridCol w="2718955">
                  <a:extLst>
                    <a:ext uri="{9D8B030D-6E8A-4147-A177-3AD203B41FA5}">
                      <a16:colId xmlns:a16="http://schemas.microsoft.com/office/drawing/2014/main" val="2107837031"/>
                    </a:ext>
                  </a:extLst>
                </a:gridCol>
              </a:tblGrid>
              <a:tr h="168733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№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CDD1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Длина окружности,</a:t>
                      </a:r>
                      <a:r>
                        <a:rPr lang="ru-RU" sz="2400" baseline="0" dirty="0" smtClean="0">
                          <a:latin typeface="Comic Sans MS" panose="030F0702030302020204" pitchFamily="66" charset="0"/>
                        </a:rPr>
                        <a:t> см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CDD1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Диаметр окружности, см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CDD1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Отношение длины окружности к длине ее диаметра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CDD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487805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EBEBE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BEBE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BEBE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BEB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107847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293193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EBEBE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BEBE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BEBE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BEBE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199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17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4" y="1104968"/>
            <a:ext cx="11208327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Рассмотри рисунок, определи диаметр </a:t>
            </a:r>
            <a:r>
              <a:rPr lang="en-US" sz="2400" dirty="0" smtClean="0">
                <a:latin typeface="Comic Sans MS" panose="030F0702030302020204" pitchFamily="66" charset="0"/>
              </a:rPr>
              <a:t>CD</a:t>
            </a:r>
            <a:r>
              <a:rPr lang="ru-RU" sz="2400" dirty="0" smtClean="0">
                <a:latin typeface="Comic Sans MS" panose="030F0702030302020204" pitchFamily="66" charset="0"/>
              </a:rPr>
              <a:t> диска, если одна клетка 0,5 см.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144" y="1703475"/>
            <a:ext cx="4294909" cy="4180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6233" y="110262"/>
            <a:ext cx="2278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Задание 1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1082" y="152206"/>
            <a:ext cx="1891887" cy="104923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Решение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09" y="1035697"/>
            <a:ext cx="10843340" cy="329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Чтобы найти длину окружности диска, обернем нитку, как изображено на рисунке: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545" y="2084932"/>
            <a:ext cx="4116962" cy="398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7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094509"/>
            <a:ext cx="11055926" cy="45581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Обрежем нитку в месте соединения. Измерим длину нитки с помощью линейки.</a:t>
            </a:r>
          </a:p>
          <a:p>
            <a:pPr marL="0" indent="0">
              <a:buNone/>
            </a:pPr>
            <a:endParaRPr lang="ru-RU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Вычисли отношение длины окружности диска к его диаметру. Результат округли до целых.</a:t>
            </a:r>
            <a:br>
              <a:rPr lang="ru-RU" sz="2400" dirty="0" smtClean="0">
                <a:latin typeface="Comic Sans MS" panose="030F0702030302020204" pitchFamily="66" charset="0"/>
              </a:rPr>
            </a:br>
            <a:r>
              <a:rPr lang="ru-RU" sz="2400" dirty="0" smtClean="0">
                <a:latin typeface="Comic Sans MS" panose="030F0702030302020204" pitchFamily="66" charset="0"/>
              </a:rPr>
              <a:t>Данные запиши в таблицу.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638" y="1787235"/>
            <a:ext cx="11449850" cy="2475545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061082" y="152206"/>
            <a:ext cx="1891887" cy="104923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Решение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</TotalTime>
  <Words>632</Words>
  <Application>Microsoft Office PowerPoint</Application>
  <PresentationFormat>Широкоэкранный</PresentationFormat>
  <Paragraphs>134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Century Gothic</vt:lpstr>
      <vt:lpstr>Comic Sans MS</vt:lpstr>
      <vt:lpstr>Times New Roman</vt:lpstr>
      <vt:lpstr>Gallery</vt:lpstr>
      <vt:lpstr>Практическая работа  по теме «Отношение длины окружности к ее диаметру»</vt:lpstr>
      <vt:lpstr>Цели урока:</vt:lpstr>
      <vt:lpstr>Презентация PowerPoint</vt:lpstr>
      <vt:lpstr>Подумайте</vt:lpstr>
      <vt:lpstr>                           Ход работы</vt:lpstr>
      <vt:lpstr>Презентация PowerPoint</vt:lpstr>
      <vt:lpstr>Презентация PowerPoint</vt:lpstr>
      <vt:lpstr>Решение</vt:lpstr>
      <vt:lpstr>Решение</vt:lpstr>
      <vt:lpstr>Презентация PowerPoint</vt:lpstr>
      <vt:lpstr>Презентация PowerPoint</vt:lpstr>
      <vt:lpstr>Решение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 работа  по теме «Отношения длины окружности к ее диаметру»</dc:title>
  <dc:creator>Пользователь Windows</dc:creator>
  <cp:lastModifiedBy>Пользователь Windows</cp:lastModifiedBy>
  <cp:revision>63</cp:revision>
  <dcterms:created xsi:type="dcterms:W3CDTF">2023-12-10T13:09:28Z</dcterms:created>
  <dcterms:modified xsi:type="dcterms:W3CDTF">2024-01-06T04:28:07Z</dcterms:modified>
</cp:coreProperties>
</file>