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7" r:id="rId5"/>
    <p:sldId id="266" r:id="rId6"/>
    <p:sldId id="265" r:id="rId7"/>
    <p:sldId id="264" r:id="rId8"/>
    <p:sldId id="263" r:id="rId9"/>
    <p:sldId id="262" r:id="rId10"/>
    <p:sldId id="261" r:id="rId11"/>
    <p:sldId id="260" r:id="rId12"/>
    <p:sldId id="259" r:id="rId13"/>
    <p:sldId id="25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4455A6-5038-480C-AC69-263467F28DA1}" v="1147" dt="2023-01-25T12:17:19.1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982" autoAdjust="0"/>
    <p:restoredTop sz="94660"/>
  </p:normalViewPr>
  <p:slideViewPr>
    <p:cSldViewPr snapToGrid="0">
      <p:cViewPr>
        <p:scale>
          <a:sx n="71" d="100"/>
          <a:sy n="71" d="100"/>
        </p:scale>
        <p:origin x="-720" y="-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arium.ru/working/4/8" TargetMode="External"/><Relationship Id="rId2" Type="http://schemas.openxmlformats.org/officeDocument/2006/relationships/hyperlink" Target="https://hist-ege.sdamgia.ru/test?theme=169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.fipi.ru/navigator-podgotovki/navigator-ege/2023/istoriya_2023.pdf" TargetMode="External"/><Relationship Id="rId4" Type="http://schemas.openxmlformats.org/officeDocument/2006/relationships/hyperlink" Target="https://neofamily.ru/istoriya/task-bank?parts=&#1063;&#1072;&#1089;&#1090;&#1100;+1&amp;lines=317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23D09407-53BC-485E-B4CE-BC5E4FC4B2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921DB988-49FC-4608-B0A2-E2F3A40190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5314" y="1058543"/>
            <a:ext cx="10640754" cy="775845"/>
          </a:xfrm>
        </p:spPr>
        <p:txBody>
          <a:bodyPr anchor="b">
            <a:normAutofit/>
          </a:bodyPr>
          <a:lstStyle/>
          <a:p>
            <a:r>
              <a:rPr lang="ru-RU" sz="4800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/>
              </a:rPr>
              <a:t>История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35145" y="2061270"/>
            <a:ext cx="9163757" cy="450447"/>
          </a:xfrm>
        </p:spPr>
        <p:txBody>
          <a:bodyPr anchor="ctr">
            <a:noAutofit/>
          </a:bodyPr>
          <a:lstStyle/>
          <a:p>
            <a:r>
              <a:rPr lang="ru-RU" sz="3600" dirty="0">
                <a:solidFill>
                  <a:srgbClr val="0000CC"/>
                </a:solidFill>
                <a:cs typeface="Calibri"/>
              </a:rPr>
              <a:t>Задание 8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E9B930FD-8671-4C4C-ADCF-73AC1D0CD4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 flipH="1">
            <a:off x="9676747" y="0"/>
            <a:ext cx="2514948" cy="2174333"/>
            <a:chOff x="-305" y="-4155"/>
            <a:chExt cx="2514948" cy="2174333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C35B12C1-569C-4E37-AA33-7EF215F201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F23E2660-7810-46F6-8752-187127C830C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C991DC45-0378-45B3-B325-FB8F98545E6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E228F5BA-5150-4554-B7EA-93F371F3B17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383C2651-AE0C-4AE4-8725-E2F9414FE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 rot="10800000" flipH="1">
            <a:off x="-305" y="4322879"/>
            <a:ext cx="3378428" cy="2535121"/>
            <a:chOff x="-305" y="-1"/>
            <a:chExt cx="3832880" cy="2876136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CCE13265-B5D2-47B4-A199-E05F390D5B9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693EBD03-D832-462C-9304-7273698ED4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0D53D3E2-805E-40D2-964F-352BF6D476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B7A9A916-A926-43E6-800F-432ABC3F24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133166" y="3133165"/>
            <a:ext cx="61184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Рассмотрите изображение и выполните задание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11" y="1683522"/>
            <a:ext cx="5633809" cy="225876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Битва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город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защитникам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завершилась</a:t>
            </a:r>
            <a:r>
              <a:rPr lang="en-US" sz="2800" dirty="0">
                <a:ea typeface="+mj-lt"/>
                <a:cs typeface="+mj-lt"/>
              </a:rPr>
              <a:t> в ____________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сорок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второго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В </a:t>
            </a:r>
            <a:r>
              <a:rPr lang="en-US" sz="2800" dirty="0" err="1">
                <a:ea typeface="+mj-lt"/>
                <a:cs typeface="+mj-lt"/>
              </a:rPr>
              <a:t>ответ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месяц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1516" y="4558552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апреле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, одежда&#10;&#10;Автоматически созданное описание">
            <a:extLst>
              <a:ext uri="{FF2B5EF4-FFF2-40B4-BE49-F238E27FC236}">
                <a16:creationId xmlns:a16="http://schemas.microsoft.com/office/drawing/2014/main" xmlns="" id="{077F7763-F46C-990F-2087-A4157E27A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080" y="3302"/>
            <a:ext cx="5633047" cy="6851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15568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70" y="1740522"/>
            <a:ext cx="5459506" cy="227314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Советское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контрнаступление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битве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город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защитникам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началось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smtClean="0">
                <a:ea typeface="+mj-lt"/>
                <a:cs typeface="+mj-lt"/>
              </a:rPr>
              <a:t>____________</a:t>
            </a:r>
            <a:r>
              <a:rPr lang="ru-RU" sz="2800" dirty="0" smtClean="0">
                <a:ea typeface="+mj-lt"/>
                <a:cs typeface="+mj-lt"/>
              </a:rPr>
              <a:t> </a:t>
            </a:r>
            <a:r>
              <a:rPr lang="en-US" sz="2800" dirty="0" err="1" smtClean="0">
                <a:ea typeface="+mj-lt"/>
                <a:cs typeface="+mj-lt"/>
              </a:rPr>
              <a:t>тысяча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сорок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первого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В </a:t>
            </a:r>
            <a:r>
              <a:rPr lang="en-US" sz="2800" dirty="0" err="1">
                <a:ea typeface="+mj-lt"/>
                <a:cs typeface="+mj-lt"/>
              </a:rPr>
              <a:t>ответ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месяц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sz="2800" dirty="0">
              <a:cs typeface="Calibri Light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3597" y="4303058"/>
            <a:ext cx="4243589" cy="25528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декабре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79BB10D-8933-0F44-11FC-7E931EA8E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4174" y="2047"/>
            <a:ext cx="5043576" cy="685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5715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591" y="1923269"/>
            <a:ext cx="4923315" cy="225876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событиям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_______________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когда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началась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блокада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города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обозначенного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плакате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>
              <a:ea typeface="+mj-lt"/>
              <a:cs typeface="+mj-lt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9092" y="4620087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 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первого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13DBF07C-D0CB-300B-481F-C4E3800D2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821" y="360"/>
            <a:ext cx="5470583" cy="68572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95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146" y="2047760"/>
            <a:ext cx="5791959" cy="227314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Блокада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города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призыв</a:t>
            </a:r>
            <a:r>
              <a:rPr lang="en-US" sz="2800" dirty="0">
                <a:ea typeface="+mj-lt"/>
                <a:cs typeface="+mj-lt"/>
              </a:rPr>
              <a:t> к </a:t>
            </a:r>
            <a:r>
              <a:rPr lang="en-US" sz="2800" dirty="0" err="1">
                <a:ea typeface="+mj-lt"/>
                <a:cs typeface="+mj-lt"/>
              </a:rPr>
              <a:t>жителям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содержит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началась</a:t>
            </a:r>
            <a:r>
              <a:rPr lang="en-US" sz="2800" dirty="0">
                <a:ea typeface="+mj-lt"/>
                <a:cs typeface="+mj-lt"/>
              </a:rPr>
              <a:t> в ______________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сорок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первого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В </a:t>
            </a:r>
            <a:r>
              <a:rPr lang="en-US" sz="2800" dirty="0" err="1">
                <a:ea typeface="+mj-lt"/>
                <a:cs typeface="+mj-lt"/>
              </a:rPr>
              <a:t>ответ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название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месяца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2198" y="4939467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сентябре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EFF3CF9B-06D8-343E-EB25-C8AF54A0A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325" y="-4255"/>
            <a:ext cx="5704935" cy="6794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0785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36336"/>
            <a:ext cx="6337798" cy="227314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«</a:t>
            </a:r>
            <a:r>
              <a:rPr lang="en-US" sz="2800" dirty="0" err="1">
                <a:ea typeface="+mj-lt"/>
                <a:cs typeface="+mj-lt"/>
              </a:rPr>
              <a:t>Блокада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города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призыв</a:t>
            </a:r>
            <a:r>
              <a:rPr lang="en-US" sz="2800" dirty="0">
                <a:ea typeface="+mj-lt"/>
                <a:cs typeface="+mj-lt"/>
              </a:rPr>
              <a:t> к </a:t>
            </a:r>
            <a:r>
              <a:rPr lang="en-US" sz="2800" dirty="0" err="1">
                <a:ea typeface="+mj-lt"/>
                <a:cs typeface="+mj-lt"/>
              </a:rPr>
              <a:t>защите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содержит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была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полностью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снята</a:t>
            </a:r>
            <a:r>
              <a:rPr lang="en-US" sz="2800" dirty="0">
                <a:ea typeface="+mj-lt"/>
                <a:cs typeface="+mj-lt"/>
              </a:rPr>
              <a:t> в ______________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сорок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четвертого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В </a:t>
            </a:r>
            <a:r>
              <a:rPr lang="en-US" sz="2800" dirty="0" err="1">
                <a:ea typeface="+mj-lt"/>
                <a:cs typeface="+mj-lt"/>
              </a:rPr>
              <a:t>ответ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название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месяца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3255" y="4297358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январе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EFF3CF9B-06D8-343E-EB25-C8AF54A0A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584" y="-4255"/>
            <a:ext cx="5088416" cy="6794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7208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71" y="1747529"/>
            <a:ext cx="4820948" cy="227314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Блокада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города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призыв</a:t>
            </a:r>
            <a:r>
              <a:rPr lang="en-US" sz="2800" dirty="0">
                <a:ea typeface="+mj-lt"/>
                <a:cs typeface="+mj-lt"/>
              </a:rPr>
              <a:t> к </a:t>
            </a:r>
            <a:r>
              <a:rPr lang="en-US" sz="2800" dirty="0" err="1">
                <a:ea typeface="+mj-lt"/>
                <a:cs typeface="+mj-lt"/>
              </a:rPr>
              <a:t>гражданам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содержит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была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полностью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снята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январе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словосочетанием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5197666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четвертого</a:t>
            </a:r>
            <a:endParaRPr lang="en-US" sz="2800" dirty="0" err="1">
              <a:cs typeface="Calibri"/>
            </a:endParaRPr>
          </a:p>
        </p:txBody>
      </p:sp>
      <p:pic>
        <p:nvPicPr>
          <p:cNvPr id="3" name="Рисунок 5" descr="Изображение выглядит как текст, газе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EFF3CF9B-06D8-343E-EB25-C8AF54A0A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359" y="605506"/>
            <a:ext cx="6468641" cy="5943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07375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541" y="1289100"/>
            <a:ext cx="6257700" cy="176993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событиям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_______________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5645" y="3893946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третьего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, книга, покрашенн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EFF3CF9B-06D8-343E-EB25-C8AF54A0A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056" y="-2865"/>
            <a:ext cx="5260944" cy="6576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5882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964" y="2317714"/>
            <a:ext cx="6118411" cy="176993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«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событиям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_______________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когда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завершилась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битва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частью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была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оборона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города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указанного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плакате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en-US" sz="2800" dirty="0" err="1">
                <a:ea typeface="+mj-lt"/>
                <a:cs typeface="+mj-lt"/>
              </a:rPr>
              <a:t>Ответ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5197666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третьего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EFF3CF9B-06D8-343E-EB25-C8AF54A0A0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4" t="8972" r="283"/>
          <a:stretch/>
        </p:blipFill>
        <p:spPr>
          <a:xfrm>
            <a:off x="6613338" y="-2865"/>
            <a:ext cx="5727191" cy="6863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1499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761171"/>
            <a:ext cx="6279776" cy="2244387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«</a:t>
            </a:r>
            <a:r>
              <a:rPr lang="en-US" sz="2800" dirty="0" err="1">
                <a:ea typeface="+mj-lt"/>
                <a:cs typeface="+mj-lt"/>
              </a:rPr>
              <a:t>Битва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событиям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посвящена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обложка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журнала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началась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_______________ </a:t>
            </a:r>
            <a:r>
              <a:rPr lang="en-US" sz="2800" dirty="0" err="1">
                <a:ea typeface="+mj-lt"/>
                <a:cs typeface="+mj-lt"/>
              </a:rPr>
              <a:t>году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5645" y="3678792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 </a:t>
            </a:r>
            <a:r>
              <a:rPr lang="en-US" sz="2800" dirty="0" err="1">
                <a:ea typeface="+mn-lt"/>
                <a:cs typeface="+mn-lt"/>
              </a:rPr>
              <a:t>втором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04F20C7-0B51-CE78-8351-CAEE1FB6A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456" y="-71134"/>
            <a:ext cx="5417386" cy="6856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0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58" y="720830"/>
            <a:ext cx="6354197" cy="2681276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событиям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_______________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когда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началось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контрнаступление</a:t>
            </a:r>
            <a:r>
              <a:rPr lang="en-US" sz="2800" dirty="0">
                <a:ea typeface="+mj-lt"/>
                <a:cs typeface="+mj-lt"/>
              </a:rPr>
              <a:t> РРКА </a:t>
            </a:r>
            <a:r>
              <a:rPr lang="en-US" sz="2800" dirty="0" err="1">
                <a:ea typeface="+mj-lt"/>
                <a:cs typeface="+mj-lt"/>
              </a:rPr>
              <a:t>под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Сталинградом</a:t>
            </a:r>
            <a:r>
              <a:rPr lang="en-US" sz="2800" dirty="0" smtClean="0">
                <a:ea typeface="+mj-lt"/>
                <a:cs typeface="+mj-lt"/>
              </a:rPr>
              <a:t>».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Ответ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904" y="4671307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 </a:t>
            </a:r>
            <a:r>
              <a:rPr lang="en-US" sz="2800" dirty="0" err="1">
                <a:ea typeface="+mn-lt"/>
                <a:cs typeface="+mn-lt"/>
              </a:rPr>
              <a:t>второго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739B9238-855C-2689-2717-454563A86BF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6627" y="10884"/>
            <a:ext cx="5331123" cy="6864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1939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389" y="2248299"/>
            <a:ext cx="5270738" cy="225876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err="1" smtClean="0"/>
              <a:t>Заполните</a:t>
            </a:r>
            <a:r>
              <a:rPr lang="en-US" sz="2800" dirty="0" smtClean="0"/>
              <a:t> </a:t>
            </a:r>
            <a:r>
              <a:rPr lang="en-US" sz="2800" dirty="0" err="1"/>
              <a:t>пропуск</a:t>
            </a:r>
            <a:r>
              <a:rPr lang="en-US" sz="2800" dirty="0"/>
              <a:t> в </a:t>
            </a:r>
            <a:r>
              <a:rPr lang="en-US" sz="2800" dirty="0" err="1"/>
              <a:t>предложении</a:t>
            </a:r>
            <a:r>
              <a:rPr lang="en-US" sz="2800" dirty="0"/>
              <a:t>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«</a:t>
            </a:r>
            <a:r>
              <a:rPr lang="en-US" sz="2800" dirty="0" err="1"/>
              <a:t>Данный</a:t>
            </a:r>
            <a:r>
              <a:rPr lang="en-US" sz="2800" dirty="0"/>
              <a:t> </a:t>
            </a:r>
            <a:r>
              <a:rPr lang="en-US" sz="2800" dirty="0" err="1"/>
              <a:t>плакат</a:t>
            </a:r>
            <a:r>
              <a:rPr lang="en-US" sz="2800" dirty="0"/>
              <a:t> </a:t>
            </a:r>
            <a:r>
              <a:rPr lang="en-US" sz="2800" dirty="0" err="1"/>
              <a:t>посвящён</a:t>
            </a:r>
            <a:r>
              <a:rPr lang="en-US" sz="2800" dirty="0"/>
              <a:t> </a:t>
            </a:r>
            <a:r>
              <a:rPr lang="en-US" sz="2800" dirty="0" err="1"/>
              <a:t>событиям</a:t>
            </a:r>
            <a:r>
              <a:rPr lang="en-US" sz="2800" dirty="0"/>
              <a:t> </a:t>
            </a:r>
            <a:r>
              <a:rPr lang="en-US" sz="2800" dirty="0" err="1"/>
              <a:t>тысяча</a:t>
            </a:r>
            <a:r>
              <a:rPr lang="en-US" sz="2800" dirty="0"/>
              <a:t> </a:t>
            </a:r>
            <a:r>
              <a:rPr lang="en-US" sz="2800" dirty="0" err="1"/>
              <a:t>девятьсот</a:t>
            </a:r>
            <a:r>
              <a:rPr lang="en-US" sz="2800" dirty="0"/>
              <a:t> _______________ </a:t>
            </a:r>
            <a:r>
              <a:rPr lang="en-US" sz="2800" dirty="0" err="1"/>
              <a:t>года</a:t>
            </a:r>
            <a:r>
              <a:rPr lang="en-US" sz="2800" dirty="0"/>
              <a:t>».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err="1" smtClean="0"/>
              <a:t>Ответ</a:t>
            </a:r>
            <a:r>
              <a:rPr lang="en-US" sz="2800" dirty="0" smtClean="0"/>
              <a:t> </a:t>
            </a:r>
            <a:r>
              <a:rPr lang="en-US" sz="2800" dirty="0" err="1"/>
              <a:t>запишите</a:t>
            </a:r>
            <a:r>
              <a:rPr lang="en-US" sz="2800" dirty="0"/>
              <a:t> </a:t>
            </a:r>
            <a:r>
              <a:rPr lang="en-US" sz="2800" dirty="0" err="1"/>
              <a:t>словом</a:t>
            </a:r>
            <a:r>
              <a:rPr lang="en-US" sz="2800" dirty="0"/>
              <a:t> (</a:t>
            </a:r>
            <a:r>
              <a:rPr lang="en-US" sz="2800" dirty="0" err="1"/>
              <a:t>сочетанием</a:t>
            </a:r>
            <a:r>
              <a:rPr lang="en-US" sz="2800" dirty="0"/>
              <a:t> </a:t>
            </a:r>
            <a:r>
              <a:rPr lang="en-US" sz="2800" dirty="0" err="1"/>
              <a:t>слов</a:t>
            </a:r>
            <a:r>
              <a:rPr lang="en-US" sz="2800" dirty="0" smtClean="0"/>
              <a:t>).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en-US" sz="2800" dirty="0">
              <a:cs typeface="Calibri Light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8786" y="4666128"/>
            <a:ext cx="3674650" cy="2191871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 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пятого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 descr="Изображение выглядит как текст, газета, стар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47560D21-90C1-2C17-1BC4-81463A0F0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27806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93980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588" y="827983"/>
            <a:ext cx="6260068" cy="2244387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«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завершению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контрнаступления</a:t>
            </a:r>
            <a:r>
              <a:rPr lang="en-US" sz="2800" dirty="0">
                <a:ea typeface="+mj-lt"/>
                <a:cs typeface="+mj-lt"/>
              </a:rPr>
              <a:t> РККА </a:t>
            </a:r>
            <a:r>
              <a:rPr lang="en-US" sz="2800" dirty="0" err="1">
                <a:ea typeface="+mj-lt"/>
                <a:cs typeface="+mj-lt"/>
              </a:rPr>
              <a:t>под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Сталинградом</a:t>
            </a:r>
            <a:r>
              <a:rPr lang="en-US" sz="2800" dirty="0">
                <a:ea typeface="+mj-lt"/>
                <a:cs typeface="+mj-lt"/>
              </a:rPr>
              <a:t>. </a:t>
            </a:r>
            <a:r>
              <a:rPr lang="en-US" sz="2800" dirty="0" err="1">
                <a:ea typeface="+mj-lt"/>
                <a:cs typeface="+mj-lt"/>
              </a:rPr>
              <a:t>Данная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операция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получила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название</a:t>
            </a:r>
            <a:r>
              <a:rPr lang="en-US" sz="2800" dirty="0">
                <a:ea typeface="+mj-lt"/>
                <a:cs typeface="+mj-lt"/>
              </a:rPr>
              <a:t> ___________».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5645" y="3705686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Уран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8B0E5D34-8C2A-05C4-F20D-CF61F9452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3672" y="5751"/>
            <a:ext cx="5078315" cy="6846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8626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718" y="1903748"/>
            <a:ext cx="6165938" cy="2244387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«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победе</a:t>
            </a:r>
            <a:r>
              <a:rPr lang="en-US" sz="2800" dirty="0">
                <a:ea typeface="+mj-lt"/>
                <a:cs typeface="+mj-lt"/>
              </a:rPr>
              <a:t> РККА в </a:t>
            </a:r>
            <a:r>
              <a:rPr lang="en-US" sz="2800" dirty="0" err="1">
                <a:ea typeface="+mj-lt"/>
                <a:cs typeface="+mj-lt"/>
              </a:rPr>
              <a:t>Сталинградской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битве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которая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завершится</a:t>
            </a:r>
            <a:r>
              <a:rPr lang="en-US" sz="2800" dirty="0">
                <a:ea typeface="+mj-lt"/>
                <a:cs typeface="+mj-lt"/>
              </a:rPr>
              <a:t> 2 __________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сорок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третьего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 smtClean="0">
                <a:ea typeface="+mj-lt"/>
                <a:cs typeface="+mj-lt"/>
              </a:rPr>
              <a:t>».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Ответ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1209" y="5197666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февраля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8B0E5D34-8C2A-05C4-F20D-CF61F9452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7120" y="5751"/>
            <a:ext cx="4835834" cy="6846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8715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951" y="1253637"/>
            <a:ext cx="6044915" cy="188495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«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событиям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_______________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2233" y="4593193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третьего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8B0E5D34-8C2A-05C4-F20D-CF61F9452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7120" y="30321"/>
            <a:ext cx="4835834" cy="6797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312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68" y="1290849"/>
            <a:ext cx="6999656" cy="188495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«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событиям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битвы</a:t>
            </a:r>
            <a:r>
              <a:rPr lang="en-US" sz="2800" dirty="0">
                <a:ea typeface="+mj-lt"/>
                <a:cs typeface="+mj-lt"/>
              </a:rPr>
              <a:t>, в </a:t>
            </a:r>
            <a:r>
              <a:rPr lang="en-US" sz="2800" dirty="0" err="1">
                <a:ea typeface="+mj-lt"/>
                <a:cs typeface="+mj-lt"/>
              </a:rPr>
              <a:t>ходе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немцами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была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проведена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наступательная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операция</a:t>
            </a:r>
            <a:r>
              <a:rPr lang="en-US" sz="2800" dirty="0">
                <a:ea typeface="+mj-lt"/>
                <a:cs typeface="+mj-lt"/>
              </a:rPr>
              <a:t>. </a:t>
            </a:r>
            <a:r>
              <a:rPr lang="en-US" sz="2800" dirty="0" err="1">
                <a:ea typeface="+mj-lt"/>
                <a:cs typeface="+mj-lt"/>
              </a:rPr>
              <a:t>Она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получила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кодовое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название</a:t>
            </a:r>
            <a:r>
              <a:rPr lang="en-US" sz="2800" dirty="0">
                <a:ea typeface="+mj-lt"/>
                <a:cs typeface="+mj-lt"/>
              </a:rPr>
              <a:t>__________». </a:t>
            </a:r>
            <a:r>
              <a:rPr lang="ru-RU" sz="2800" smtClean="0">
                <a:ea typeface="+mj-lt"/>
                <a:cs typeface="+mj-lt"/>
              </a:rPr>
              <a:t/>
            </a:r>
            <a:br>
              <a:rPr lang="ru-RU" sz="2800" smtClean="0">
                <a:ea typeface="+mj-lt"/>
                <a:cs typeface="+mj-lt"/>
              </a:rPr>
            </a:br>
            <a:r>
              <a:rPr lang="en-US" sz="2800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362" y="3692240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 </a:t>
            </a:r>
            <a:r>
              <a:rPr lang="en-US" sz="2800" dirty="0" err="1">
                <a:ea typeface="+mn-lt"/>
                <a:cs typeface="+mn-lt"/>
              </a:rPr>
              <a:t>Цитадель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8B0E5D34-8C2A-05C4-F20D-CF61F9452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7120" y="30321"/>
            <a:ext cx="4835834" cy="6797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63368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1306" y="1166719"/>
            <a:ext cx="10515600" cy="532821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СДАМ ГИА: </a:t>
            </a:r>
            <a:r>
              <a:rPr lang="ru-RU" dirty="0" smtClean="0"/>
              <a:t>РЕШУЕГЭ Образовательный </a:t>
            </a:r>
            <a:r>
              <a:rPr lang="ru-RU" dirty="0" smtClean="0"/>
              <a:t>портал для </a:t>
            </a:r>
            <a:r>
              <a:rPr lang="ru-RU" dirty="0" smtClean="0"/>
              <a:t>подготовки к</a:t>
            </a:r>
            <a:r>
              <a:rPr lang="ru-RU" dirty="0" smtClean="0"/>
              <a:t> экзаменам</a:t>
            </a:r>
          </a:p>
          <a:p>
            <a:pPr marL="514350" lvl="0" indent="-514350">
              <a:buNone/>
            </a:pPr>
            <a:r>
              <a:rPr lang="en-US" dirty="0" smtClean="0">
                <a:solidFill>
                  <a:prstClr val="black"/>
                </a:solidFill>
                <a:hlinkClick r:id="rId2"/>
              </a:rPr>
              <a:t>https</a:t>
            </a:r>
            <a:r>
              <a:rPr lang="en-US" dirty="0" smtClean="0">
                <a:solidFill>
                  <a:prstClr val="black"/>
                </a:solidFill>
                <a:hlinkClick r:id="rId2"/>
              </a:rPr>
              <a:t>://</a:t>
            </a:r>
            <a:r>
              <a:rPr lang="en-US" dirty="0" smtClean="0">
                <a:solidFill>
                  <a:prstClr val="black"/>
                </a:solidFill>
                <a:hlinkClick r:id="rId2"/>
              </a:rPr>
              <a:t>hist-ege.sdamgia.ru/test?theme=169</a:t>
            </a:r>
            <a:endParaRPr lang="ru-RU" dirty="0" smtClean="0">
              <a:solidFill>
                <a:prstClr val="black"/>
              </a:solidFill>
            </a:endParaRPr>
          </a:p>
          <a:p>
            <a:pPr marL="514350" indent="-514350">
              <a:buNone/>
            </a:pPr>
            <a:r>
              <a:rPr lang="ru-RU" b="1" dirty="0" smtClean="0"/>
              <a:t>2. Тесты </a:t>
            </a:r>
            <a:r>
              <a:rPr lang="ru-RU" b="1" dirty="0" err="1" smtClean="0"/>
              <a:t>онлайн</a:t>
            </a:r>
            <a:r>
              <a:rPr lang="ru-RU" b="1" dirty="0" smtClean="0"/>
              <a:t> для подготовки к ЕГЭ по </a:t>
            </a:r>
            <a:r>
              <a:rPr lang="ru-RU" b="1" dirty="0" smtClean="0"/>
              <a:t>истории. </a:t>
            </a:r>
          </a:p>
          <a:p>
            <a:pPr marL="514350" indent="-514350">
              <a:buNone/>
            </a:pPr>
            <a:r>
              <a:rPr lang="en-US" dirty="0" smtClean="0">
                <a:hlinkClick r:id="rId3"/>
              </a:rPr>
              <a:t>https</a:t>
            </a:r>
            <a:r>
              <a:rPr lang="en-US" dirty="0" smtClean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studarium.ru/working/4/8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3. </a:t>
            </a:r>
            <a:r>
              <a:rPr lang="ru-RU" dirty="0" err="1" smtClean="0"/>
              <a:t>NeoFamily</a:t>
            </a:r>
            <a:r>
              <a:rPr lang="ru-RU" dirty="0" smtClean="0"/>
              <a:t>. Открытый </a:t>
            </a:r>
            <a:r>
              <a:rPr lang="ru-RU" dirty="0" smtClean="0"/>
              <a:t>банк </a:t>
            </a:r>
            <a:r>
              <a:rPr lang="ru-RU" b="1" dirty="0" smtClean="0"/>
              <a:t>заданий</a:t>
            </a:r>
            <a:r>
              <a:rPr lang="ru-RU" dirty="0" smtClean="0"/>
              <a:t> и тестов </a:t>
            </a:r>
            <a:r>
              <a:rPr lang="ru-RU" b="1" dirty="0" smtClean="0"/>
              <a:t>ЕГЭ</a:t>
            </a:r>
            <a:r>
              <a:rPr lang="ru-RU" dirty="0" smtClean="0"/>
              <a:t>-2024 по </a:t>
            </a:r>
            <a:r>
              <a:rPr lang="ru-RU" b="1" dirty="0" smtClean="0"/>
              <a:t>Истории</a:t>
            </a:r>
            <a:r>
              <a:rPr lang="ru-RU" dirty="0" smtClean="0"/>
              <a:t> </a:t>
            </a:r>
            <a:r>
              <a:rPr lang="ru-RU" dirty="0" smtClean="0"/>
              <a:t>.</a:t>
            </a:r>
            <a:r>
              <a:rPr lang="ru-RU" dirty="0" smtClean="0"/>
              <a:t> </a:t>
            </a:r>
          </a:p>
          <a:p>
            <a:pPr marL="514350" indent="-514350">
              <a:buNone/>
            </a:pPr>
            <a:r>
              <a:rPr lang="en-US" dirty="0" smtClean="0">
                <a:hlinkClick r:id="rId4"/>
              </a:rPr>
              <a:t>https://neofamily.ru/istoriya/task-bank?parts=</a:t>
            </a:r>
            <a:r>
              <a:rPr lang="ru-RU" dirty="0" smtClean="0">
                <a:hlinkClick r:id="rId4"/>
              </a:rPr>
              <a:t>Часть+1&amp;</a:t>
            </a:r>
            <a:r>
              <a:rPr lang="en-US" dirty="0" smtClean="0">
                <a:hlinkClick r:id="rId4"/>
              </a:rPr>
              <a:t>lines=317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4. Методические </a:t>
            </a:r>
            <a:r>
              <a:rPr lang="ru-RU" dirty="0" smtClean="0"/>
              <a:t>рекомендации обучающимся по организации самостоятельной подготовки к ЕГЭ 2023 года </a:t>
            </a:r>
            <a:r>
              <a:rPr lang="ru-RU" dirty="0" smtClean="0"/>
              <a:t>ИСТОРИЯ</a:t>
            </a:r>
          </a:p>
          <a:p>
            <a:pPr marL="514350" indent="-514350">
              <a:buNone/>
            </a:pPr>
            <a:r>
              <a:rPr lang="en-US" dirty="0" smtClean="0">
                <a:hlinkClick r:id="rId5"/>
              </a:rPr>
              <a:t>https</a:t>
            </a:r>
            <a:r>
              <a:rPr lang="en-US" dirty="0" smtClean="0">
                <a:hlinkClick r:id="rId5"/>
              </a:rPr>
              <a:t>://doc.fipi.ru/navigator-podgotovki/navigator-ege/2023/istoriya_2023.pdf</a:t>
            </a:r>
            <a:endParaRPr lang="ru-RU" dirty="0" smtClean="0"/>
          </a:p>
          <a:p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endParaRPr lang="ru-RU" dirty="0" smtClean="0">
              <a:solidFill>
                <a:prstClr val="black"/>
              </a:solidFill>
            </a:endParaRPr>
          </a:p>
          <a:p>
            <a:pPr lvl="0">
              <a:buNone/>
            </a:pPr>
            <a:endParaRPr lang="ru-RU" dirty="0" smtClean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71" y="1670074"/>
            <a:ext cx="4921623" cy="2525407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Данная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фотография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посвящена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событиям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_______________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9092" y="4766716"/>
            <a:ext cx="4243589" cy="2091284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 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пятого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 descr="Изображение выглядит как текст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47560D21-90C1-2C17-1BC4-81463A0F0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86" t="-1050" r="30345" b="840"/>
          <a:stretch/>
        </p:blipFill>
        <p:spPr>
          <a:xfrm>
            <a:off x="5412344" y="-14367"/>
            <a:ext cx="6888054" cy="687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25258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282" y="1145640"/>
            <a:ext cx="5916706" cy="225876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/>
              <a:t>Заполните</a:t>
            </a:r>
            <a:r>
              <a:rPr lang="en-US" sz="2800" dirty="0"/>
              <a:t> </a:t>
            </a:r>
            <a:r>
              <a:rPr lang="en-US" sz="2800" dirty="0" err="1"/>
              <a:t>пропуск</a:t>
            </a:r>
            <a:r>
              <a:rPr lang="en-US" sz="2800" dirty="0"/>
              <a:t> в </a:t>
            </a:r>
            <a:r>
              <a:rPr lang="en-US" sz="2800" dirty="0" err="1"/>
              <a:t>предложении</a:t>
            </a:r>
            <a:r>
              <a:rPr lang="en-US" sz="2800" dirty="0"/>
              <a:t>: «</a:t>
            </a:r>
            <a:r>
              <a:rPr lang="en-US" sz="2800" dirty="0" err="1"/>
              <a:t>Данная</a:t>
            </a:r>
            <a:r>
              <a:rPr lang="en-US" sz="2800" dirty="0"/>
              <a:t> </a:t>
            </a:r>
            <a:r>
              <a:rPr lang="en-US" sz="2800" dirty="0" err="1"/>
              <a:t>фотография</a:t>
            </a:r>
            <a:r>
              <a:rPr lang="en-US" sz="2800" dirty="0"/>
              <a:t> </a:t>
            </a:r>
            <a:r>
              <a:rPr lang="en-US" sz="2800" dirty="0" err="1"/>
              <a:t>посвящена</a:t>
            </a:r>
            <a:r>
              <a:rPr lang="en-US" sz="2800" dirty="0"/>
              <a:t> </a:t>
            </a:r>
            <a:r>
              <a:rPr lang="en-US" sz="2800" dirty="0" err="1"/>
              <a:t>событиям</a:t>
            </a:r>
            <a:r>
              <a:rPr lang="en-US" sz="2800" dirty="0"/>
              <a:t> </a:t>
            </a:r>
            <a:r>
              <a:rPr lang="en-US" sz="2800" dirty="0" err="1"/>
              <a:t>тысяча</a:t>
            </a:r>
            <a:r>
              <a:rPr lang="en-US" sz="2800" dirty="0"/>
              <a:t> </a:t>
            </a:r>
            <a:r>
              <a:rPr lang="en-US" sz="2800" dirty="0" err="1"/>
              <a:t>девятьсот</a:t>
            </a:r>
            <a:r>
              <a:rPr lang="en-US" sz="2800" dirty="0"/>
              <a:t> _______________ </a:t>
            </a:r>
            <a:r>
              <a:rPr lang="en-US" sz="2800" dirty="0" err="1"/>
              <a:t>года</a:t>
            </a:r>
            <a:r>
              <a:rPr lang="en-US" sz="2800" dirty="0"/>
              <a:t>».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err="1" smtClean="0"/>
              <a:t>Ответ</a:t>
            </a:r>
            <a:r>
              <a:rPr lang="en-US" sz="2800" dirty="0" smtClean="0"/>
              <a:t> </a:t>
            </a:r>
            <a:r>
              <a:rPr lang="en-US" sz="2800" dirty="0" err="1"/>
              <a:t>запишите</a:t>
            </a:r>
            <a:r>
              <a:rPr lang="en-US" sz="2800" dirty="0"/>
              <a:t> </a:t>
            </a:r>
            <a:r>
              <a:rPr lang="en-US" sz="2800" dirty="0" err="1"/>
              <a:t>словом</a:t>
            </a:r>
            <a:r>
              <a:rPr lang="en-US" sz="2800" dirty="0"/>
              <a:t> (</a:t>
            </a:r>
            <a:r>
              <a:rPr lang="en-US" sz="2800" dirty="0" err="1"/>
              <a:t>сочетанием</a:t>
            </a:r>
            <a:r>
              <a:rPr lang="en-US" sz="2800" dirty="0"/>
              <a:t> </a:t>
            </a:r>
            <a:r>
              <a:rPr lang="en-US" sz="2800" dirty="0" err="1"/>
              <a:t>слов</a:t>
            </a:r>
            <a:r>
              <a:rPr lang="en-US" sz="2800" dirty="0"/>
              <a:t>).</a:t>
            </a:r>
            <a:endParaRPr lang="en-US" sz="2800" dirty="0">
              <a:cs typeface="Calibri Light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1891" y="4047564"/>
            <a:ext cx="4243589" cy="21316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 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пятого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 descr="Изображение выглядит как текст, внешний, старый, групп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7560D21-90C1-2C17-1BC4-81463A0F0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0" t="-2731" r="27890" b="2521"/>
          <a:stretch/>
        </p:blipFill>
        <p:spPr>
          <a:xfrm>
            <a:off x="6078070" y="10"/>
            <a:ext cx="6124529" cy="6872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23365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282" y="2401713"/>
            <a:ext cx="4825631" cy="227314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На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данной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фотографии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изображены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события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smtClean="0">
                <a:ea typeface="+mj-lt"/>
                <a:cs typeface="+mj-lt"/>
              </a:rPr>
              <a:t>_________</a:t>
            </a:r>
            <a:r>
              <a:rPr lang="ru-RU" sz="2800" dirty="0" smtClean="0">
                <a:ea typeface="+mj-lt"/>
                <a:cs typeface="+mj-lt"/>
              </a:rPr>
              <a:t> </a:t>
            </a:r>
            <a:r>
              <a:rPr lang="en-US" sz="2800" dirty="0" err="1" smtClean="0">
                <a:ea typeface="+mj-lt"/>
                <a:cs typeface="+mj-lt"/>
              </a:rPr>
              <a:t>тысяча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сорок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пятого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необходимо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указать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месяц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5645" y="4894729"/>
            <a:ext cx="4243589" cy="19196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dirty="0" err="1">
                <a:ea typeface="+mn-lt"/>
                <a:cs typeface="+mn-lt"/>
              </a:rPr>
              <a:t>июня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 descr="Изображение выглядит как внешний, здание, человек, сто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7560D21-90C1-2C17-1BC4-81463A0F0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77" t="210" r="17888" b="-420"/>
          <a:stretch/>
        </p:blipFill>
        <p:spPr>
          <a:xfrm>
            <a:off x="5613626" y="129406"/>
            <a:ext cx="6579075" cy="6728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7574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012" y="1965064"/>
            <a:ext cx="4840432" cy="225876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На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данной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медали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изображен</a:t>
            </a:r>
            <a:r>
              <a:rPr lang="en-US" sz="2800" dirty="0">
                <a:ea typeface="+mj-lt"/>
                <a:cs typeface="+mj-lt"/>
              </a:rPr>
              <a:t> И. В. </a:t>
            </a:r>
            <a:r>
              <a:rPr lang="en-US" sz="2800" dirty="0" err="1">
                <a:ea typeface="+mj-lt"/>
                <a:cs typeface="+mj-lt"/>
              </a:rPr>
              <a:t>Сталин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который</a:t>
            </a:r>
            <a:r>
              <a:rPr lang="en-US" sz="2800" dirty="0">
                <a:ea typeface="+mj-lt"/>
                <a:cs typeface="+mj-lt"/>
              </a:rPr>
              <a:t> с 8 </a:t>
            </a:r>
            <a:r>
              <a:rPr lang="en-US" sz="2800" dirty="0" err="1">
                <a:ea typeface="+mj-lt"/>
                <a:cs typeface="+mj-lt"/>
              </a:rPr>
              <a:t>августа</a:t>
            </a:r>
            <a:r>
              <a:rPr lang="en-US" sz="2800" dirty="0">
                <a:ea typeface="+mj-lt"/>
                <a:cs typeface="+mj-lt"/>
              </a:rPr>
              <a:t> 1941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занимал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должность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smtClean="0">
                <a:ea typeface="+mj-lt"/>
                <a:cs typeface="+mj-lt"/>
              </a:rPr>
              <a:t>________________».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6169" y="4706469"/>
            <a:ext cx="4243589" cy="1914697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>
                <a:ea typeface="+mn-lt"/>
                <a:cs typeface="+mn-lt"/>
              </a:rPr>
              <a:t> </a:t>
            </a: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 </a:t>
            </a:r>
            <a:r>
              <a:rPr lang="en-US" sz="2800" dirty="0" err="1">
                <a:ea typeface="+mn-lt"/>
                <a:cs typeface="+mn-lt"/>
              </a:rPr>
              <a:t>Верховного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Главнокомандующего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47560D21-90C1-2C17-1BC4-81463A0F0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419" t="46577" r="209" b="-112"/>
          <a:stretch/>
        </p:blipFill>
        <p:spPr>
          <a:xfrm>
            <a:off x="5311702" y="71897"/>
            <a:ext cx="6893172" cy="6867419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222889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95264"/>
            <a:ext cx="4544597" cy="225876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Данная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фотография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отражает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события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_______________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en-US" sz="2800" dirty="0" err="1">
                <a:ea typeface="+mj-lt"/>
                <a:cs typeface="+mj-lt"/>
              </a:rPr>
              <a:t>Ответ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1891" y="4840940"/>
            <a:ext cx="4243589" cy="13382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 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первого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5" name="Рисунок 5" descr="Изображение выглядит как трава, внешний, небо, поле&#10;&#10;Автоматически созданное описание">
            <a:extLst>
              <a:ext uri="{FF2B5EF4-FFF2-40B4-BE49-F238E27FC236}">
                <a16:creationId xmlns:a16="http://schemas.microsoft.com/office/drawing/2014/main" xmlns="" id="{47560D21-90C1-2C17-1BC4-81463A0F0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5" t="1545" r="-1464" b="24729"/>
          <a:stretch/>
        </p:blipFill>
        <p:spPr>
          <a:xfrm>
            <a:off x="5311702" y="10"/>
            <a:ext cx="6893173" cy="6866468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295026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906" y="2044294"/>
            <a:ext cx="4690231" cy="2594941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Битва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город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защитникам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началась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_______________ </a:t>
            </a:r>
            <a:r>
              <a:rPr lang="en-US" sz="2800" dirty="0" err="1">
                <a:ea typeface="+mj-lt"/>
                <a:cs typeface="+mj-lt"/>
              </a:rPr>
              <a:t>году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err="1" smtClean="0">
                <a:ea typeface="+mj-lt"/>
                <a:cs typeface="+mj-lt"/>
              </a:rPr>
              <a:t>Ответ</a:t>
            </a:r>
            <a:r>
              <a:rPr lang="en-US" sz="2800" dirty="0" smtClean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сочетанием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слов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5645" y="4733364"/>
            <a:ext cx="4243589" cy="20163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 </a:t>
            </a:r>
            <a:r>
              <a:rPr lang="en-US" sz="2800" dirty="0" err="1">
                <a:ea typeface="+mn-lt"/>
                <a:cs typeface="+mn-lt"/>
              </a:rPr>
              <a:t>сорок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первом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, книга, знак&#10;&#10;Автоматически созданное описание">
            <a:extLst>
              <a:ext uri="{FF2B5EF4-FFF2-40B4-BE49-F238E27FC236}">
                <a16:creationId xmlns:a16="http://schemas.microsoft.com/office/drawing/2014/main" xmlns="" id="{C81D625C-60AD-E46A-2111-68ADF2BCE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215" y="5752"/>
            <a:ext cx="6118776" cy="69040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79340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857B5-D248-2888-D350-0A113F0C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707" y="1858333"/>
            <a:ext cx="5633809" cy="225876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ea typeface="+mj-lt"/>
                <a:cs typeface="+mj-lt"/>
              </a:rPr>
              <a:t>Заполните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пропуск</a:t>
            </a:r>
            <a:r>
              <a:rPr lang="en-US" sz="2800" dirty="0">
                <a:ea typeface="+mj-lt"/>
                <a:cs typeface="+mj-lt"/>
              </a:rPr>
              <a:t> в </a:t>
            </a:r>
            <a:r>
              <a:rPr lang="en-US" sz="2800" dirty="0" err="1">
                <a:ea typeface="+mj-lt"/>
                <a:cs typeface="+mj-lt"/>
              </a:rPr>
              <a:t>предложении</a:t>
            </a:r>
            <a:r>
              <a:rPr lang="en-US" sz="2800" dirty="0">
                <a:ea typeface="+mj-lt"/>
                <a:cs typeface="+mj-lt"/>
              </a:rPr>
              <a:t>: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«</a:t>
            </a:r>
            <a:r>
              <a:rPr lang="en-US" sz="2800" dirty="0" err="1">
                <a:ea typeface="+mj-lt"/>
                <a:cs typeface="+mj-lt"/>
              </a:rPr>
              <a:t>Битва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город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защитникам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которого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посвящён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данный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плакат</a:t>
            </a:r>
            <a:r>
              <a:rPr lang="en-US" sz="2800" dirty="0">
                <a:ea typeface="+mj-lt"/>
                <a:cs typeface="+mj-lt"/>
              </a:rPr>
              <a:t>, </a:t>
            </a:r>
            <a:r>
              <a:rPr lang="en-US" sz="2800" dirty="0" err="1">
                <a:ea typeface="+mj-lt"/>
                <a:cs typeface="+mj-lt"/>
              </a:rPr>
              <a:t>началась</a:t>
            </a:r>
            <a:r>
              <a:rPr lang="en-US" sz="2800" dirty="0">
                <a:ea typeface="+mj-lt"/>
                <a:cs typeface="+mj-lt"/>
              </a:rPr>
              <a:t> в ____________</a:t>
            </a:r>
            <a:r>
              <a:rPr lang="en-US" sz="2800" dirty="0" err="1">
                <a:ea typeface="+mj-lt"/>
                <a:cs typeface="+mj-lt"/>
              </a:rPr>
              <a:t>тысяча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девятьсот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сорок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первого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года</a:t>
            </a:r>
            <a:r>
              <a:rPr lang="en-US" sz="2800" dirty="0">
                <a:ea typeface="+mj-lt"/>
                <a:cs typeface="+mj-lt"/>
              </a:rPr>
              <a:t>». </a:t>
            </a:r>
            <a:r>
              <a:rPr lang="ru-RU" sz="2800" dirty="0" smtClean="0">
                <a:ea typeface="+mj-lt"/>
                <a:cs typeface="+mj-lt"/>
              </a:rPr>
              <a:t/>
            </a:r>
            <a:br>
              <a:rPr lang="ru-RU" sz="2800" dirty="0" smtClean="0">
                <a:ea typeface="+mj-lt"/>
                <a:cs typeface="+mj-lt"/>
              </a:rPr>
            </a:br>
            <a:r>
              <a:rPr lang="en-US" sz="2800" dirty="0" smtClean="0">
                <a:ea typeface="+mj-lt"/>
                <a:cs typeface="+mj-lt"/>
              </a:rPr>
              <a:t>В </a:t>
            </a:r>
            <a:r>
              <a:rPr lang="en-US" sz="2800" dirty="0" err="1">
                <a:ea typeface="+mj-lt"/>
                <a:cs typeface="+mj-lt"/>
              </a:rPr>
              <a:t>ответ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запишите</a:t>
            </a:r>
            <a:r>
              <a:rPr lang="en-US" sz="2800" dirty="0">
                <a:ea typeface="+mj-lt"/>
                <a:cs typeface="+mj-lt"/>
              </a:rPr>
              <a:t> </a:t>
            </a:r>
            <a:r>
              <a:rPr lang="en-US" sz="2800" dirty="0" err="1">
                <a:ea typeface="+mj-lt"/>
                <a:cs typeface="+mj-lt"/>
              </a:rPr>
              <a:t>месяц</a:t>
            </a:r>
            <a:r>
              <a:rPr lang="en-US" sz="2800" dirty="0">
                <a:ea typeface="+mj-lt"/>
                <a:cs typeface="+mj-lt"/>
              </a:rPr>
              <a:t> (</a:t>
            </a:r>
            <a:r>
              <a:rPr lang="en-US" sz="2800" dirty="0" err="1">
                <a:ea typeface="+mj-lt"/>
                <a:cs typeface="+mj-lt"/>
              </a:rPr>
              <a:t>словом</a:t>
            </a:r>
            <a:r>
              <a:rPr lang="en-US" sz="2800" dirty="0">
                <a:ea typeface="+mj-lt"/>
                <a:cs typeface="+mj-lt"/>
              </a:rPr>
              <a:t>).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A8553E-8797-716B-F7EA-8267F375C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9092" y="4451732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ea typeface="+mn-lt"/>
                <a:cs typeface="+mn-lt"/>
              </a:rPr>
              <a:t>Ответ</a:t>
            </a:r>
            <a:r>
              <a:rPr lang="en-US" sz="2800" dirty="0">
                <a:ea typeface="+mn-lt"/>
                <a:cs typeface="+mn-lt"/>
              </a:rPr>
              <a:t>: </a:t>
            </a:r>
            <a:r>
              <a:rPr lang="en-US" sz="2800" dirty="0" err="1">
                <a:ea typeface="+mn-lt"/>
                <a:cs typeface="+mn-lt"/>
              </a:rPr>
              <a:t>сентябре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sz="2800" dirty="0">
              <a:cs typeface="Calibri"/>
            </a:endParaRPr>
          </a:p>
        </p:txBody>
      </p:sp>
      <p:pic>
        <p:nvPicPr>
          <p:cNvPr id="3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234B14F1-4CE0-29B0-A28A-17D62E209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136" y="-1381"/>
            <a:ext cx="5086708" cy="6860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47292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331</Words>
  <Application>Microsoft Office PowerPoint</Application>
  <PresentationFormat>Произвольный</PresentationFormat>
  <Paragraphs>59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История</vt:lpstr>
      <vt:lpstr> Заполните пропуск в предложении:  «Данный плакат посвящён событиям тысяча девятьсот _______________ года».   Ответ запишите словом (сочетанием слов).  </vt:lpstr>
      <vt:lpstr>Заполните пропуск в предложении:  «Данная фотография посвящена событиям тысяча девятьсот _______________ года».   Ответ запишите словом (сочетанием слов).</vt:lpstr>
      <vt:lpstr>Заполните пропуск в предложении: «Данная фотография посвящена событиям тысяча девятьсот _______________ года».  Ответ запишите словом (сочетанием слов).</vt:lpstr>
      <vt:lpstr>Заполните пропуск в предложении:  «На данной фотографии изображены события _________ тысяча девятьсот сорок пятого года».  Ответ запишите словом (необходимо указать месяц).</vt:lpstr>
      <vt:lpstr>Заполните пропуск в предложении:  «На данной медали изображен И. В. Сталин, который с 8 августа 1941 года занимал должность ________________». Ответ запишите словом (сочетанием слов).</vt:lpstr>
      <vt:lpstr>Заполните пропуск в предложении:  «Данная фотография отражает события тысяча девятьсот _______________ года». Ответ запишите словом (сочетанием слов).</vt:lpstr>
      <vt:lpstr>Заполните пропуск в предложении:  «Битва за город, защитникам которого посвящён данный плакат, началась в тысяча девятьсот _______________ году».  Ответ запишите словом (сочетанием слов).</vt:lpstr>
      <vt:lpstr>Заполните пропуск в предложении:  «Битва за город, защитникам которого посвящён данный плакат, началась в ____________тысяча девятьсот сорок первого года».  В ответ запишите месяц (словом).</vt:lpstr>
      <vt:lpstr>Заполните пропуск в предложении:  «Битва за город, защитникам которого посвящён данный плакат, завершилась в ____________тысяча девятьсот сорок второго года».  В ответ запишите месяц (словом).</vt:lpstr>
      <vt:lpstr>Заполните пропуск в предложении:  «Советское контрнаступление в битве за город, защитникам которого посвящён данный плакат, началось в ____________ тысяча девятьсот сорок первого года».  В ответ запишите месяц (словом).</vt:lpstr>
      <vt:lpstr>Заполните пропуск в предложении:  «Данный плакат посвящён событиям тысяча девятьсот _______________ года, когда началась блокада города, обозначенного на плакате».  Ответ запишите словом (сочетанием слов).</vt:lpstr>
      <vt:lpstr>Заполните пропуск в предложении:  «Блокада города, призыв к жителям которого содержит плакат, началась в ______________ тысяча девятьсот сорок первого года». В ответ запишите название месяца (словом).</vt:lpstr>
      <vt:lpstr>Заполните пропуск в предложении: «Блокада города, призыв к защите которого содержит плакат, была полностью снята в ______________ тысяча девятьсот сорок четвертого года». В ответ запишите название месяца (словом).</vt:lpstr>
      <vt:lpstr>Заполните пропуск в предложении:  «Блокада города, призыв к гражданам которого содержит плакат, была полностью снята в январе тысяча девятьсот ____________ года».  Ответ запишите словосочетанием (словом).</vt:lpstr>
      <vt:lpstr>Заполните пропуск в предложении:   «Данный плакат посвящён событиям тысяча девятьсот _______________ года».  Ответ запишите словом (сочетанием слов).</vt:lpstr>
      <vt:lpstr>Заполните пропуск в предложении: «Данный плакат посвящён событиям тысяча девятьсот _______________ года, когда завершилась битва, частью которой была оборона города, указанного на плакате». Ответ запишите словом (сочетанием слов).</vt:lpstr>
      <vt:lpstr>Заполните пропуск в предложении: «Битва, событиям которой посвящена обложка журнала, началась в тысяча девятьсот _______________ году».  Ответ запишите словом (сочетанием слов).</vt:lpstr>
      <vt:lpstr>Заполните пропуск в предложении:  «Данный плакат посвящён событиям тысяча девятьсот _______________ года, когда началось контрнаступление РРКА под Сталинградом».  Ответ запишите словом (сочетанием слов).</vt:lpstr>
      <vt:lpstr>Заполните пропуск в предложении: «Данный плакат посвящён завершению контрнаступления РККА под Сталинградом. Данная операция получила название ___________».  Ответ запишите словом (сочетанием слов).</vt:lpstr>
      <vt:lpstr>Заполните пропуск в предложении: «Данный плакат посвящён победе РККА в Сталинградской битве, которая завершится 2 __________ тысяча девятьсот сорок третьего года».  Ответ запишите словом (сочетанием слов).</vt:lpstr>
      <vt:lpstr>Заполните пропуск в предложении: «Данный плакат посвящён событиям тысяча девятьсот _______________ года».  Ответ запишите словом (сочетанием слов).</vt:lpstr>
      <vt:lpstr>Заполните пропуск в предложении: «Данный плакат посвящён событиям битвы, в ходе которой немцами была проведена наступательная операция. Она получила кодовое название__________».  Ответ запишите словом.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1</cp:lastModifiedBy>
  <cp:revision>301</cp:revision>
  <dcterms:created xsi:type="dcterms:W3CDTF">2023-01-25T10:26:19Z</dcterms:created>
  <dcterms:modified xsi:type="dcterms:W3CDTF">2024-01-06T04:41:35Z</dcterms:modified>
</cp:coreProperties>
</file>