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3" r:id="rId8"/>
    <p:sldId id="273" r:id="rId9"/>
    <p:sldId id="264" r:id="rId10"/>
    <p:sldId id="266" r:id="rId11"/>
    <p:sldId id="267" r:id="rId12"/>
    <p:sldId id="265" r:id="rId13"/>
    <p:sldId id="268" r:id="rId14"/>
    <p:sldId id="269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65" d="100"/>
          <a:sy n="65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F9C303-08DC-4891-8BF7-6FFC086E0CB5}" type="doc">
      <dgm:prSet loTypeId="urn:microsoft.com/office/officeart/2005/8/layout/chevron2" loCatId="list" qsTypeId="urn:microsoft.com/office/officeart/2005/8/quickstyle/simple5" qsCatId="simple" csTypeId="urn:microsoft.com/office/officeart/2005/8/colors/accent6_2" csCatId="accent6" phldr="1"/>
      <dgm:spPr/>
    </dgm:pt>
    <dgm:pt modelId="{3E8AC659-7BFC-4C07-81CA-47F756A0E776}">
      <dgm:prSet phldrT="[Текст]"/>
      <dgm:spPr/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Дети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520F5B4-9209-4C47-A115-4B4D5D095356}" type="parTrans" cxnId="{7CF2D168-62DD-491B-80E8-993FBB760ABE}">
      <dgm:prSet/>
      <dgm:spPr/>
      <dgm:t>
        <a:bodyPr/>
        <a:lstStyle/>
        <a:p>
          <a:endParaRPr lang="ru-RU"/>
        </a:p>
      </dgm:t>
    </dgm:pt>
    <dgm:pt modelId="{0E713BFF-DE51-448E-B4D4-4901ED022BA1}" type="sibTrans" cxnId="{7CF2D168-62DD-491B-80E8-993FBB760ABE}">
      <dgm:prSet/>
      <dgm:spPr/>
      <dgm:t>
        <a:bodyPr/>
        <a:lstStyle/>
        <a:p>
          <a:endParaRPr lang="ru-RU"/>
        </a:p>
      </dgm:t>
    </dgm:pt>
    <dgm:pt modelId="{F5E8C645-B1B9-4D2D-BC47-4D781DE9C7A3}">
      <dgm:prSet phldrT="[Текст]"/>
      <dgm:spPr/>
      <dgm:t>
        <a:bodyPr/>
        <a:lstStyle/>
        <a:p>
          <a:r>
            <a:rPr lang="ru-RU" b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Педагог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2184BF-05B3-40BE-8A72-B2972A80CBE5}" type="parTrans" cxnId="{EE73361D-6D28-435C-B128-000792EB399D}">
      <dgm:prSet/>
      <dgm:spPr/>
      <dgm:t>
        <a:bodyPr/>
        <a:lstStyle/>
        <a:p>
          <a:endParaRPr lang="ru-RU"/>
        </a:p>
      </dgm:t>
    </dgm:pt>
    <dgm:pt modelId="{BAD3C312-CB5D-4B3C-87A0-C5C6BDA719BC}" type="sibTrans" cxnId="{EE73361D-6D28-435C-B128-000792EB399D}">
      <dgm:prSet/>
      <dgm:spPr/>
      <dgm:t>
        <a:bodyPr/>
        <a:lstStyle/>
        <a:p>
          <a:endParaRPr lang="ru-RU"/>
        </a:p>
      </dgm:t>
    </dgm:pt>
    <dgm:pt modelId="{112C42AF-F9D7-4895-9245-D9E8B9F4E5E6}">
      <dgm:prSet phldrT="[Текст]"/>
      <dgm:spPr/>
      <dgm:t>
        <a:bodyPr/>
        <a:lstStyle/>
        <a:p>
          <a:r>
            <a:rPr lang="ru-RU" b="1" smtClean="0">
              <a:latin typeface="Times New Roman" panose="02020603050405020304" pitchFamily="18" charset="0"/>
              <a:cs typeface="Times New Roman" panose="02020603050405020304" pitchFamily="18" charset="0"/>
            </a:rPr>
            <a:t>Родитель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B94FD8-B0C7-435F-AAEE-EE6561A5C77D}" type="parTrans" cxnId="{EB9842AB-C4BA-4AA5-9CD8-1F60D380C664}">
      <dgm:prSet/>
      <dgm:spPr/>
      <dgm:t>
        <a:bodyPr/>
        <a:lstStyle/>
        <a:p>
          <a:endParaRPr lang="ru-RU"/>
        </a:p>
      </dgm:t>
    </dgm:pt>
    <dgm:pt modelId="{A0444EF1-8FA2-4A80-9178-5DD419E17A70}" type="sibTrans" cxnId="{EB9842AB-C4BA-4AA5-9CD8-1F60D380C664}">
      <dgm:prSet/>
      <dgm:spPr/>
      <dgm:t>
        <a:bodyPr/>
        <a:lstStyle/>
        <a:p>
          <a:endParaRPr lang="ru-RU"/>
        </a:p>
      </dgm:t>
    </dgm:pt>
    <dgm:pt modelId="{73D53969-6A7C-471A-8FD2-6787A1739E5D}">
      <dgm:prSet custT="1"/>
      <dgm:spPr/>
      <dgm:t>
        <a:bodyPr/>
        <a:lstStyle/>
        <a:p>
          <a:r>
            <a:rPr lang="ru-RU" sz="1800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Повысится уровень эмоционального благополучия воспитанников; 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FADF64-E151-48E8-8139-70C5197BE4F0}" type="parTrans" cxnId="{465253E9-AB72-4046-8665-DEC1329B76E2}">
      <dgm:prSet/>
      <dgm:spPr/>
      <dgm:t>
        <a:bodyPr/>
        <a:lstStyle/>
        <a:p>
          <a:endParaRPr lang="ru-RU"/>
        </a:p>
      </dgm:t>
    </dgm:pt>
    <dgm:pt modelId="{05F83FAD-8DA6-4E73-9678-B3F60B3BE886}" type="sibTrans" cxnId="{465253E9-AB72-4046-8665-DEC1329B76E2}">
      <dgm:prSet/>
      <dgm:spPr/>
      <dgm:t>
        <a:bodyPr/>
        <a:lstStyle/>
        <a:p>
          <a:endParaRPr lang="ru-RU"/>
        </a:p>
      </dgm:t>
    </dgm:pt>
    <dgm:pt modelId="{A67B868E-0D62-4390-B5F8-38C143E0252E}">
      <dgm:prSet custT="1"/>
      <dgm:spPr/>
      <dgm:t>
        <a:bodyPr/>
        <a:lstStyle/>
        <a:p>
          <a:r>
            <a:rPr lang="ru-RU" sz="1800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Создать систему работы с детьми по изобразительной деятельности с использованием разнообразного художественного материала; 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35305A-0383-4DB0-8C3B-582DB0FE34DB}" type="parTrans" cxnId="{64C83877-C842-4FC6-BA7D-EFF5A65DD4A7}">
      <dgm:prSet/>
      <dgm:spPr/>
      <dgm:t>
        <a:bodyPr/>
        <a:lstStyle/>
        <a:p>
          <a:endParaRPr lang="ru-RU"/>
        </a:p>
      </dgm:t>
    </dgm:pt>
    <dgm:pt modelId="{9B91F34A-40CC-4A5C-A7E6-21E1BA153676}" type="sibTrans" cxnId="{64C83877-C842-4FC6-BA7D-EFF5A65DD4A7}">
      <dgm:prSet/>
      <dgm:spPr/>
      <dgm:t>
        <a:bodyPr/>
        <a:lstStyle/>
        <a:p>
          <a:endParaRPr lang="ru-RU"/>
        </a:p>
      </dgm:t>
    </dgm:pt>
    <dgm:pt modelId="{9A1E0B1A-A568-40CB-88DD-981C32980155}">
      <dgm:prSet custT="1"/>
      <dgm:spPr/>
      <dgm:t>
        <a:bodyPr/>
        <a:lstStyle/>
        <a:p>
          <a:r>
            <a:rPr lang="ru-RU" sz="1800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Примут участие в процессе художественно-эстетического развития ребенка; 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4FC8CF-A2F9-4AFC-87A3-C95095362746}" type="parTrans" cxnId="{22E53B0A-5420-4F07-8F61-D66E590F4464}">
      <dgm:prSet/>
      <dgm:spPr/>
      <dgm:t>
        <a:bodyPr/>
        <a:lstStyle/>
        <a:p>
          <a:endParaRPr lang="ru-RU"/>
        </a:p>
      </dgm:t>
    </dgm:pt>
    <dgm:pt modelId="{6DFD7E45-D60E-43D5-B367-D06C9B21A0F6}" type="sibTrans" cxnId="{22E53B0A-5420-4F07-8F61-D66E590F4464}">
      <dgm:prSet/>
      <dgm:spPr/>
      <dgm:t>
        <a:bodyPr/>
        <a:lstStyle/>
        <a:p>
          <a:endParaRPr lang="ru-RU"/>
        </a:p>
      </dgm:t>
    </dgm:pt>
    <dgm:pt modelId="{CB82F7A2-CD3E-44A5-99BC-FB72BF69C34F}">
      <dgm:prSet custT="1"/>
      <dgm:spPr/>
      <dgm:t>
        <a:bodyPr/>
        <a:lstStyle/>
        <a:p>
          <a:r>
            <a:rPr lang="ru-RU" sz="1800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Повысить уровень профессионального мастерства 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6423B67-0100-4DFF-84D6-F9C5342CD444}" type="parTrans" cxnId="{D426508E-572E-47AF-BA9E-1E7502AED515}">
      <dgm:prSet/>
      <dgm:spPr/>
      <dgm:t>
        <a:bodyPr/>
        <a:lstStyle/>
        <a:p>
          <a:endParaRPr lang="ru-RU"/>
        </a:p>
      </dgm:t>
    </dgm:pt>
    <dgm:pt modelId="{04B1694F-8B47-4DB2-9BC9-AE67A517979F}" type="sibTrans" cxnId="{D426508E-572E-47AF-BA9E-1E7502AED515}">
      <dgm:prSet/>
      <dgm:spPr/>
      <dgm:t>
        <a:bodyPr/>
        <a:lstStyle/>
        <a:p>
          <a:endParaRPr lang="ru-RU"/>
        </a:p>
      </dgm:t>
    </dgm:pt>
    <dgm:pt modelId="{82B40166-7DFB-4115-872D-CEBE0BAB2AB6}">
      <dgm:prSet custT="1"/>
      <dgm:spPr/>
      <dgm:t>
        <a:bodyPr/>
        <a:lstStyle/>
        <a:p>
          <a:r>
            <a:rPr lang="ru-RU" sz="1800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Научатся организовать художественную деятельность в семейном кругу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FE0CC7-702E-4405-9D35-01C0831C263A}" type="parTrans" cxnId="{9F624F09-69EC-4D02-8CAA-D98A8EA82F07}">
      <dgm:prSet/>
      <dgm:spPr/>
      <dgm:t>
        <a:bodyPr/>
        <a:lstStyle/>
        <a:p>
          <a:endParaRPr lang="ru-RU"/>
        </a:p>
      </dgm:t>
    </dgm:pt>
    <dgm:pt modelId="{579A9B2D-BEB0-452D-8103-C5562C14ACD7}" type="sibTrans" cxnId="{9F624F09-69EC-4D02-8CAA-D98A8EA82F07}">
      <dgm:prSet/>
      <dgm:spPr/>
      <dgm:t>
        <a:bodyPr/>
        <a:lstStyle/>
        <a:p>
          <a:endParaRPr lang="ru-RU"/>
        </a:p>
      </dgm:t>
    </dgm:pt>
    <dgm:pt modelId="{5E7BCDC7-D8C4-4AD3-B67D-496CCE1EAA8F}">
      <dgm:prSet custT="1"/>
      <dgm:spPr/>
      <dgm:t>
        <a:bodyPr/>
        <a:lstStyle/>
        <a:p>
          <a:r>
            <a:rPr lang="ru-RU" sz="1800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Будут проявлять большую самостоятельность, инициативу, фантазию; 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CB4954-6E04-4C01-9DA7-73CBB6D0938F}" type="parTrans" cxnId="{B623BC2D-BB84-444B-9A21-025D02BA6681}">
      <dgm:prSet/>
      <dgm:spPr/>
      <dgm:t>
        <a:bodyPr/>
        <a:lstStyle/>
        <a:p>
          <a:endParaRPr lang="ru-RU"/>
        </a:p>
      </dgm:t>
    </dgm:pt>
    <dgm:pt modelId="{245E25D0-5D09-42CA-894C-60B2EDA1D7BF}" type="sibTrans" cxnId="{B623BC2D-BB84-444B-9A21-025D02BA6681}">
      <dgm:prSet/>
      <dgm:spPr/>
      <dgm:t>
        <a:bodyPr/>
        <a:lstStyle/>
        <a:p>
          <a:endParaRPr lang="ru-RU"/>
        </a:p>
      </dgm:t>
    </dgm:pt>
    <dgm:pt modelId="{B923D9FD-B4B3-4731-8F46-3296F4541A6F}">
      <dgm:prSet custT="1"/>
      <dgm:spPr/>
      <dgm:t>
        <a:bodyPr/>
        <a:lstStyle/>
        <a:p>
          <a:r>
            <a:rPr lang="ru-RU" sz="1800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Научатся сочетать нетрадиционные изобразительные технологии для создания законченного образа; 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AA84C4E-39D0-4588-8676-E2704FE16DA6}" type="parTrans" cxnId="{865272FD-4B72-4A38-8BE2-CC2FF1DB1EE2}">
      <dgm:prSet/>
      <dgm:spPr/>
      <dgm:t>
        <a:bodyPr/>
        <a:lstStyle/>
        <a:p>
          <a:endParaRPr lang="ru-RU"/>
        </a:p>
      </dgm:t>
    </dgm:pt>
    <dgm:pt modelId="{999F5A14-B216-4BEE-8242-09E65FDF5E4C}" type="sibTrans" cxnId="{865272FD-4B72-4A38-8BE2-CC2FF1DB1EE2}">
      <dgm:prSet/>
      <dgm:spPr/>
      <dgm:t>
        <a:bodyPr/>
        <a:lstStyle/>
        <a:p>
          <a:endParaRPr lang="ru-RU"/>
        </a:p>
      </dgm:t>
    </dgm:pt>
    <dgm:pt modelId="{CE803A3C-632C-40D5-B5EC-439C34E2C9CB}">
      <dgm:prSet custT="1"/>
      <dgm:spPr/>
      <dgm:t>
        <a:bodyPr/>
        <a:lstStyle/>
        <a:p>
          <a:r>
            <a:rPr lang="ru-RU" sz="1800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Смогут давать оценку результатам своей деятельности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FE9F19-D5CA-4AF8-B373-40805F44F75D}" type="parTrans" cxnId="{420FD582-AB87-4157-8576-DE25C39D060F}">
      <dgm:prSet/>
      <dgm:spPr/>
      <dgm:t>
        <a:bodyPr/>
        <a:lstStyle/>
        <a:p>
          <a:endParaRPr lang="ru-RU"/>
        </a:p>
      </dgm:t>
    </dgm:pt>
    <dgm:pt modelId="{A689F7B6-85B0-407C-A5C5-52FF0558080D}" type="sibTrans" cxnId="{420FD582-AB87-4157-8576-DE25C39D060F}">
      <dgm:prSet/>
      <dgm:spPr/>
      <dgm:t>
        <a:bodyPr/>
        <a:lstStyle/>
        <a:p>
          <a:endParaRPr lang="ru-RU"/>
        </a:p>
      </dgm:t>
    </dgm:pt>
    <dgm:pt modelId="{36BA26C5-5597-49FB-8611-855437745C73}" type="pres">
      <dgm:prSet presAssocID="{5CF9C303-08DC-4891-8BF7-6FFC086E0CB5}" presName="linearFlow" presStyleCnt="0">
        <dgm:presLayoutVars>
          <dgm:dir/>
          <dgm:animLvl val="lvl"/>
          <dgm:resizeHandles val="exact"/>
        </dgm:presLayoutVars>
      </dgm:prSet>
      <dgm:spPr/>
    </dgm:pt>
    <dgm:pt modelId="{5BBE92EE-ED02-4E01-A06A-D3C2DCE708E0}" type="pres">
      <dgm:prSet presAssocID="{3E8AC659-7BFC-4C07-81CA-47F756A0E776}" presName="composite" presStyleCnt="0"/>
      <dgm:spPr/>
    </dgm:pt>
    <dgm:pt modelId="{7FA61BDC-A154-4D74-A84B-E69964B15B96}" type="pres">
      <dgm:prSet presAssocID="{3E8AC659-7BFC-4C07-81CA-47F756A0E77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88418F-33CD-4111-A56D-4E035C44558E}" type="pres">
      <dgm:prSet presAssocID="{3E8AC659-7BFC-4C07-81CA-47F756A0E776}" presName="descendantText" presStyleLbl="alignAcc1" presStyleIdx="0" presStyleCnt="3" custScaleY="192039" custLinFactNeighborX="1281" custLinFactNeighborY="31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5C4259-949F-40D0-91C9-4AD49152D096}" type="pres">
      <dgm:prSet presAssocID="{0E713BFF-DE51-448E-B4D4-4901ED022BA1}" presName="sp" presStyleCnt="0"/>
      <dgm:spPr/>
    </dgm:pt>
    <dgm:pt modelId="{1236D7FC-27F5-4E86-8F64-866D7A5BADDA}" type="pres">
      <dgm:prSet presAssocID="{F5E8C645-B1B9-4D2D-BC47-4D781DE9C7A3}" presName="composite" presStyleCnt="0"/>
      <dgm:spPr/>
    </dgm:pt>
    <dgm:pt modelId="{F604426A-1B1C-4FB2-B550-896338043FCB}" type="pres">
      <dgm:prSet presAssocID="{F5E8C645-B1B9-4D2D-BC47-4D781DE9C7A3}" presName="parentText" presStyleLbl="alignNode1" presStyleIdx="1" presStyleCnt="3" custLinFactNeighborX="427" custLinFactNeighborY="2061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3B8DE7-E407-4DB2-B7D2-5E7BB712155A}" type="pres">
      <dgm:prSet presAssocID="{F5E8C645-B1B9-4D2D-BC47-4D781DE9C7A3}" presName="descendantText" presStyleLbl="alignAcc1" presStyleIdx="1" presStyleCnt="3" custLinFactNeighborX="-111" custLinFactNeighborY="317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989399-873D-4182-A6FA-A18F54624DC7}" type="pres">
      <dgm:prSet presAssocID="{BAD3C312-CB5D-4B3C-87A0-C5C6BDA719BC}" presName="sp" presStyleCnt="0"/>
      <dgm:spPr/>
    </dgm:pt>
    <dgm:pt modelId="{5ADF132B-C52D-427C-9AA0-11A90B4A7D22}" type="pres">
      <dgm:prSet presAssocID="{112C42AF-F9D7-4895-9245-D9E8B9F4E5E6}" presName="composite" presStyleCnt="0"/>
      <dgm:spPr/>
    </dgm:pt>
    <dgm:pt modelId="{7432D794-0519-4495-A0D5-354227418D06}" type="pres">
      <dgm:prSet presAssocID="{112C42AF-F9D7-4895-9245-D9E8B9F4E5E6}" presName="parentText" presStyleLbl="alignNode1" presStyleIdx="2" presStyleCnt="3" custLinFactNeighborX="482" custLinFactNeighborY="1973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55D81E-0479-47BB-B258-4CEE3DD3BBB9}" type="pres">
      <dgm:prSet presAssocID="{112C42AF-F9D7-4895-9245-D9E8B9F4E5E6}" presName="descendantText" presStyleLbl="alignAcc1" presStyleIdx="2" presStyleCnt="3" custLinFactNeighborX="2324" custLinFactNeighborY="211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1D509A-F9FA-4299-8D76-FE091F3E95DB}" type="presOf" srcId="{A67B868E-0D62-4390-B5F8-38C143E0252E}" destId="{BC3B8DE7-E407-4DB2-B7D2-5E7BB712155A}" srcOrd="0" destOrd="0" presId="urn:microsoft.com/office/officeart/2005/8/layout/chevron2"/>
    <dgm:cxn modelId="{9F624F09-69EC-4D02-8CAA-D98A8EA82F07}" srcId="{112C42AF-F9D7-4895-9245-D9E8B9F4E5E6}" destId="{82B40166-7DFB-4115-872D-CEBE0BAB2AB6}" srcOrd="1" destOrd="0" parTransId="{04FE0CC7-702E-4405-9D35-01C0831C263A}" sibTransId="{579A9B2D-BEB0-452D-8103-C5562C14ACD7}"/>
    <dgm:cxn modelId="{7CF2D168-62DD-491B-80E8-993FBB760ABE}" srcId="{5CF9C303-08DC-4891-8BF7-6FFC086E0CB5}" destId="{3E8AC659-7BFC-4C07-81CA-47F756A0E776}" srcOrd="0" destOrd="0" parTransId="{B520F5B4-9209-4C47-A115-4B4D5D095356}" sibTransId="{0E713BFF-DE51-448E-B4D4-4901ED022BA1}"/>
    <dgm:cxn modelId="{35057429-CFA8-4541-B8A8-8834971A9B6F}" type="presOf" srcId="{CE803A3C-632C-40D5-B5EC-439C34E2C9CB}" destId="{5E88418F-33CD-4111-A56D-4E035C44558E}" srcOrd="0" destOrd="3" presId="urn:microsoft.com/office/officeart/2005/8/layout/chevron2"/>
    <dgm:cxn modelId="{64C83877-C842-4FC6-BA7D-EFF5A65DD4A7}" srcId="{F5E8C645-B1B9-4D2D-BC47-4D781DE9C7A3}" destId="{A67B868E-0D62-4390-B5F8-38C143E0252E}" srcOrd="0" destOrd="0" parTransId="{8935305A-0383-4DB0-8C3B-582DB0FE34DB}" sibTransId="{9B91F34A-40CC-4A5C-A7E6-21E1BA153676}"/>
    <dgm:cxn modelId="{468ABE5E-CF8A-478D-A4CC-6584A460B255}" type="presOf" srcId="{9A1E0B1A-A568-40CB-88DD-981C32980155}" destId="{C455D81E-0479-47BB-B258-4CEE3DD3BBB9}" srcOrd="0" destOrd="0" presId="urn:microsoft.com/office/officeart/2005/8/layout/chevron2"/>
    <dgm:cxn modelId="{465253E9-AB72-4046-8665-DEC1329B76E2}" srcId="{3E8AC659-7BFC-4C07-81CA-47F756A0E776}" destId="{73D53969-6A7C-471A-8FD2-6787A1739E5D}" srcOrd="0" destOrd="0" parTransId="{76FADF64-E151-48E8-8139-70C5197BE4F0}" sibTransId="{05F83FAD-8DA6-4E73-9678-B3F60B3BE886}"/>
    <dgm:cxn modelId="{420FD582-AB87-4157-8576-DE25C39D060F}" srcId="{3E8AC659-7BFC-4C07-81CA-47F756A0E776}" destId="{CE803A3C-632C-40D5-B5EC-439C34E2C9CB}" srcOrd="3" destOrd="0" parTransId="{A4FE9F19-D5CA-4AF8-B373-40805F44F75D}" sibTransId="{A689F7B6-85B0-407C-A5C5-52FF0558080D}"/>
    <dgm:cxn modelId="{ED7C2873-38CB-4868-8531-C0DB771896A1}" type="presOf" srcId="{112C42AF-F9D7-4895-9245-D9E8B9F4E5E6}" destId="{7432D794-0519-4495-A0D5-354227418D06}" srcOrd="0" destOrd="0" presId="urn:microsoft.com/office/officeart/2005/8/layout/chevron2"/>
    <dgm:cxn modelId="{CE6739C8-093D-405E-B1BC-0D83640EC4A3}" type="presOf" srcId="{5CF9C303-08DC-4891-8BF7-6FFC086E0CB5}" destId="{36BA26C5-5597-49FB-8611-855437745C73}" srcOrd="0" destOrd="0" presId="urn:microsoft.com/office/officeart/2005/8/layout/chevron2"/>
    <dgm:cxn modelId="{865272FD-4B72-4A38-8BE2-CC2FF1DB1EE2}" srcId="{3E8AC659-7BFC-4C07-81CA-47F756A0E776}" destId="{B923D9FD-B4B3-4731-8F46-3296F4541A6F}" srcOrd="2" destOrd="0" parTransId="{1AA84C4E-39D0-4588-8676-E2704FE16DA6}" sibTransId="{999F5A14-B216-4BEE-8242-09E65FDF5E4C}"/>
    <dgm:cxn modelId="{EB9842AB-C4BA-4AA5-9CD8-1F60D380C664}" srcId="{5CF9C303-08DC-4891-8BF7-6FFC086E0CB5}" destId="{112C42AF-F9D7-4895-9245-D9E8B9F4E5E6}" srcOrd="2" destOrd="0" parTransId="{11B94FD8-B0C7-435F-AAEE-EE6561A5C77D}" sibTransId="{A0444EF1-8FA2-4A80-9178-5DD419E17A70}"/>
    <dgm:cxn modelId="{DF7F050B-C2AF-4420-A6A8-12FA8846E853}" type="presOf" srcId="{CB82F7A2-CD3E-44A5-99BC-FB72BF69C34F}" destId="{BC3B8DE7-E407-4DB2-B7D2-5E7BB712155A}" srcOrd="0" destOrd="1" presId="urn:microsoft.com/office/officeart/2005/8/layout/chevron2"/>
    <dgm:cxn modelId="{22E53B0A-5420-4F07-8F61-D66E590F4464}" srcId="{112C42AF-F9D7-4895-9245-D9E8B9F4E5E6}" destId="{9A1E0B1A-A568-40CB-88DD-981C32980155}" srcOrd="0" destOrd="0" parTransId="{9E4FC8CF-A2F9-4AFC-87A3-C95095362746}" sibTransId="{6DFD7E45-D60E-43D5-B367-D06C9B21A0F6}"/>
    <dgm:cxn modelId="{A864D741-63E2-498A-A3BD-1550326217DA}" type="presOf" srcId="{82B40166-7DFB-4115-872D-CEBE0BAB2AB6}" destId="{C455D81E-0479-47BB-B258-4CEE3DD3BBB9}" srcOrd="0" destOrd="1" presId="urn:microsoft.com/office/officeart/2005/8/layout/chevron2"/>
    <dgm:cxn modelId="{EE73361D-6D28-435C-B128-000792EB399D}" srcId="{5CF9C303-08DC-4891-8BF7-6FFC086E0CB5}" destId="{F5E8C645-B1B9-4D2D-BC47-4D781DE9C7A3}" srcOrd="1" destOrd="0" parTransId="{712184BF-05B3-40BE-8A72-B2972A80CBE5}" sibTransId="{BAD3C312-CB5D-4B3C-87A0-C5C6BDA719BC}"/>
    <dgm:cxn modelId="{D426508E-572E-47AF-BA9E-1E7502AED515}" srcId="{F5E8C645-B1B9-4D2D-BC47-4D781DE9C7A3}" destId="{CB82F7A2-CD3E-44A5-99BC-FB72BF69C34F}" srcOrd="1" destOrd="0" parTransId="{A6423B67-0100-4DFF-84D6-F9C5342CD444}" sibTransId="{04B1694F-8B47-4DB2-9BC9-AE67A517979F}"/>
    <dgm:cxn modelId="{B623BC2D-BB84-444B-9A21-025D02BA6681}" srcId="{3E8AC659-7BFC-4C07-81CA-47F756A0E776}" destId="{5E7BCDC7-D8C4-4AD3-B67D-496CCE1EAA8F}" srcOrd="1" destOrd="0" parTransId="{90CB4954-6E04-4C01-9DA7-73CBB6D0938F}" sibTransId="{245E25D0-5D09-42CA-894C-60B2EDA1D7BF}"/>
    <dgm:cxn modelId="{8890C92B-1C9B-4547-999A-9E6B7DD1D4E5}" type="presOf" srcId="{3E8AC659-7BFC-4C07-81CA-47F756A0E776}" destId="{7FA61BDC-A154-4D74-A84B-E69964B15B96}" srcOrd="0" destOrd="0" presId="urn:microsoft.com/office/officeart/2005/8/layout/chevron2"/>
    <dgm:cxn modelId="{323D20A8-8357-4D99-B400-33C5CB71DD79}" type="presOf" srcId="{5E7BCDC7-D8C4-4AD3-B67D-496CCE1EAA8F}" destId="{5E88418F-33CD-4111-A56D-4E035C44558E}" srcOrd="0" destOrd="1" presId="urn:microsoft.com/office/officeart/2005/8/layout/chevron2"/>
    <dgm:cxn modelId="{EFD84669-9A03-4FE2-8B3A-25DBC7AB3A74}" type="presOf" srcId="{F5E8C645-B1B9-4D2D-BC47-4D781DE9C7A3}" destId="{F604426A-1B1C-4FB2-B550-896338043FCB}" srcOrd="0" destOrd="0" presId="urn:microsoft.com/office/officeart/2005/8/layout/chevron2"/>
    <dgm:cxn modelId="{B945B4B5-ABC6-474A-BB21-8023F5998073}" type="presOf" srcId="{B923D9FD-B4B3-4731-8F46-3296F4541A6F}" destId="{5E88418F-33CD-4111-A56D-4E035C44558E}" srcOrd="0" destOrd="2" presId="urn:microsoft.com/office/officeart/2005/8/layout/chevron2"/>
    <dgm:cxn modelId="{93D4B37E-CDAF-426C-8844-D09FFFCEC9E3}" type="presOf" srcId="{73D53969-6A7C-471A-8FD2-6787A1739E5D}" destId="{5E88418F-33CD-4111-A56D-4E035C44558E}" srcOrd="0" destOrd="0" presId="urn:microsoft.com/office/officeart/2005/8/layout/chevron2"/>
    <dgm:cxn modelId="{5A2DB5BA-7E8C-46DF-BDEB-944C372C40A5}" type="presParOf" srcId="{36BA26C5-5597-49FB-8611-855437745C73}" destId="{5BBE92EE-ED02-4E01-A06A-D3C2DCE708E0}" srcOrd="0" destOrd="0" presId="urn:microsoft.com/office/officeart/2005/8/layout/chevron2"/>
    <dgm:cxn modelId="{6B69272C-34BB-4542-82F4-51E6BD598F51}" type="presParOf" srcId="{5BBE92EE-ED02-4E01-A06A-D3C2DCE708E0}" destId="{7FA61BDC-A154-4D74-A84B-E69964B15B96}" srcOrd="0" destOrd="0" presId="urn:microsoft.com/office/officeart/2005/8/layout/chevron2"/>
    <dgm:cxn modelId="{C33C704B-B740-4165-8085-FF02C0D0AA7E}" type="presParOf" srcId="{5BBE92EE-ED02-4E01-A06A-D3C2DCE708E0}" destId="{5E88418F-33CD-4111-A56D-4E035C44558E}" srcOrd="1" destOrd="0" presId="urn:microsoft.com/office/officeart/2005/8/layout/chevron2"/>
    <dgm:cxn modelId="{2BE894DA-E57C-4D8E-8E5B-82AEE83A7B9C}" type="presParOf" srcId="{36BA26C5-5597-49FB-8611-855437745C73}" destId="{485C4259-949F-40D0-91C9-4AD49152D096}" srcOrd="1" destOrd="0" presId="urn:microsoft.com/office/officeart/2005/8/layout/chevron2"/>
    <dgm:cxn modelId="{DFFF5A89-304D-48C5-A44E-C91B3BC8B731}" type="presParOf" srcId="{36BA26C5-5597-49FB-8611-855437745C73}" destId="{1236D7FC-27F5-4E86-8F64-866D7A5BADDA}" srcOrd="2" destOrd="0" presId="urn:microsoft.com/office/officeart/2005/8/layout/chevron2"/>
    <dgm:cxn modelId="{B7407BB4-A3D0-42FD-81AD-55C4301BE8E0}" type="presParOf" srcId="{1236D7FC-27F5-4E86-8F64-866D7A5BADDA}" destId="{F604426A-1B1C-4FB2-B550-896338043FCB}" srcOrd="0" destOrd="0" presId="urn:microsoft.com/office/officeart/2005/8/layout/chevron2"/>
    <dgm:cxn modelId="{EAE6C59B-578B-418E-B71D-2E7AF6C1A7C6}" type="presParOf" srcId="{1236D7FC-27F5-4E86-8F64-866D7A5BADDA}" destId="{BC3B8DE7-E407-4DB2-B7D2-5E7BB712155A}" srcOrd="1" destOrd="0" presId="urn:microsoft.com/office/officeart/2005/8/layout/chevron2"/>
    <dgm:cxn modelId="{A7AEC90C-99EB-499A-BC9F-96AB571472CE}" type="presParOf" srcId="{36BA26C5-5597-49FB-8611-855437745C73}" destId="{7F989399-873D-4182-A6FA-A18F54624DC7}" srcOrd="3" destOrd="0" presId="urn:microsoft.com/office/officeart/2005/8/layout/chevron2"/>
    <dgm:cxn modelId="{F430184E-20D3-4AA3-B4B3-25CC270AB975}" type="presParOf" srcId="{36BA26C5-5597-49FB-8611-855437745C73}" destId="{5ADF132B-C52D-427C-9AA0-11A90B4A7D22}" srcOrd="4" destOrd="0" presId="urn:microsoft.com/office/officeart/2005/8/layout/chevron2"/>
    <dgm:cxn modelId="{BBDBA0FF-4015-4FCA-AF38-613A11F4E899}" type="presParOf" srcId="{5ADF132B-C52D-427C-9AA0-11A90B4A7D22}" destId="{7432D794-0519-4495-A0D5-354227418D06}" srcOrd="0" destOrd="0" presId="urn:microsoft.com/office/officeart/2005/8/layout/chevron2"/>
    <dgm:cxn modelId="{04C8D33B-E81A-40C3-BECA-BEEBBA0CBD1E}" type="presParOf" srcId="{5ADF132B-C52D-427C-9AA0-11A90B4A7D22}" destId="{C455D81E-0479-47BB-B258-4CEE3DD3BBB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A61BDC-A154-4D74-A84B-E69964B15B96}">
      <dsp:nvSpPr>
        <dsp:cNvPr id="0" name=""/>
        <dsp:cNvSpPr/>
      </dsp:nvSpPr>
      <dsp:spPr>
        <a:xfrm rot="5400000">
          <a:off x="-227747" y="691389"/>
          <a:ext cx="1518313" cy="1062819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Дети</a:t>
          </a:r>
          <a:endParaRPr lang="ru-RU" sz="19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995052"/>
        <a:ext cx="1062819" cy="455494"/>
      </dsp:txXfrm>
    </dsp:sp>
    <dsp:sp modelId="{5E88418F-33CD-4111-A56D-4E035C44558E}">
      <dsp:nvSpPr>
        <dsp:cNvPr id="0" name=""/>
        <dsp:cNvSpPr/>
      </dsp:nvSpPr>
      <dsp:spPr>
        <a:xfrm rot="5400000">
          <a:off x="3490223" y="-2386743"/>
          <a:ext cx="1895240" cy="67500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Повысится уровень эмоционального благополучия воспитанников; 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Будут проявлять большую самостоятельность, инициативу, фантазию; 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Научатся сочетать нетрадиционные изобразительные технологии для создания законченного образа; 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Смогут давать оценку результатам своей деятельности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062819" y="133179"/>
        <a:ext cx="6657530" cy="1710204"/>
      </dsp:txXfrm>
    </dsp:sp>
    <dsp:sp modelId="{F604426A-1B1C-4FB2-B550-896338043FCB}">
      <dsp:nvSpPr>
        <dsp:cNvPr id="0" name=""/>
        <dsp:cNvSpPr/>
      </dsp:nvSpPr>
      <dsp:spPr>
        <a:xfrm rot="5400000">
          <a:off x="-223208" y="2348904"/>
          <a:ext cx="1518313" cy="1062819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Педагог</a:t>
          </a:r>
          <a:endParaRPr lang="ru-RU" sz="19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4540" y="2652567"/>
        <a:ext cx="1062819" cy="455494"/>
      </dsp:txXfrm>
    </dsp:sp>
    <dsp:sp modelId="{BC3B8DE7-E407-4DB2-B7D2-5E7BB712155A}">
      <dsp:nvSpPr>
        <dsp:cNvPr id="0" name=""/>
        <dsp:cNvSpPr/>
      </dsp:nvSpPr>
      <dsp:spPr>
        <a:xfrm rot="5400000">
          <a:off x="3936899" y="-760418"/>
          <a:ext cx="986903" cy="67500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Создать систему работы с детьми по изобразительной деятельности с использованием разнообразного художественного материала; 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Повысить уровень профессионального мастерства 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055327" y="2169331"/>
        <a:ext cx="6701871" cy="890549"/>
      </dsp:txXfrm>
    </dsp:sp>
    <dsp:sp modelId="{7432D794-0519-4495-A0D5-354227418D06}">
      <dsp:nvSpPr>
        <dsp:cNvPr id="0" name=""/>
        <dsp:cNvSpPr/>
      </dsp:nvSpPr>
      <dsp:spPr>
        <a:xfrm rot="5400000">
          <a:off x="-222624" y="3389953"/>
          <a:ext cx="1518313" cy="1062819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Родитель</a:t>
          </a:r>
          <a:endParaRPr lang="ru-RU" sz="19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124" y="3693616"/>
        <a:ext cx="1062819" cy="455494"/>
      </dsp:txXfrm>
    </dsp:sp>
    <dsp:sp modelId="{C455D81E-0479-47BB-B258-4CEE3DD3BBB9}">
      <dsp:nvSpPr>
        <dsp:cNvPr id="0" name=""/>
        <dsp:cNvSpPr/>
      </dsp:nvSpPr>
      <dsp:spPr>
        <a:xfrm rot="5400000">
          <a:off x="3944391" y="479711"/>
          <a:ext cx="986903" cy="67500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Примут участие в процессе художественно-эстетического развития ребенка; 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Научатся организовать художественную деятельность в семейном кругу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062819" y="3409461"/>
        <a:ext cx="6701871" cy="8905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85FD1-8AE5-493D-A624-595F61D014FA}" type="datetimeFigureOut">
              <a:rPr lang="ru-RU" smtClean="0"/>
              <a:t>02.12.2023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AAFB6-E77E-4B30-B498-8222B7B1F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87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85FD1-8AE5-493D-A624-595F61D014FA}" type="datetimeFigureOut">
              <a:rPr lang="ru-RU" smtClean="0"/>
              <a:t>02.12.2023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AAFB6-E77E-4B30-B498-8222B7B1F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264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85FD1-8AE5-493D-A624-595F61D014FA}" type="datetimeFigureOut">
              <a:rPr lang="ru-RU" smtClean="0"/>
              <a:t>02.12.2023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AAFB6-E77E-4B30-B498-8222B7B1F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039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85FD1-8AE5-493D-A624-595F61D014FA}" type="datetimeFigureOut">
              <a:rPr lang="ru-RU" smtClean="0"/>
              <a:t>02.12.2023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AAFB6-E77E-4B30-B498-8222B7B1F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524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85FD1-8AE5-493D-A624-595F61D014FA}" type="datetimeFigureOut">
              <a:rPr lang="ru-RU" smtClean="0"/>
              <a:t>02.12.2023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AAFB6-E77E-4B30-B498-8222B7B1F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029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85FD1-8AE5-493D-A624-595F61D014FA}" type="datetimeFigureOut">
              <a:rPr lang="ru-RU" smtClean="0"/>
              <a:t>02.12.2023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AAFB6-E77E-4B30-B498-8222B7B1F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03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85FD1-8AE5-493D-A624-595F61D014FA}" type="datetimeFigureOut">
              <a:rPr lang="ru-RU" smtClean="0"/>
              <a:t>02.12.2023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AAFB6-E77E-4B30-B498-8222B7B1F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004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85FD1-8AE5-493D-A624-595F61D014FA}" type="datetimeFigureOut">
              <a:rPr lang="ru-RU" smtClean="0"/>
              <a:t>02.12.2023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AAFB6-E77E-4B30-B498-8222B7B1F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775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85FD1-8AE5-493D-A624-595F61D014FA}" type="datetimeFigureOut">
              <a:rPr lang="ru-RU" smtClean="0"/>
              <a:t>02.12.2023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AAFB6-E77E-4B30-B498-8222B7B1F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217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85FD1-8AE5-493D-A624-595F61D014FA}" type="datetimeFigureOut">
              <a:rPr lang="ru-RU" smtClean="0"/>
              <a:t>02.12.2023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AAFB6-E77E-4B30-B498-8222B7B1F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397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85FD1-8AE5-493D-A624-595F61D014FA}" type="datetimeFigureOut">
              <a:rPr lang="ru-RU" smtClean="0"/>
              <a:t>02.12.2023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AAFB6-E77E-4B30-B498-8222B7B1F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454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85FD1-8AE5-493D-A624-595F61D014FA}" type="datetimeFigureOut">
              <a:rPr lang="ru-RU" smtClean="0"/>
              <a:t>02.12.2023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AAFB6-E77E-4B30-B498-8222B7B1F8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927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loud.mail.ru/public/ygoY/nM6SGdFxb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rafaret-decor.ru/sites/default/files/2022-12/%D0%A4%D0%BE%D0%BD%20%D1%81%D0%BA%D0%B0%D0%B7%D0%BA%D0%B0%20%D0%9F%D1%83%D1%88%D0%BA%D0%B8%D0%BD%D0%B0%20%2837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332656"/>
            <a:ext cx="799288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Российская Федерация</a:t>
            </a:r>
            <a:endParaRPr lang="ru-RU" sz="20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Иркутская область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Качугский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sz="20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КАЗЁННОЕ ДОШКОЛЬНОЕ ОБРАЗОВАТЕЛЬНОЕ УЧРЕЖДЕНИЕ ДЕТСКИЙ САД «СОЛНЫШКО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/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по самообразованию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«</a:t>
            </a:r>
            <a:r>
              <a:rPr lang="ru-RU" sz="3200" b="1" dirty="0">
                <a:latin typeface="Monotype Corsiva" panose="03010101010201010101" pitchFamily="66" charset="0"/>
                <a:cs typeface="Calibri" panose="020F0502020204030204" pitchFamily="34" charset="0"/>
              </a:rPr>
              <a:t>Использование нетрадиционных  </a:t>
            </a:r>
            <a:r>
              <a:rPr lang="ru-RU" sz="3200" b="1" dirty="0" smtClean="0">
                <a:latin typeface="Monotype Corsiva" panose="03010101010201010101" pitchFamily="66" charset="0"/>
                <a:cs typeface="Calibri" panose="020F0502020204030204" pitchFamily="34" charset="0"/>
              </a:rPr>
              <a:t>техник </a:t>
            </a:r>
            <a:r>
              <a:rPr lang="ru-RU" sz="3200" b="1" dirty="0" smtClean="0">
                <a:latin typeface="Monotype Corsiva" panose="03010101010201010101" pitchFamily="66" charset="0"/>
                <a:cs typeface="Calibri" panose="020F0502020204030204" pitchFamily="34" charset="0"/>
              </a:rPr>
              <a:t>рисования как средство развития творческих способностей детей младшего возраста</a:t>
            </a:r>
            <a:r>
              <a:rPr lang="ru-RU" sz="5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»</a:t>
            </a:r>
            <a:endParaRPr lang="ru-RU" sz="54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Усова Ксения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Ринатовна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79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rafaret-decor.ru/sites/default/files/2022-12/%D0%A4%D0%BE%D0%BD%20%D1%81%D0%BA%D0%B0%D0%B7%D0%BA%D0%B0%20%D0%9F%D1%83%D1%88%D0%BA%D0%B8%D0%BD%D0%B0%20%2837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5591" y="270569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с детьми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Беседы, рассказы;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и подвижные игры;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образцы;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художественными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приемами, 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нетрадиционными техниками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Установить правила, пространство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материалы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группе;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Заниматься творчеством вместе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детьми;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Физкультминутки;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 детских работ.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родителями: 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к обогащению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среды;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конкурсах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выставках.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работы с педагогами: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ctr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воспитателей на тему: «Нетрадиционные техники рисования как средство развития творческих способностей детей».</a:t>
            </a:r>
          </a:p>
          <a:p>
            <a:pPr marL="285750" lvl="0" indent="-285750" algn="ctr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воспитателей «Нетрадиционные техники рисования в детском саду и их роль в развитии детей дошкольного возраста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26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rafaret-decor.ru/sites/default/files/2022-12/%D0%A4%D0%BE%D0%BD%20%D1%81%D0%BA%D0%B0%D0%B7%D0%BA%D0%B0%20%D0%9F%D1%83%D1%88%D0%BA%D0%B8%D0%BD%D0%B0%20%2837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7086" y="241077"/>
            <a:ext cx="871296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развития творческих способностей детей я использовала следующие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нетрадиционного рисования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Рисование пальчиками — нанесение краски на бумагу при помощи кончиков пальцев. 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Рисование ладошкой- нанесение слоя краски на внутреннюю сторону ладони и ее прикладывание к листу бумаги для получения отпечатка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Рисование ватными палочками (пуантилизм) – это рисование точками (точечными мазками).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Кляксография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трубочкой – это рисования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 выдувания через трубочку или соломинку. Это нетрадиционный вид рисования заключающийся в нанесение на бумагу нужных «клякс» и в дальнейшем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дорисовывание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ее до узнаваемого художественного изображения.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 вид декоративно-прикладного искусства, который выражается в «рисовании» пластилином более или менее выпуклых по объёму (барельефных) изображений на горизонтальной поверхности.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Рисование на ватных дисках 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атные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диски по своей форме и фактуре, способствуют развитию формообразующих движений у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обусловлено тем, что имея круглую и овальную форму, они помогают ребенку изобразить практически любой предмет или объект окружающей действительности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Рисование вилкой - это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тот инструмент, который может создать для вас интересную технику нетрадиционного рисования. Все рисунки, где нужен характерный лохматый или колючий мазок, станет просто и быстро рисовать даже меленькому ребенку. </a:t>
            </a:r>
          </a:p>
        </p:txBody>
      </p:sp>
    </p:spTree>
    <p:extLst>
      <p:ext uri="{BB962C8B-B14F-4D97-AF65-F5344CB8AC3E}">
        <p14:creationId xmlns:p14="http://schemas.microsoft.com/office/powerpoint/2010/main" val="344510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rafaret-decor.ru/sites/default/files/2022-12/%D0%A4%D0%BE%D0%BD%20%D1%81%D0%BA%D0%B0%D0%B7%D0%BA%D0%B0%20%D0%9F%D1%83%D1%88%D0%BA%D0%B8%D0%BD%D0%B0%20%2837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ксения\Desktop\Самообследование\IMG_20231121_15505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09" r="8095" b="9905"/>
          <a:stretch/>
        </p:blipFill>
        <p:spPr bwMode="auto">
          <a:xfrm rot="10800000">
            <a:off x="4696209" y="306759"/>
            <a:ext cx="3814012" cy="25891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ксения\Desktop\Самообследование\IMG_20231121_15572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9" t="12360" r="12230" b="8899"/>
          <a:stretch/>
        </p:blipFill>
        <p:spPr bwMode="auto">
          <a:xfrm rot="16200000">
            <a:off x="794301" y="2194392"/>
            <a:ext cx="2787445" cy="35849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ксения\Desktop\Самообследование\IMG_20231121_160535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0" t="10599" r="9387" b="8784"/>
          <a:stretch/>
        </p:blipFill>
        <p:spPr bwMode="auto">
          <a:xfrm rot="16200000">
            <a:off x="2778179" y="2959028"/>
            <a:ext cx="3947681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ксения\Desktop\Самообследование\IMG_20231123_090540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" t="9122" r="8111"/>
          <a:stretch/>
        </p:blipFill>
        <p:spPr bwMode="auto">
          <a:xfrm>
            <a:off x="5796136" y="2593156"/>
            <a:ext cx="2620732" cy="35001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ксения\Desktop\Самообследование\IMG_20231121_15495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3" t="4737" r="6588" b="8805"/>
          <a:stretch/>
        </p:blipFill>
        <p:spPr bwMode="auto">
          <a:xfrm rot="16200000">
            <a:off x="2699219" y="699633"/>
            <a:ext cx="2406871" cy="18296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ксения\Desktop\Самообследование\IMG_20231123_090259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3" t="9593" b="11438"/>
          <a:stretch/>
        </p:blipFill>
        <p:spPr bwMode="auto">
          <a:xfrm rot="5400000">
            <a:off x="483503" y="313575"/>
            <a:ext cx="2227294" cy="27813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49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rafaret-decor.ru/sites/default/files/2022-12/%D0%A4%D0%BE%D0%BD%20%D1%81%D0%BA%D0%B0%D0%B7%D0%BA%D0%B0%20%D0%9F%D1%83%D1%88%D0%BA%D0%B8%D0%BD%D0%B0%20%2837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ксения\Desktop\Самообследование\IMG-844c830ed03732976fc8075f6836dac7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24" y="516134"/>
            <a:ext cx="2700000" cy="360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63465" y="188640"/>
            <a:ext cx="3852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творчества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Users\ксения\Desktop\Самообследование\IMG-187341b043452ccca89d66d362f33e9d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25387"/>
            <a:ext cx="4076310" cy="543508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ксения\Desktop\Самообследование\IMG-b7c44c653d93302573f69c70f9577d95-V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269" y="3803388"/>
            <a:ext cx="3747560" cy="281067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ксения\Desktop\МКДОУ ДС Солнышко\Садиккк\IMG_20200205_091828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2" b="13470"/>
          <a:stretch/>
        </p:blipFill>
        <p:spPr bwMode="auto">
          <a:xfrm>
            <a:off x="2578213" y="548680"/>
            <a:ext cx="3168352" cy="353030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ксения\Desktop\МКДОУ ДС Солнышко\Садиккк\IMG_20200206_09494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080" y="3365933"/>
            <a:ext cx="2376265" cy="316835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25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rafaret-decor.ru/sites/default/files/2022-12/%D0%A4%D0%BE%D0%BD%20%D1%81%D0%BA%D0%B0%D0%B7%D0%BA%D0%B0%20%D0%9F%D1%83%D1%88%D0%BA%D0%B8%D0%BD%D0%B0%20%2837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332656"/>
            <a:ext cx="828092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проведения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ловесные;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аглядные;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рактические;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гровые;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проведения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которая является основным видом деятельности детей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юрпризный момент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узыкальное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оздание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ситуации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резентация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воспитателя по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теме;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роговаривание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последовательности работы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работы с детьми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отбираемого материала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 к детям</a:t>
            </a:r>
          </a:p>
        </p:txBody>
      </p:sp>
    </p:spTree>
    <p:extLst>
      <p:ext uri="{BB962C8B-B14F-4D97-AF65-F5344CB8AC3E}">
        <p14:creationId xmlns:p14="http://schemas.microsoft.com/office/powerpoint/2010/main" val="318377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rafaret-decor.ru/sites/default/files/2022-12/%D0%A4%D0%BE%D0%BD%20%D1%81%D0%BA%D0%B0%D0%B7%D0%BA%D0%B0%20%D0%9F%D1%83%D1%88%D0%BA%D0%B8%D0%BD%D0%B0%20%2837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7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3662" y="404664"/>
            <a:ext cx="90364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заключающем этапе, 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целенаправленной и систематической работы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изобразительной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были получены заметные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положительные результаты: дети приобрели знания о свойствах и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особенностях традиционных и нетрадиционных изобразительных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материалов, дети стали использовать в работе различные техники и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приемы, с расширением спектра изобразительных техник и приемов,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детей стали более выразительными и богатыми по тематике,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улучшилось качество изображения, стал заметен более творческий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 к изобразительной деятельности.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этой работе была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изучена методическая литература, новые нетрадиционные техники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рисования, которые мы вместе с детьми использовали в своих работах.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участие принимаем в выставках и конкурсах рисунков,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поделок. Родители вовлечены в процесс нашей работы и принимают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участие во всех выставках, конкурсах, оформление предметно-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развивающей среды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2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rafaret-decor.ru/sites/default/files/2022-12/%D0%A4%D0%BE%D0%BD%20%D1%81%D0%BA%D0%B0%D0%B7%D0%BA%D0%B0%20%D0%9F%D1%83%D1%88%D0%BA%D0%B8%D0%BD%D0%B0%20%2837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7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>
            <a:spLocks noGrp="1"/>
          </p:cNvSpPr>
          <p:nvPr/>
        </p:nvSpPr>
        <p:spPr>
          <a:xfrm>
            <a:off x="565611" y="260648"/>
            <a:ext cx="7931224" cy="5184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Все мы знаем, что рисование одно из самых больших удовольствий для ребенка. В рисовании раскрывается его внутренний мир. Ведь рисуя, ребенок отражает не только то, что видит вокруг, но и проявляет собственную фантазию. И нам взрослым не следует забывать, что положительные эмоции составляют основу психического здоровья и эмоционального благополучия детей.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Работая в этом направлении, я убедилась в том, что рисование необычными материалами, оригинальными техниками позволяет детям ощутить незабываемые положительные эмоции. Результат обычно очень эффективный и почти не зависит от умелости и способностей.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Ссылка на дополнительные материалы по самообразованию:</a:t>
            </a: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sz="21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cloud.mail.ru/public/ygoY/nM6SGdFxb</a:t>
            </a:r>
            <a:endPara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86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rafaret-decor.ru/sites/default/files/2022-12/%D0%A4%D0%BE%D0%BD%20%D1%81%D0%BA%D0%B0%D0%B7%D0%BA%D0%B0%20%D0%9F%D1%83%D1%88%D0%BA%D0%B8%D0%BD%D0%B0%20%2837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15527" y="338049"/>
            <a:ext cx="61206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" altLang="x-none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..Это правда</a:t>
            </a:r>
            <a:r>
              <a:rPr lang="en-US" altLang="x-none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" altLang="x-none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" altLang="x-none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Ну чего же тут скрывать</a:t>
            </a:r>
            <a:r>
              <a:rPr lang="en-US" altLang="x-none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" altLang="x-none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" altLang="x-none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Дети любят рисовать</a:t>
            </a:r>
            <a:r>
              <a:rPr lang="en-US" altLang="x-none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" altLang="x-none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" altLang="x-none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бумаге</a:t>
            </a:r>
            <a:r>
              <a:rPr lang="en-US" altLang="x-none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" altLang="x-none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асфальте</a:t>
            </a:r>
            <a:r>
              <a:rPr lang="en-US" altLang="x-none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" altLang="x-none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стене</a:t>
            </a:r>
            <a:r>
              <a:rPr lang="en-US" altLang="x-none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" altLang="x-none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" altLang="x-none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в трамвае на окне</a:t>
            </a:r>
            <a:r>
              <a:rPr lang="" altLang="x-none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.....</a:t>
            </a:r>
            <a:endParaRPr lang="ru-RU" altLang="x-none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Э. Успенский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ксения\Downloads\rtZYKQjwhh4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367" y="501366"/>
            <a:ext cx="2472320" cy="32964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un9-66.userapi.com/impg/9y1LtLP3DO7n6ec-No2vvGpdfZPgqMAFkiKKKw/iBrBQUsj5vE.jpg?size=810x1080&amp;quality=95&amp;sign=d2a2ef275ac7b2fbeb2fa551a87ca3ed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844824"/>
            <a:ext cx="3128393" cy="41711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ксения\Desktop\Самообследование\IMG-4532ee6877925b1ba0f0552abeac6f02-V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068960"/>
            <a:ext cx="3600223" cy="27001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83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rafaret-decor.ru/sites/default/files/2022-12/%D0%A4%D0%BE%D0%BD%20%D1%81%D0%BA%D0%B0%D0%B7%D0%BA%D0%B0%20%D0%9F%D1%83%D1%88%D0%BA%D0%B8%D0%BD%D0%B0%20%2837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842" y="188640"/>
            <a:ext cx="8820472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зобразительная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деятельность с использованием нетрадиционных техник рисования является наиболее благоприятной для творческого развития способностей детей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– очень интересный и в тоже время сложный процесс. Используя различные техники рисования, в том числе нетрадиционные, воспитатель прививает любовь к изобразительному искусству, вызывает интерес к рисованию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многие дети боятся своих ошибок и часто отказываются рисовать, объясняя это просто «я не умею», я заинтересовалась возможностью применения в работе с дошкольниками нетрадиционных приемов рисования для развития их творческой активности, воображения и творческого мышления. </a:t>
            </a: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12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rafaret-decor.ru/sites/default/files/2022-12/%D0%A4%D0%BE%D0%BD%20%D1%81%D0%BA%D0%B0%D0%B7%D0%BA%D0%B0%20%D0%9F%D1%83%D1%88%D0%BA%D0%B8%D0%BD%D0%B0%20%2837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5381" y="667742"/>
            <a:ext cx="860444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Дошкольный возраст – период приобщения к миру общечеловеческих ценностей, время установления первых отношений с людьми. Для нормального развития детям необходимо творческое самовыражение. Творчество заложено в детях самой природой. Они любят сочинять, выдумывать, фантазировать, изображать, перевоплощать. Детское творчество само по себе не проявляется. Для этого необходимо внимание к нему со стороны взрослых. Ребенок познает мир всеми органами чувств. Чем богаче, разнообразнее жизненные впечатления ребенка, тем ярче, необычнее его ассоциации. Использование нетрадиционных техник на занятиях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повысить интерес к изобразительной деятельности, вызвать положительный эмоциональный отклик, развивать художественно – творческие способности ребенка. Чем же хороши нетрадиционные техники? Они не требуют высокоразвитых технических умений, дают возможность более «рельефно» продемонстрировать возможности некоторых изобразительных средств, что позволяет развивать умение видеть выразительность форм.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78020" y="206077"/>
            <a:ext cx="3521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36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rafaret-decor.ru/sites/default/files/2022-12/%D0%A4%D0%BE%D0%BD%20%D1%81%D0%BA%D0%B0%D0%B7%D0%BA%D0%B0%20%D0%9F%D1%83%D1%88%D0%BA%D0%B8%D0%BD%D0%B0%20%2837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3663" y="188640"/>
            <a:ext cx="85689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 профессиональной компетенции по вопросу формирования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успешной творческой личности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Повышать собственный уровень знаний путем изучения необходимой литературы по теме самообразования, подготовки и организации занятий, консультаций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способы и приемы нетрадиционного рисования и применять их в работе с детьми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работу,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перспективный план.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эстетическое отношение детей к окружающей действительности на основе ознакомления с нетрадиционными техниками рисования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художественный вкус, творческие способности и фантазии детей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использовать на выбор сочетание различных материалов в рисунке, создавать свой неповторимый образ.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по теме самообразования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учебный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1798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rafaret-decor.ru/sites/default/files/2022-12/%D0%A4%D0%BE%D0%BD%20%D1%81%D0%BA%D0%B0%D0%B7%D0%BA%D0%B0%20%D0%9F%D1%83%D1%88%D0%BA%D0%B8%D0%BD%D0%B0%20%2837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3548" y="404664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результат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576384653"/>
              </p:ext>
            </p:extLst>
          </p:nvPr>
        </p:nvGraphicFramePr>
        <p:xfrm>
          <a:off x="679517" y="1052736"/>
          <a:ext cx="7812868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1703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rafaret-decor.ru/sites/default/files/2022-12/%D0%A4%D0%BE%D0%BD%20%D1%81%D0%BA%D0%B0%D0%B7%D0%BA%D0%B0%20%D0%9F%D1%83%D1%88%D0%BA%D0%B8%D0%BD%D0%B0%20%2837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4904" y="505531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обучающемся этапе, 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ходе моей работы была изучена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литература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так же интернет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 и консультации других педагогов.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ксения\Downloads\ggv_inM23k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0382" y="1705860"/>
            <a:ext cx="2932974" cy="41474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ксения\Downloads\R3I3yNuNzIQ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962" y="1643308"/>
            <a:ext cx="2860108" cy="42099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64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rafaret-decor.ru/sites/default/files/2022-12/%D0%A4%D0%BE%D0%BD%20%D1%81%D0%BA%D0%B0%D0%B7%D0%BA%D0%B0%20%D0%9F%D1%83%D1%88%D0%BA%D0%B8%D0%BD%D0%B0%20%2837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0745" y="300070"/>
            <a:ext cx="869040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изученной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литературы: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Акуненок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Т.С. Использование в ДОУ приемов нетрадиционного рисования // Дошкольное образование. – 2010.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Давыдова Г.Н. Нетрадиционные техники рисования Часть 1.- М.: Издательство «Скрипторий 2003,2013.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Давыдова Г.Н. Нетрадиционные техники рисования Часть 2.- М.: Издательство «Скрипторий 2003»,2013.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4. Казакова Р.Г. Рисование с детьми дошкольного возраста: нетрадиционные техники, планирование, конспекты занятий.– М., 2007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Комарова Т.С. Изобразительная деятельность: Обучение детей техническим навыкам и умениям. //Дошкольное воспитание, 1991, №2.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Никитина А.В. Нетрадиционные техники рисования в детском саду. Планирование, конспекты занятий: Пособие для воспитателей и заинтересованных родителей.-СПб.: КАРО,2010.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Лыкова И.А. «ЦВЕТНЫЕ ЛАДОШКИ». Парциальная программа художественно-эстетического развития детей 2–7 лет в изобразительной деятельности (формирование эстетического отношения к миру). – М.: ИД «Цветной мир», 2019. – 136 с. 16-е издание,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перераб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 доп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622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rafaret-decor.ru/sites/default/files/2022-12/%D0%A4%D0%BE%D0%BD%20%D1%81%D0%BA%D0%B0%D0%B7%D0%BA%D0%B0%20%D0%9F%D1%83%D1%88%D0%BA%D0%B8%D0%BD%D0%B0%20%2837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332656"/>
            <a:ext cx="89644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практическом этапе была организована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предметно-пространственная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Качественные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форматы заготовок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от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пятен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Трансформация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Пространство для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для хранения и демонстрации творческих работ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189296"/>
            <a:ext cx="3336370" cy="25022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ксения\Desktop\Самообследование\IMG-6899ffd3a4159ca9d54decb17edd4662-V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18" b="10601"/>
          <a:stretch/>
        </p:blipFill>
        <p:spPr bwMode="auto">
          <a:xfrm>
            <a:off x="6156176" y="794313"/>
            <a:ext cx="2621194" cy="28441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ксения\Desktop\Самообследование\IMG-4532ee6877925b1ba0f0552abeac6f02-V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930" y="3638507"/>
            <a:ext cx="3722865" cy="27921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72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1002</Words>
  <Application>Microsoft Office PowerPoint</Application>
  <PresentationFormat>Экран (4:3)</PresentationFormat>
  <Paragraphs>125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ксения</cp:lastModifiedBy>
  <cp:revision>35</cp:revision>
  <dcterms:created xsi:type="dcterms:W3CDTF">2023-11-22T11:29:19Z</dcterms:created>
  <dcterms:modified xsi:type="dcterms:W3CDTF">2023-12-02T08:17:50Z</dcterms:modified>
</cp:coreProperties>
</file>