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57" r:id="rId14"/>
    <p:sldId id="258" r:id="rId15"/>
    <p:sldId id="259" r:id="rId16"/>
    <p:sldId id="26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319578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Особенности строения клеток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24" t="21654" r="24081" b="12433"/>
          <a:stretch/>
        </p:blipFill>
        <p:spPr bwMode="auto">
          <a:xfrm>
            <a:off x="2297460" y="1975358"/>
            <a:ext cx="4827494" cy="481540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25696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Жизнедеятельность клетки.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1"/>
            <a:ext cx="8229600" cy="1800200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Для клеток характерны питание, дыхание, рост, размножение. В них происходят процессы обмена: поглощение, образование, расщепление и выделение веществ. Обмен веществ всегда сопровождается превращением энергии.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890963"/>
            <a:ext cx="5688631" cy="3993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610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1"/>
            <a:ext cx="8229600" cy="2016224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Клетки могут расти и размножаться. Новые клетки появляются путём деления — из одной материнской клетки получается две дочерние. 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51" b="6170"/>
          <a:stretch/>
        </p:blipFill>
        <p:spPr bwMode="auto">
          <a:xfrm>
            <a:off x="1403648" y="2132856"/>
            <a:ext cx="6111723" cy="4506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6641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6633"/>
            <a:ext cx="8229600" cy="2592288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Несмотря на различия в строении, клетки всех организмов имеют сходный набор органоидов. Не существует принципиальных отличий в работе их генетического аппарата и в процессах, связанных с обменом веществ. Таким образом, при всём многообразии различий все клетки живых организмов имеют много общего в строении и процессах жизнедеятельности.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36912"/>
            <a:ext cx="6795120" cy="4043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817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766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Тест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20688"/>
            <a:ext cx="8712968" cy="6237312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1. Назовите обязательные составляющие каждой клетки (несколько ответов):</a:t>
            </a:r>
          </a:p>
          <a:p>
            <a:pPr marL="0" indent="0">
              <a:buNone/>
            </a:pPr>
            <a:r>
              <a:rPr lang="ru-RU" dirty="0" smtClean="0"/>
              <a:t>1. </a:t>
            </a:r>
            <a:r>
              <a:rPr lang="ru-RU" dirty="0"/>
              <a:t>вакуоль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2.генетический </a:t>
            </a:r>
            <a:r>
              <a:rPr lang="ru-RU" dirty="0"/>
              <a:t>аппарат</a:t>
            </a:r>
          </a:p>
          <a:p>
            <a:pPr marL="0" indent="0">
              <a:buNone/>
            </a:pPr>
            <a:r>
              <a:rPr lang="ru-RU" dirty="0" smtClean="0"/>
              <a:t>3. </a:t>
            </a:r>
            <a:r>
              <a:rPr lang="ru-RU" dirty="0"/>
              <a:t>клеточная </a:t>
            </a:r>
            <a:r>
              <a:rPr lang="ru-RU" dirty="0" smtClean="0"/>
              <a:t>мембрана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4.комплекс </a:t>
            </a:r>
            <a:r>
              <a:rPr lang="ru-RU" dirty="0" err="1"/>
              <a:t>Гольджи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5. </a:t>
            </a:r>
            <a:r>
              <a:rPr lang="ru-RU" dirty="0"/>
              <a:t>цитоплазма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2. Назовите одну из основных функций клеточной мембраны: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1.объединяет </a:t>
            </a:r>
            <a:r>
              <a:rPr lang="ru-RU" dirty="0"/>
              <a:t>все клеточные структуры и обеспечивает их взаимодействие</a:t>
            </a:r>
          </a:p>
          <a:p>
            <a:pPr marL="0" indent="0">
              <a:buNone/>
            </a:pPr>
            <a:r>
              <a:rPr lang="ru-RU" dirty="0" smtClean="0"/>
              <a:t>2. </a:t>
            </a:r>
            <a:r>
              <a:rPr lang="ru-RU" dirty="0"/>
              <a:t>определяет способность клетки к самовоспроизведению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3.защищает </a:t>
            </a:r>
            <a:r>
              <a:rPr lang="ru-RU" dirty="0"/>
              <a:t>клетки от неблагоприятных влияний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3. Назовите функцию цитоплазмы: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1.объединяет </a:t>
            </a:r>
            <a:r>
              <a:rPr lang="ru-RU" dirty="0"/>
              <a:t>все клеточные структуры и обеспечивает их взаимодействие</a:t>
            </a:r>
          </a:p>
          <a:p>
            <a:pPr marL="0" indent="0">
              <a:buNone/>
            </a:pPr>
            <a:r>
              <a:rPr lang="ru-RU" dirty="0" smtClean="0"/>
              <a:t>2. </a:t>
            </a:r>
            <a:r>
              <a:rPr lang="ru-RU" dirty="0"/>
              <a:t>определяет способность клетки к самовоспроизведению</a:t>
            </a:r>
          </a:p>
          <a:p>
            <a:pPr marL="0" indent="0">
              <a:buNone/>
            </a:pPr>
            <a:r>
              <a:rPr lang="ru-RU" dirty="0" smtClean="0"/>
              <a:t>3. </a:t>
            </a:r>
            <a:r>
              <a:rPr lang="ru-RU" dirty="0"/>
              <a:t>защищает клетки от неблагоприятных влияний</a:t>
            </a:r>
          </a:p>
          <a:p>
            <a:pPr marL="0" indent="0">
              <a:buNone/>
            </a:pPr>
            <a:r>
              <a:rPr lang="ru-RU" dirty="0" smtClean="0"/>
              <a:t>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6524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32"/>
            <a:ext cx="8784976" cy="655272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4. Назовите функцию генетического аппарата:</a:t>
            </a:r>
          </a:p>
          <a:p>
            <a:pPr marL="0" indent="0">
              <a:buNone/>
            </a:pPr>
            <a:r>
              <a:rPr lang="ru-RU" dirty="0" smtClean="0"/>
              <a:t>1. </a:t>
            </a:r>
            <a:r>
              <a:rPr lang="ru-RU" dirty="0"/>
              <a:t>объединяет все клеточные структуры и обеспечивает их взаимодействие</a:t>
            </a:r>
          </a:p>
          <a:p>
            <a:pPr marL="0" indent="0">
              <a:buNone/>
            </a:pPr>
            <a:r>
              <a:rPr lang="ru-RU" dirty="0" smtClean="0"/>
              <a:t>2. </a:t>
            </a:r>
            <a:r>
              <a:rPr lang="ru-RU" dirty="0"/>
              <a:t>определяет способность клетки к самовоспроизведению</a:t>
            </a:r>
          </a:p>
          <a:p>
            <a:pPr marL="0" indent="0">
              <a:buNone/>
            </a:pPr>
            <a:r>
              <a:rPr lang="ru-RU" dirty="0" smtClean="0"/>
              <a:t>3. </a:t>
            </a:r>
            <a:r>
              <a:rPr lang="ru-RU" dirty="0"/>
              <a:t>защищает клетки от неблагоприятных влияний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5. К доядерным организмам относятся: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1.бактерии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2.грибы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3. </a:t>
            </a:r>
            <a:r>
              <a:rPr lang="ru-RU" dirty="0"/>
              <a:t>животные</a:t>
            </a:r>
          </a:p>
          <a:p>
            <a:pPr marL="0" indent="0">
              <a:buNone/>
            </a:pPr>
            <a:r>
              <a:rPr lang="ru-RU" dirty="0" smtClean="0"/>
              <a:t>4. </a:t>
            </a:r>
            <a:r>
              <a:rPr lang="ru-RU" dirty="0"/>
              <a:t>растения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6. К ядерным организмам относятся (несколько ответов):</a:t>
            </a:r>
          </a:p>
          <a:p>
            <a:pPr marL="0" indent="0">
              <a:buNone/>
            </a:pPr>
            <a:r>
              <a:rPr lang="ru-RU" dirty="0" smtClean="0"/>
              <a:t>1. </a:t>
            </a:r>
            <a:r>
              <a:rPr lang="ru-RU" dirty="0"/>
              <a:t>бактерии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2.грибы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3. </a:t>
            </a:r>
            <a:r>
              <a:rPr lang="ru-RU" dirty="0"/>
              <a:t>животные</a:t>
            </a:r>
          </a:p>
          <a:p>
            <a:pPr marL="0" indent="0">
              <a:buNone/>
            </a:pPr>
            <a:r>
              <a:rPr lang="ru-RU" dirty="0" smtClean="0"/>
              <a:t>4. </a:t>
            </a:r>
            <a:r>
              <a:rPr lang="ru-RU" dirty="0"/>
              <a:t>растения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18936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55272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7. Назовите живые организмы, клетки которых содержат в цитоплазме </a:t>
            </a:r>
            <a:r>
              <a:rPr lang="ru-RU" dirty="0" smtClean="0">
                <a:solidFill>
                  <a:srgbClr val="FF0000"/>
                </a:solidFill>
              </a:rPr>
              <a:t>пластиды</a:t>
            </a:r>
            <a:r>
              <a:rPr lang="ru-RU" dirty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ru-RU" dirty="0"/>
              <a:t> 1</a:t>
            </a:r>
            <a:r>
              <a:rPr lang="ru-RU" dirty="0" smtClean="0"/>
              <a:t>.бактерии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 2</a:t>
            </a:r>
            <a:r>
              <a:rPr lang="ru-RU" dirty="0" smtClean="0"/>
              <a:t>.животные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 3</a:t>
            </a:r>
            <a:r>
              <a:rPr lang="ru-RU" dirty="0" smtClean="0"/>
              <a:t>.растения</a:t>
            </a:r>
            <a:endParaRPr lang="ru-RU" dirty="0"/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8. Где именно в клетках происходит процесс фотосинтеза?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1.в </a:t>
            </a:r>
            <a:r>
              <a:rPr lang="ru-RU" dirty="0"/>
              <a:t>хромосомах</a:t>
            </a:r>
          </a:p>
          <a:p>
            <a:pPr marL="0" indent="0">
              <a:buNone/>
            </a:pPr>
            <a:r>
              <a:rPr lang="ru-RU" dirty="0" smtClean="0"/>
              <a:t>2. </a:t>
            </a:r>
            <a:r>
              <a:rPr lang="ru-RU" dirty="0"/>
              <a:t>в хлоропластах</a:t>
            </a:r>
          </a:p>
          <a:p>
            <a:pPr marL="0" indent="0">
              <a:buNone/>
            </a:pPr>
            <a:r>
              <a:rPr lang="ru-RU" dirty="0" smtClean="0"/>
              <a:t>3. </a:t>
            </a:r>
            <a:r>
              <a:rPr lang="ru-RU" dirty="0"/>
              <a:t>в цитоплазме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9. Назовите живые организмы, которые кроме мембраны, окружающей клетку, обычно имеют оболочку (клеточную стенку) (несколько ответов):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1.бактерии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2.грибы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3 .животные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4.растения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10. Верно ли утверждение: «Новые клетки появляются путем деления – из одной материнской клетки получается две дочерние»?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1.да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2. </a:t>
            </a:r>
            <a:r>
              <a:rPr lang="ru-RU" dirty="0"/>
              <a:t>нет</a:t>
            </a:r>
          </a:p>
        </p:txBody>
      </p:sp>
    </p:spTree>
    <p:extLst>
      <p:ext uri="{BB962C8B-B14F-4D97-AF65-F5344CB8AC3E}">
        <p14:creationId xmlns:p14="http://schemas.microsoft.com/office/powerpoint/2010/main" val="29816900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Д\З </a:t>
            </a:r>
          </a:p>
          <a:p>
            <a:pPr marL="0" indent="0">
              <a:buNone/>
            </a:pPr>
            <a:r>
              <a:rPr lang="ru-RU" dirty="0" smtClean="0"/>
              <a:t>Параграф10 стр.65-67.</a:t>
            </a:r>
          </a:p>
          <a:p>
            <a:pPr marL="0" indent="0">
              <a:buNone/>
            </a:pPr>
            <a:r>
              <a:rPr lang="ru-RU" dirty="0" smtClean="0"/>
              <a:t>Решить </a:t>
            </a:r>
            <a:r>
              <a:rPr lang="ru-RU" dirty="0" smtClean="0"/>
              <a:t>тест  . Ответы в тетрадь.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5399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Тип </a:t>
            </a:r>
            <a:r>
              <a:rPr lang="ru-RU" dirty="0" smtClean="0">
                <a:solidFill>
                  <a:srgbClr val="FF0000"/>
                </a:solidFill>
              </a:rPr>
              <a:t>урока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Урок «открытия» новых знаний</a:t>
            </a:r>
            <a:r>
              <a:rPr lang="ru-RU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Цель урока</a:t>
            </a:r>
            <a:r>
              <a:rPr lang="ru-RU" dirty="0" smtClean="0"/>
              <a:t>: познакомить </a:t>
            </a:r>
            <a:r>
              <a:rPr lang="ru-RU" dirty="0"/>
              <a:t>учащихся с особенностями строения клеток живых организмов; рассмотреть органоиды клетки и </a:t>
            </a:r>
            <a:r>
              <a:rPr lang="ru-RU" dirty="0" smtClean="0"/>
              <a:t>выяснить </a:t>
            </a:r>
            <a:r>
              <a:rPr lang="ru-RU" dirty="0"/>
              <a:t>из </a:t>
            </a:r>
            <a:r>
              <a:rPr lang="ru-RU" dirty="0" smtClean="0"/>
              <a:t>роль.    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Оборудование:</a:t>
            </a:r>
            <a:endParaRPr lang="ru-RU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/>
              <a:t>Таблица: «Строение растительной клетки», учебник, интерактивная доска.</a:t>
            </a:r>
          </a:p>
        </p:txBody>
      </p:sp>
    </p:spTree>
    <p:extLst>
      <p:ext uri="{BB962C8B-B14F-4D97-AF65-F5344CB8AC3E}">
        <p14:creationId xmlns:p14="http://schemas.microsoft.com/office/powerpoint/2010/main" val="3463773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Организмы относящиеся к разным царствам делятся на 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00200"/>
            <a:ext cx="8928992" cy="4525963"/>
          </a:xfrm>
        </p:spPr>
        <p:txBody>
          <a:bodyPr/>
          <a:lstStyle/>
          <a:p>
            <a:r>
              <a:rPr lang="ru-RU" dirty="0" smtClean="0"/>
              <a:t>Доядерные организмы- прокариоты(бактерии).</a:t>
            </a:r>
          </a:p>
          <a:p>
            <a:r>
              <a:rPr lang="ru-RU" dirty="0" smtClean="0"/>
              <a:t>Ядерные организмы: растения, животные, грибы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851848"/>
            <a:ext cx="5976664" cy="4006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6223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009531"/>
          </a:xfrm>
        </p:spPr>
        <p:txBody>
          <a:bodyPr/>
          <a:lstStyle/>
          <a:p>
            <a:r>
              <a:rPr lang="ru-RU" dirty="0"/>
              <a:t>Прокариоты — организмы, не имеющие оформленного </a:t>
            </a:r>
            <a:r>
              <a:rPr lang="ru-RU" dirty="0" smtClean="0"/>
              <a:t>ядра. Наследственный материал расположен непосредственно в цитоплазме. </a:t>
            </a:r>
            <a:r>
              <a:rPr lang="ru-RU" dirty="0"/>
              <a:t>К прокариотам относятся </a:t>
            </a:r>
            <a:r>
              <a:rPr lang="ru-RU" dirty="0" smtClean="0"/>
              <a:t>бактерии и сене- зеленые водоросли.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852936"/>
            <a:ext cx="5034136" cy="3775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53767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8640"/>
            <a:ext cx="8712968" cy="4525963"/>
          </a:xfrm>
        </p:spPr>
        <p:txBody>
          <a:bodyPr/>
          <a:lstStyle/>
          <a:p>
            <a:r>
              <a:rPr lang="ru-RU" dirty="0"/>
              <a:t>Эукариоты — организмы, у которых имеется оформленное ядро с ядерной оболочкой. К эукариотам относятся грибы, животные, растения и </a:t>
            </a:r>
            <a:r>
              <a:rPr lang="ru-RU" dirty="0" smtClean="0"/>
              <a:t>человек. Клетки растений и животных содержат одно ядро, а клетки грибов может быть два и более ядер.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140968"/>
            <a:ext cx="5616624" cy="3509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63920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91877" cy="6936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11388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641"/>
            <a:ext cx="8856984" cy="2232247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Клетки растений, животных и грибов в целом сходны по своей организации, но могут отличаться формой, размерами и особенностями строения. Размеры клеток ядерных организмов составляют приблизительно 0,05 мм. Клетки мякоти плодов арбуза но величине достигают нескольких миллиметров и видны невооружённым глазом. А длинные отростки нервных клеток человека достигают длины 1 м.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00"/>
          <a:stretch/>
        </p:blipFill>
        <p:spPr bwMode="auto">
          <a:xfrm>
            <a:off x="827584" y="2492896"/>
            <a:ext cx="7488832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18588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9"/>
            <a:ext cx="8640960" cy="2448272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Клетки бактерий значительно меньше. Их размеры обычно составляют около 0,001 мм, и их с трудом можно различить даже в световой микроскоп. Клетки некоторых бактерий имеют жгутики. Количество жгутиков может быть разным, в зависимости от вида бактерии на ней бывает от одного до тысячи жгутиков, но встречаются бактерии и вовсе без них. Жгутики нужны бактериям для передвижения в пространстве.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348880"/>
            <a:ext cx="5740896" cy="4305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11760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641"/>
            <a:ext cx="8856984" cy="2520280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Форма клеток бактерий </a:t>
            </a:r>
            <a:r>
              <a:rPr lang="ru-RU" dirty="0" smtClean="0"/>
              <a:t> </a:t>
            </a:r>
            <a:r>
              <a:rPr lang="ru-RU" dirty="0"/>
              <a:t>разнообразна. Наиболее распространены формы в виде </a:t>
            </a:r>
            <a:r>
              <a:rPr lang="ru-RU" b="1" dirty="0"/>
              <a:t>палочек, шариков и спиралей. </a:t>
            </a:r>
            <a:r>
              <a:rPr lang="ru-RU" dirty="0"/>
              <a:t>В зависимости от формы клеток, бактериям даны свои названия, например, бактерии округлой формы называются </a:t>
            </a:r>
            <a:r>
              <a:rPr lang="ru-RU" b="1" dirty="0"/>
              <a:t>кокками</a:t>
            </a:r>
            <a:r>
              <a:rPr lang="ru-RU" dirty="0"/>
              <a:t>, бактерии в виде палочек — </a:t>
            </a:r>
            <a:r>
              <a:rPr lang="ru-RU" b="1" dirty="0"/>
              <a:t>бациллами</a:t>
            </a:r>
            <a:r>
              <a:rPr lang="ru-RU" dirty="0"/>
              <a:t>, а бактерии в форме спиралей </a:t>
            </a:r>
            <a:r>
              <a:rPr lang="ru-RU" b="1" dirty="0"/>
              <a:t>— спирохетами </a:t>
            </a:r>
            <a:r>
              <a:rPr lang="ru-RU" dirty="0"/>
              <a:t>или </a:t>
            </a:r>
            <a:r>
              <a:rPr lang="ru-RU" b="1" dirty="0"/>
              <a:t>спириллами</a:t>
            </a:r>
            <a:r>
              <a:rPr lang="ru-RU" dirty="0"/>
              <a:t>. От формы клетки бактерии зависит её подвижность и способность прикрепляться к поверхности.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15"/>
          <a:stretch/>
        </p:blipFill>
        <p:spPr bwMode="auto">
          <a:xfrm>
            <a:off x="820671" y="2348880"/>
            <a:ext cx="7454843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656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626</Words>
  <Application>Microsoft Office PowerPoint</Application>
  <PresentationFormat>Экран (4:3)</PresentationFormat>
  <Paragraphs>67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Особенности строения клеток </vt:lpstr>
      <vt:lpstr>Тип урока Урок «открытия» новых знаний.</vt:lpstr>
      <vt:lpstr>Организмы относящиеся к разным царствам делятся на 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Жизнедеятельность клетки.</vt:lpstr>
      <vt:lpstr>Презентация PowerPoint</vt:lpstr>
      <vt:lpstr>Презентация PowerPoint</vt:lpstr>
      <vt:lpstr>Тест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строения клеток</dc:title>
  <dc:creator>Сергей Иванов</dc:creator>
  <cp:lastModifiedBy>Саша</cp:lastModifiedBy>
  <cp:revision>13</cp:revision>
  <dcterms:created xsi:type="dcterms:W3CDTF">2023-11-22T10:08:39Z</dcterms:created>
  <dcterms:modified xsi:type="dcterms:W3CDTF">2024-01-06T05:22:13Z</dcterms:modified>
</cp:coreProperties>
</file>