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embedTrueTypeFonts="1" saveSubsetFonts="1" autoCompressPictures="0">
  <p:sldMasterIdLst>
    <p:sldMasterId id="2147483775" r:id="rId1"/>
  </p:sldMasterIdLst>
  <p:notesMasterIdLst>
    <p:notesMasterId r:id="rId12"/>
  </p:notesMasterIdLst>
  <p:sldIdLst>
    <p:sldId id="267" r:id="rId2"/>
    <p:sldId id="264" r:id="rId3"/>
    <p:sldId id="256" r:id="rId4"/>
    <p:sldId id="257" r:id="rId5"/>
    <p:sldId id="258" r:id="rId6"/>
    <p:sldId id="259" r:id="rId7"/>
    <p:sldId id="260" r:id="rId8"/>
    <p:sldId id="261" r:id="rId9"/>
    <p:sldId id="263" r:id="rId10"/>
    <p:sldId id="265" r:id="rId11"/>
  </p:sldIdLst>
  <p:sldSz cx="9144000" cy="6858000" type="screen4x3"/>
  <p:notesSz cx="6858000" cy="9144000"/>
  <p:embeddedFontLst>
    <p:embeddedFont>
      <p:font typeface="Libre Franklin Medium" pitchFamily="2" charset="0"/>
      <p:regular r:id="rId13"/>
      <p:bold r:id="rId14"/>
      <p:italic r:id="rId15"/>
      <p:boldItalic r:id="rId16"/>
    </p:embeddedFont>
    <p:embeddedFont>
      <p:font typeface="Trebuchet MS" panose="020B0603020202020204" pitchFamily="34" charset="0"/>
      <p:regular r:id="rId17"/>
      <p:bold r:id="rId18"/>
      <p:italic r:id="rId19"/>
      <p:boldItalic r:id="rId20"/>
    </p:embeddedFont>
    <p:embeddedFont>
      <p:font typeface="Wingdings 3" panose="05040102010807070707" pitchFamily="18" charset="2"/>
      <p:regular r:id="rId21"/>
    </p:embeddedFont>
  </p:embeddedFont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2" d="100"/>
          <a:sy n="102" d="100"/>
        </p:scale>
        <p:origin x="1806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1.fntdata"/><Relationship Id="rId18" Type="http://schemas.openxmlformats.org/officeDocument/2006/relationships/font" Target="fonts/font6.fntdata"/><Relationship Id="rId3" Type="http://schemas.openxmlformats.org/officeDocument/2006/relationships/slide" Target="slides/slide2.xml"/><Relationship Id="rId21" Type="http://schemas.openxmlformats.org/officeDocument/2006/relationships/font" Target="fonts/font9.fntdata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font" Target="fonts/font5.fntdata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font" Target="fonts/font4.fntdata"/><Relationship Id="rId20" Type="http://schemas.openxmlformats.org/officeDocument/2006/relationships/font" Target="fonts/font8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font" Target="fonts/font3.fntdata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font" Target="fonts/font7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2.fntdata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2" name="Google Shape;9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3" name="Google Shape;103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9" name="Google Shape;109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5" name="Google Shape;115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1" name="Google Shape;121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2" name="Google Shape;132;p8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71316" cy="6874935"/>
            <a:chOff x="-8466" y="-8468"/>
            <a:chExt cx="9171316" cy="6874935"/>
          </a:xfrm>
        </p:grpSpPr>
        <p:cxnSp>
          <p:nvCxnSpPr>
            <p:cNvPr id="28" name="Straight Connector 2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0" name="Freeform 2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Freeform 3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Freeform 3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Freeform 3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4" name="Freeform 3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5" name="Freeform 34"/>
            <p:cNvSpPr/>
            <p:nvPr/>
          </p:nvSpPr>
          <p:spPr>
            <a:xfrm>
              <a:off x="8094165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6" name="Freeform 35"/>
            <p:cNvSpPr/>
            <p:nvPr/>
          </p:nvSpPr>
          <p:spPr>
            <a:xfrm>
              <a:off x="8068764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lumMod val="50000"/>
                <a:alpha val="7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1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lumMod val="75000"/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78146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4576699"/>
      </p:ext>
    </p:extLst>
  </p:cSld>
  <p:clrMapOvr>
    <a:masterClrMapping/>
  </p:clrMapOvr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247178253"/>
      </p:ext>
    </p:extLst>
  </p:cSld>
  <p:clrMapOvr>
    <a:masterClrMapping/>
  </p:clrMapOvr>
  <p:hf sldNum="0"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4722253"/>
      </p:ext>
    </p:extLst>
  </p:cSld>
  <p:clrMapOvr>
    <a:masterClrMapping/>
  </p:clrMapOvr>
  <p:hf sldNum="0" hdr="0" ftr="0" dt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68988680"/>
      </p:ext>
    </p:extLst>
  </p:cSld>
  <p:clrMapOvr>
    <a:masterClrMapping/>
  </p:clrMapOvr>
  <p:hf sldNum="0"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3130538"/>
      </p:ext>
    </p:extLst>
  </p:cSld>
  <p:clrMapOvr>
    <a:masterClrMapping/>
  </p:clrMapOvr>
  <p:hf sldNum="0" hdr="0" ftr="0" dt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8316362"/>
      </p:ext>
    </p:extLst>
  </p:cSld>
  <p:clrMapOvr>
    <a:masterClrMapping/>
  </p:clrMapOvr>
  <p:hf sldNum="0" hdr="0" ftr="0" dt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1311397"/>
      </p:ext>
    </p:extLst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7632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88837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78509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90271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3350951"/>
      </p:ext>
    </p:extLst>
  </p:cSld>
  <p:clrMapOvr>
    <a:masterClrMapping/>
  </p:clrMapOvr>
  <p:hf sldNum="0"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9055289"/>
      </p:ext>
    </p:extLst>
  </p:cSld>
  <p:clrMapOvr>
    <a:masterClrMapping/>
  </p:clrMapOvr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26773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K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2267619"/>
      </p:ext>
    </p:extLst>
  </p:cSld>
  <p:clrMapOvr>
    <a:masterClrMapping/>
  </p:clrMapOvr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71317" cy="6874935"/>
            <a:chOff x="-8467" y="-8468"/>
            <a:chExt cx="9171317" cy="6874935"/>
          </a:xfrm>
        </p:grpSpPr>
        <p:cxnSp>
          <p:nvCxnSpPr>
            <p:cNvPr id="7" name="Straight Connector 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Connector 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Freeform 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094165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68764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lumMod val="50000"/>
                <a:alpha val="7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K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K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11157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6" r:id="rId1"/>
    <p:sldLayoutId id="2147483777" r:id="rId2"/>
    <p:sldLayoutId id="2147483778" r:id="rId3"/>
    <p:sldLayoutId id="2147483779" r:id="rId4"/>
    <p:sldLayoutId id="2147483780" r:id="rId5"/>
    <p:sldLayoutId id="2147483781" r:id="rId6"/>
    <p:sldLayoutId id="2147483782" r:id="rId7"/>
    <p:sldLayoutId id="2147483783" r:id="rId8"/>
    <p:sldLayoutId id="2147483784" r:id="rId9"/>
    <p:sldLayoutId id="2147483785" r:id="rId10"/>
    <p:sldLayoutId id="2147483786" r:id="rId11"/>
    <p:sldLayoutId id="2147483787" r:id="rId12"/>
    <p:sldLayoutId id="2147483788" r:id="rId13"/>
    <p:sldLayoutId id="2147483789" r:id="rId14"/>
    <p:sldLayoutId id="2147483790" r:id="rId15"/>
    <p:sldLayoutId id="2147483791" r:id="rId16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ezmsrB59mj8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>
            <a:extLst>
              <a:ext uri="{FF2B5EF4-FFF2-40B4-BE49-F238E27FC236}">
                <a16:creationId xmlns:a16="http://schemas.microsoft.com/office/drawing/2014/main" id="{B3F67523-759E-1FCD-8C51-4FC0A19E60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>
                <a:effectLst/>
              </a:rPr>
              <a:t>         Objectives  of the lesson    </a:t>
            </a:r>
            <a:endParaRPr lang="ru-KG" dirty="0"/>
          </a:p>
        </p:txBody>
      </p:sp>
      <p:sp>
        <p:nvSpPr>
          <p:cNvPr id="2" name="Текст 1">
            <a:extLst>
              <a:ext uri="{FF2B5EF4-FFF2-40B4-BE49-F238E27FC236}">
                <a16:creationId xmlns:a16="http://schemas.microsoft.com/office/drawing/2014/main" id="{A99768D9-E91B-8614-F443-AC00648B2BD5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fontScale="25000" lnSpcReduction="20000"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6400" dirty="0">
                <a:solidFill>
                  <a:srgbClr val="00B050"/>
                </a:solidFill>
                <a:effectLst/>
              </a:rPr>
              <a:t>SWBA –to know English alphabet A,B,C,D.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6400" dirty="0">
                <a:solidFill>
                  <a:srgbClr val="00B050"/>
                </a:solidFill>
              </a:rPr>
              <a:t>S</a:t>
            </a:r>
            <a:r>
              <a:rPr lang="en-US" sz="6400" dirty="0">
                <a:solidFill>
                  <a:srgbClr val="00B050"/>
                </a:solidFill>
                <a:effectLst/>
              </a:rPr>
              <a:t>tudents will learn  </a:t>
            </a:r>
            <a:r>
              <a:rPr lang="en-US" sz="6400" dirty="0" err="1">
                <a:solidFill>
                  <a:srgbClr val="00B050"/>
                </a:solidFill>
                <a:effectLst/>
              </a:rPr>
              <a:t>pronouncation</a:t>
            </a:r>
            <a:r>
              <a:rPr lang="en-US" sz="6400" dirty="0">
                <a:solidFill>
                  <a:srgbClr val="00B050"/>
                </a:solidFill>
                <a:effectLst/>
              </a:rPr>
              <a:t> of English alphabet.</a:t>
            </a:r>
            <a:endParaRPr lang="ru-KG" sz="6400" dirty="0">
              <a:solidFill>
                <a:srgbClr val="00B050"/>
              </a:solidFill>
              <a:effectLst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6400" dirty="0">
                <a:solidFill>
                  <a:srgbClr val="00B050"/>
                </a:solidFill>
                <a:effectLst/>
              </a:rPr>
              <a:t>SWBA- to greet each other such as </a:t>
            </a:r>
            <a:r>
              <a:rPr lang="en-US" sz="6400" dirty="0" err="1">
                <a:solidFill>
                  <a:srgbClr val="00B050"/>
                </a:solidFill>
                <a:effectLst/>
              </a:rPr>
              <a:t>Hello,Hi</a:t>
            </a:r>
            <a:r>
              <a:rPr lang="en-US" sz="6400" dirty="0">
                <a:solidFill>
                  <a:srgbClr val="00B050"/>
                </a:solidFill>
                <a:effectLst/>
              </a:rPr>
              <a:t> ,good </a:t>
            </a:r>
            <a:r>
              <a:rPr lang="en-US" sz="6400" dirty="0" err="1">
                <a:solidFill>
                  <a:srgbClr val="00B050"/>
                </a:solidFill>
                <a:effectLst/>
              </a:rPr>
              <a:t>morning,good</a:t>
            </a:r>
            <a:r>
              <a:rPr lang="en-US" sz="6400" dirty="0">
                <a:solidFill>
                  <a:srgbClr val="00B050"/>
                </a:solidFill>
                <a:effectLst/>
              </a:rPr>
              <a:t> </a:t>
            </a:r>
            <a:r>
              <a:rPr lang="en-US" sz="6400" dirty="0" err="1">
                <a:solidFill>
                  <a:srgbClr val="00B050"/>
                </a:solidFill>
                <a:effectLst/>
              </a:rPr>
              <a:t>evening,good</a:t>
            </a:r>
            <a:r>
              <a:rPr lang="en-US" sz="6400" dirty="0">
                <a:solidFill>
                  <a:srgbClr val="00B050"/>
                </a:solidFill>
                <a:effectLst/>
              </a:rPr>
              <a:t> afternoon. Students will get information about consonants and vowels.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endParaRPr lang="ru-KG" sz="6400" dirty="0">
              <a:solidFill>
                <a:srgbClr val="00B050"/>
              </a:solidFill>
              <a:effectLst/>
            </a:endParaRPr>
          </a:p>
          <a:p>
            <a:endParaRPr lang="ru-KG" dirty="0"/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B846B908-F3B2-CFCC-5454-C3BB4447B9B9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fontScale="25000" lnSpcReduction="20000"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5600" dirty="0">
                <a:solidFill>
                  <a:srgbClr val="00B050"/>
                </a:solidFill>
                <a:effectLst/>
              </a:rPr>
              <a:t>Basic competence</a:t>
            </a:r>
            <a:endParaRPr lang="ru-KG" sz="5600" dirty="0">
              <a:solidFill>
                <a:srgbClr val="00B050"/>
              </a:solidFill>
              <a:effectLst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ky-KG" sz="5600" dirty="0">
                <a:solidFill>
                  <a:srgbClr val="00B050"/>
                </a:solidFill>
                <a:effectLst/>
              </a:rPr>
              <a:t>Негизги компетентүүлүк</a:t>
            </a:r>
            <a:r>
              <a:rPr lang="en-US" sz="5600" dirty="0">
                <a:solidFill>
                  <a:srgbClr val="00B050"/>
                </a:solidFill>
                <a:effectLst/>
              </a:rPr>
              <a:t>.</a:t>
            </a:r>
            <a:endParaRPr lang="ru-KG" sz="5600" dirty="0">
              <a:solidFill>
                <a:srgbClr val="00B050"/>
              </a:solidFill>
              <a:effectLst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5600" dirty="0">
                <a:solidFill>
                  <a:srgbClr val="00B050"/>
                </a:solidFill>
                <a:effectLst/>
              </a:rPr>
              <a:t> </a:t>
            </a:r>
            <a:endParaRPr lang="ru-KG" sz="5600" dirty="0">
              <a:solidFill>
                <a:srgbClr val="00B050"/>
              </a:solidFill>
              <a:effectLst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5600" dirty="0">
                <a:solidFill>
                  <a:srgbClr val="00B050"/>
                </a:solidFill>
                <a:effectLst/>
              </a:rPr>
              <a:t>1.Informational competence.</a:t>
            </a:r>
            <a:endParaRPr lang="ru-KG" sz="5600" dirty="0">
              <a:solidFill>
                <a:srgbClr val="00B050"/>
              </a:solidFill>
              <a:effectLst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5600" dirty="0">
                <a:solidFill>
                  <a:srgbClr val="00B050"/>
                </a:solidFill>
                <a:effectLst/>
              </a:rPr>
              <a:t>(BC1)</a:t>
            </a:r>
            <a:endParaRPr lang="ru-KG" sz="5600" dirty="0">
              <a:solidFill>
                <a:srgbClr val="00B050"/>
              </a:solidFill>
              <a:effectLst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5600" dirty="0">
                <a:solidFill>
                  <a:srgbClr val="00B050"/>
                </a:solidFill>
                <a:effectLst/>
              </a:rPr>
              <a:t>2.Social-communicative competence.</a:t>
            </a:r>
            <a:endParaRPr lang="ru-KG" sz="5600" dirty="0">
              <a:solidFill>
                <a:srgbClr val="00B050"/>
              </a:solidFill>
              <a:effectLst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5600" dirty="0">
                <a:solidFill>
                  <a:srgbClr val="00B050"/>
                </a:solidFill>
                <a:effectLst/>
              </a:rPr>
              <a:t>(BC2</a:t>
            </a:r>
            <a:endParaRPr lang="ru-KG" sz="5600" dirty="0">
              <a:solidFill>
                <a:srgbClr val="00B050"/>
              </a:solidFill>
              <a:effectLst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sz="5600" dirty="0">
                <a:solidFill>
                  <a:srgbClr val="00B050"/>
                </a:solidFill>
                <a:effectLst/>
              </a:rPr>
              <a:t>3.Self –organization and problem solving competence.</a:t>
            </a:r>
            <a:endParaRPr lang="ru-KG" sz="5600" dirty="0">
              <a:solidFill>
                <a:srgbClr val="00B050"/>
              </a:solidFill>
              <a:effectLst/>
            </a:endParaRPr>
          </a:p>
          <a:p>
            <a:endParaRPr lang="ru-KG" dirty="0"/>
          </a:p>
        </p:txBody>
      </p:sp>
    </p:spTree>
    <p:extLst>
      <p:ext uri="{BB962C8B-B14F-4D97-AF65-F5344CB8AC3E}">
        <p14:creationId xmlns:p14="http://schemas.microsoft.com/office/powerpoint/2010/main" val="148162335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1FBA360-1B4C-D309-1541-B8E258A486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4810812"/>
          </a:xfrm>
        </p:spPr>
        <p:txBody>
          <a:bodyPr>
            <a:normAutofit/>
          </a:bodyPr>
          <a:lstStyle/>
          <a:p>
            <a:r>
              <a:rPr lang="en-US" dirty="0"/>
              <a:t>   </a:t>
            </a:r>
            <a:br>
              <a:rPr lang="en-US" dirty="0"/>
            </a:br>
            <a:r>
              <a:rPr lang="en-US" dirty="0"/>
              <a:t>Your home work</a:t>
            </a:r>
            <a:r>
              <a:rPr lang="ru-RU" dirty="0"/>
              <a:t>:</a:t>
            </a:r>
            <a:r>
              <a:rPr lang="ky-KG" dirty="0"/>
              <a:t> </a:t>
            </a:r>
            <a:r>
              <a:rPr lang="en-US" dirty="0"/>
              <a:t>To learn by heart vowels.</a:t>
            </a:r>
            <a:br>
              <a:rPr lang="en-US" dirty="0"/>
            </a:br>
            <a:r>
              <a:rPr lang="en-US" dirty="0"/>
              <a:t> </a:t>
            </a:r>
            <a:r>
              <a:rPr lang="en-US" dirty="0">
                <a:solidFill>
                  <a:srgbClr val="00B050"/>
                </a:solidFill>
              </a:rPr>
              <a:t>Students today you are an       active.</a:t>
            </a:r>
            <a:br>
              <a:rPr lang="en-US" dirty="0">
                <a:solidFill>
                  <a:srgbClr val="00B050"/>
                </a:solidFill>
              </a:rPr>
            </a:br>
            <a:r>
              <a:rPr lang="en-US" dirty="0">
                <a:solidFill>
                  <a:srgbClr val="00B050"/>
                </a:solidFill>
              </a:rPr>
              <a:t>   Your jobs are good.</a:t>
            </a:r>
            <a:br>
              <a:rPr lang="en-US" dirty="0">
                <a:solidFill>
                  <a:srgbClr val="00B050"/>
                </a:solidFill>
              </a:rPr>
            </a:br>
            <a:r>
              <a:rPr lang="en-US" dirty="0">
                <a:solidFill>
                  <a:srgbClr val="00B050"/>
                </a:solidFill>
              </a:rPr>
              <a:t>   Have a nice day!</a:t>
            </a:r>
            <a:br>
              <a:rPr lang="en-US" dirty="0">
                <a:solidFill>
                  <a:srgbClr val="00B050"/>
                </a:solidFill>
              </a:rPr>
            </a:br>
            <a:r>
              <a:rPr lang="en-US" dirty="0">
                <a:solidFill>
                  <a:srgbClr val="00B050"/>
                </a:solidFill>
              </a:rPr>
              <a:t>               Bye!</a:t>
            </a:r>
            <a:endParaRPr lang="ru-KG" dirty="0">
              <a:solidFill>
                <a:srgbClr val="00B050"/>
              </a:solidFill>
            </a:endParaRP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37136BFE-03F4-836C-C5EB-8093C13E196D}"/>
              </a:ext>
            </a:extLst>
          </p:cNvPr>
          <p:cNvSpPr>
            <a:spLocks noGrp="1"/>
          </p:cNvSpPr>
          <p:nvPr>
            <p:ph idx="1"/>
          </p:nvPr>
        </p:nvSpPr>
        <p:spPr>
          <a:xfrm flipH="1">
            <a:off x="160255" y="2160591"/>
            <a:ext cx="449343" cy="1268410"/>
          </a:xfrm>
        </p:spPr>
        <p:txBody>
          <a:bodyPr/>
          <a:lstStyle/>
          <a:p>
            <a:pPr marL="0" indent="0">
              <a:buNone/>
            </a:pPr>
            <a:endParaRPr lang="ru-KG" dirty="0"/>
          </a:p>
        </p:txBody>
      </p:sp>
    </p:spTree>
    <p:extLst>
      <p:ext uri="{BB962C8B-B14F-4D97-AF65-F5344CB8AC3E}">
        <p14:creationId xmlns:p14="http://schemas.microsoft.com/office/powerpoint/2010/main" val="6604410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39F40B4-38F4-DEAD-7501-B107D3521E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0194" y="3805080"/>
            <a:ext cx="7655743" cy="1304247"/>
          </a:xfrm>
        </p:spPr>
        <p:txBody>
          <a:bodyPr>
            <a:normAutofit/>
          </a:bodyPr>
          <a:lstStyle/>
          <a:p>
            <a:r>
              <a:rPr lang="en-US" sz="1800" dirty="0">
                <a:solidFill>
                  <a:srgbClr val="00B050"/>
                </a:solidFill>
              </a:rPr>
              <a:t>           </a:t>
            </a:r>
            <a:r>
              <a:rPr lang="en-US" sz="2000" b="1" dirty="0">
                <a:solidFill>
                  <a:srgbClr val="00B050"/>
                </a:solidFill>
              </a:rPr>
              <a:t>TEACHER</a:t>
            </a:r>
            <a:r>
              <a:rPr lang="ru-RU" sz="2000" b="1" dirty="0">
                <a:solidFill>
                  <a:srgbClr val="00B050"/>
                </a:solidFill>
              </a:rPr>
              <a:t>:</a:t>
            </a:r>
            <a:r>
              <a:rPr lang="en-US" sz="2400" b="1" dirty="0" err="1">
                <a:solidFill>
                  <a:srgbClr val="00B050"/>
                </a:solidFill>
              </a:rPr>
              <a:t>Zhaparova</a:t>
            </a:r>
            <a:r>
              <a:rPr lang="en-US" sz="2400" b="1" dirty="0">
                <a:solidFill>
                  <a:srgbClr val="00B050"/>
                </a:solidFill>
              </a:rPr>
              <a:t> Albina </a:t>
            </a:r>
            <a:r>
              <a:rPr lang="en-US" sz="2400" b="1" dirty="0" err="1">
                <a:solidFill>
                  <a:srgbClr val="00B050"/>
                </a:solidFill>
              </a:rPr>
              <a:t>Tynybekovna</a:t>
            </a:r>
            <a:br>
              <a:rPr lang="en-US" sz="1400" dirty="0"/>
            </a:br>
            <a:endParaRPr lang="ru-KG" sz="1400" dirty="0"/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F6439F3E-23A9-F23D-1EB8-C10AFF7F2DC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599" y="904973"/>
            <a:ext cx="6347714" cy="2611226"/>
          </a:xfrm>
        </p:spPr>
        <p:txBody>
          <a:bodyPr>
            <a:normAutofit/>
          </a:bodyPr>
          <a:lstStyle/>
          <a:p>
            <a:r>
              <a:rPr lang="en-US" sz="3600" dirty="0"/>
              <a:t>       </a:t>
            </a:r>
            <a:r>
              <a:rPr lang="en-US" sz="3600" dirty="0">
                <a:solidFill>
                  <a:srgbClr val="00B050"/>
                </a:solidFill>
              </a:rPr>
              <a:t>English language</a:t>
            </a:r>
          </a:p>
          <a:p>
            <a:r>
              <a:rPr lang="en-US" sz="3600" dirty="0">
                <a:solidFill>
                  <a:srgbClr val="00B050"/>
                </a:solidFill>
              </a:rPr>
              <a:t>                Grade 3</a:t>
            </a:r>
          </a:p>
          <a:p>
            <a:r>
              <a:rPr lang="en-US" sz="3600" dirty="0">
                <a:solidFill>
                  <a:srgbClr val="00B050"/>
                </a:solidFill>
              </a:rPr>
              <a:t>              School  59</a:t>
            </a:r>
            <a:endParaRPr lang="ru-KG" sz="36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95377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13"/>
          <p:cNvSpPr txBox="1">
            <a:spLocks noGrp="1"/>
          </p:cNvSpPr>
          <p:nvPr>
            <p:ph type="ctrTitle"/>
          </p:nvPr>
        </p:nvSpPr>
        <p:spPr>
          <a:xfrm>
            <a:off x="530680" y="2205873"/>
            <a:ext cx="7595225" cy="14225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91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Libre Franklin Medium"/>
              <a:buNone/>
            </a:pPr>
            <a:r>
              <a:rPr lang="en-US" sz="4400" dirty="0">
                <a:solidFill>
                  <a:srgbClr val="00B050"/>
                </a:solidFill>
              </a:rPr>
              <a:t>ENGLISH</a:t>
            </a:r>
            <a:r>
              <a:rPr lang="en-US" dirty="0">
                <a:solidFill>
                  <a:srgbClr val="00B050"/>
                </a:solidFill>
              </a:rPr>
              <a:t>      </a:t>
            </a:r>
            <a:r>
              <a:rPr lang="en-US" sz="4000" dirty="0">
                <a:solidFill>
                  <a:srgbClr val="00B050"/>
                </a:solidFill>
              </a:rPr>
              <a:t>ALPHABET</a:t>
            </a:r>
            <a:br>
              <a:rPr lang="en-US" sz="4000" dirty="0">
                <a:solidFill>
                  <a:srgbClr val="00B050"/>
                </a:solidFill>
              </a:rPr>
            </a:br>
            <a:r>
              <a:rPr lang="en-US" sz="4000" dirty="0">
                <a:solidFill>
                  <a:srgbClr val="00B050"/>
                </a:solidFill>
                <a:hlinkClick r:id="rId3"/>
              </a:rPr>
              <a:t>https://www.youtube.com/watch?v=ezmsrB59mj8</a:t>
            </a:r>
            <a:br>
              <a:rPr lang="en-US" sz="4000" dirty="0">
                <a:solidFill>
                  <a:srgbClr val="00B050"/>
                </a:solidFill>
              </a:rPr>
            </a:br>
            <a:r>
              <a:rPr lang="en-US" sz="4000" dirty="0">
                <a:solidFill>
                  <a:srgbClr val="00B050"/>
                </a:solidFill>
              </a:rPr>
              <a:t> </a:t>
            </a:r>
            <a:endParaRPr sz="4000" dirty="0">
              <a:solidFill>
                <a:srgbClr val="00B05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1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Libre Franklin Medium"/>
              <a:buNone/>
            </a:pPr>
            <a:r>
              <a:rPr lang="en-US"/>
              <a:t>ГЛАСНЫЕ БУКВЫ. VOWELS</a:t>
            </a:r>
            <a:endParaRPr/>
          </a:p>
        </p:txBody>
      </p:sp>
      <p:sp>
        <p:nvSpPr>
          <p:cNvPr id="100" name="Google Shape;100;p14"/>
          <p:cNvSpPr txBox="1">
            <a:spLocks noGrp="1"/>
          </p:cNvSpPr>
          <p:nvPr>
            <p:ph idx="1"/>
          </p:nvPr>
        </p:nvSpPr>
        <p:spPr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7200"/>
              <a:buNone/>
            </a:pPr>
            <a:r>
              <a:rPr lang="en-US" sz="720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Aa   Ee     Oo </a:t>
            </a:r>
            <a:endParaRPr/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rgbClr val="FF0000"/>
              </a:buClr>
              <a:buSzPts val="7200"/>
              <a:buNone/>
            </a:pPr>
            <a:r>
              <a:rPr lang="en-US" sz="720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Ii    Uu     Yy</a:t>
            </a:r>
            <a:endParaRPr sz="7200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15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Libre Franklin Medium"/>
              <a:buNone/>
            </a:pPr>
            <a:r>
              <a:rPr lang="en-US"/>
              <a:t>СОГЛАСНЫЕ БУКВЫ. CONSONANTS</a:t>
            </a:r>
            <a:endParaRPr/>
          </a:p>
        </p:txBody>
      </p:sp>
      <p:sp>
        <p:nvSpPr>
          <p:cNvPr id="106" name="Google Shape;106;p15"/>
          <p:cNvSpPr txBox="1">
            <a:spLocks noGrp="1"/>
          </p:cNvSpPr>
          <p:nvPr>
            <p:ph idx="1"/>
          </p:nvPr>
        </p:nvSpPr>
        <p:spPr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400"/>
              <a:buNone/>
            </a:pPr>
            <a:r>
              <a:rPr lang="en-US" sz="5400" dirty="0"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5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Bb Dd  Ff  Gg  </a:t>
            </a:r>
            <a:r>
              <a:rPr lang="en-US" sz="54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Hh</a:t>
            </a:r>
            <a:r>
              <a:rPr lang="en-US" sz="5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54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Jj</a:t>
            </a:r>
            <a:r>
              <a:rPr lang="en-US" sz="5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Kk  </a:t>
            </a:r>
            <a:r>
              <a:rPr lang="en-US" sz="54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Ll</a:t>
            </a:r>
            <a:r>
              <a:rPr lang="en-US" sz="5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 Mm </a:t>
            </a:r>
            <a:r>
              <a:rPr lang="en-US" sz="54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Nn</a:t>
            </a:r>
            <a:r>
              <a:rPr lang="en-US" sz="5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 Pp </a:t>
            </a:r>
            <a:r>
              <a:rPr lang="en-US" sz="54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Qq</a:t>
            </a:r>
            <a:r>
              <a:rPr lang="en-US" sz="5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 Rr Ss  Tt  </a:t>
            </a:r>
            <a:endParaRPr dirty="0">
              <a:solidFill>
                <a:srgbClr val="00B050"/>
              </a:solidFill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5400"/>
              <a:buNone/>
            </a:pPr>
            <a:r>
              <a:rPr lang="en-US" sz="5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54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Vv</a:t>
            </a:r>
            <a:r>
              <a:rPr lang="en-US" sz="5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 Ww </a:t>
            </a:r>
            <a:r>
              <a:rPr lang="en-US" sz="54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Xx</a:t>
            </a:r>
            <a:r>
              <a:rPr lang="en-US" sz="5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 </a:t>
            </a:r>
            <a:r>
              <a:rPr lang="en-US" sz="54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Zz</a:t>
            </a:r>
            <a:endParaRPr sz="5400" dirty="0">
              <a:solidFill>
                <a:srgbClr val="00B05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16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Libre Franklin Medium"/>
              <a:buNone/>
            </a:pPr>
            <a:r>
              <a:rPr lang="en-US"/>
              <a:t>АЛФАВИТ .  ALPHABET</a:t>
            </a:r>
            <a:endParaRPr/>
          </a:p>
        </p:txBody>
      </p:sp>
      <p:sp>
        <p:nvSpPr>
          <p:cNvPr id="112" name="Google Shape;112;p16"/>
          <p:cNvSpPr txBox="1">
            <a:spLocks noGrp="1"/>
          </p:cNvSpPr>
          <p:nvPr>
            <p:ph idx="1"/>
          </p:nvPr>
        </p:nvSpPr>
        <p:spPr>
          <a:xfrm>
            <a:off x="509047" y="1838227"/>
            <a:ext cx="7834853" cy="421014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342900" lvl="0" indent="-342900" algn="just" rtl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5200"/>
              <a:buNone/>
            </a:pPr>
            <a:r>
              <a:rPr lang="en-US" sz="5200" dirty="0">
                <a:solidFill>
                  <a:schemeClr val="accent3"/>
                </a:solidFill>
                <a:latin typeface="Arial"/>
                <a:ea typeface="Arial"/>
                <a:cs typeface="Arial"/>
                <a:sym typeface="Arial"/>
              </a:rPr>
              <a:t>Aa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Bb Cc Dd </a:t>
            </a:r>
            <a:r>
              <a:rPr lang="en-US" sz="5200" dirty="0">
                <a:solidFill>
                  <a:schemeClr val="accent3"/>
                </a:solidFill>
                <a:latin typeface="Arial"/>
                <a:ea typeface="Arial"/>
                <a:cs typeface="Arial"/>
                <a:sym typeface="Arial"/>
              </a:rPr>
              <a:t>Ee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Ff Gg</a:t>
            </a:r>
            <a:endParaRPr sz="5200" dirty="0">
              <a:solidFill>
                <a:srgbClr val="00B05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42900" lvl="0" indent="-342900" algn="just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5200"/>
              <a:buNone/>
            </a:pPr>
            <a:r>
              <a:rPr lang="en-US" sz="52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Hh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5200" dirty="0" err="1">
                <a:solidFill>
                  <a:schemeClr val="accent3"/>
                </a:solidFill>
                <a:latin typeface="Arial"/>
                <a:ea typeface="Arial"/>
                <a:cs typeface="Arial"/>
                <a:sym typeface="Arial"/>
              </a:rPr>
              <a:t>Ii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52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Jj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Kk </a:t>
            </a:r>
            <a:r>
              <a:rPr lang="en-US" sz="52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Ll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Mm </a:t>
            </a:r>
            <a:r>
              <a:rPr lang="en-US" sz="52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Nn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5200" dirty="0">
                <a:solidFill>
                  <a:schemeClr val="accent3"/>
                </a:solidFill>
                <a:latin typeface="Arial"/>
                <a:ea typeface="Arial"/>
                <a:cs typeface="Arial"/>
                <a:sym typeface="Arial"/>
              </a:rPr>
              <a:t>Oo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Pp </a:t>
            </a:r>
            <a:r>
              <a:rPr lang="en-US" sz="52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Qq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Rr Ss Tt </a:t>
            </a:r>
            <a:r>
              <a:rPr lang="en-US" sz="5200" dirty="0" err="1">
                <a:solidFill>
                  <a:schemeClr val="accent3"/>
                </a:solidFill>
                <a:latin typeface="Arial"/>
                <a:ea typeface="Arial"/>
                <a:cs typeface="Arial"/>
                <a:sym typeface="Arial"/>
              </a:rPr>
              <a:t>Uu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52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Vv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Ww </a:t>
            </a:r>
            <a:r>
              <a:rPr lang="en-US" sz="52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Xx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5200" dirty="0" err="1">
                <a:solidFill>
                  <a:schemeClr val="accent3"/>
                </a:solidFill>
                <a:latin typeface="Arial"/>
                <a:ea typeface="Arial"/>
                <a:cs typeface="Arial"/>
                <a:sym typeface="Arial"/>
              </a:rPr>
              <a:t>Yy</a:t>
            </a:r>
            <a:r>
              <a:rPr lang="en-US" sz="5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52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Zz</a:t>
            </a:r>
            <a:endParaRPr sz="5200" dirty="0">
              <a:solidFill>
                <a:srgbClr val="00B05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17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</a:pPr>
            <a:r>
              <a:rPr lang="en-US" sz="3600" b="1">
                <a:latin typeface="Arial"/>
                <a:ea typeface="Arial"/>
                <a:cs typeface="Arial"/>
                <a:sym typeface="Arial"/>
              </a:rPr>
              <a:t>ODD MAN OUT</a:t>
            </a:r>
            <a:endParaRPr sz="3600" b="1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" name="Google Shape;118;p17"/>
          <p:cNvSpPr txBox="1">
            <a:spLocks noGrp="1"/>
          </p:cNvSpPr>
          <p:nvPr>
            <p:ph idx="1"/>
          </p:nvPr>
        </p:nvSpPr>
        <p:spPr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 fontScale="92500" lnSpcReduction="20000"/>
          </a:bodyPr>
          <a:lstStyle/>
          <a:p>
            <a:pPr marL="342900" lvl="0" indent="-342900" algn="just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4000" dirty="0">
                <a:latin typeface="Libre Franklin Medium"/>
                <a:ea typeface="Libre Franklin Medium"/>
                <a:cs typeface="Libre Franklin Medium"/>
                <a:sym typeface="Libre Franklin Medium"/>
              </a:rPr>
              <a:t>  </a:t>
            </a:r>
            <a:r>
              <a:rPr lang="en-US" sz="4000" dirty="0">
                <a:solidFill>
                  <a:srgbClr val="00B050"/>
                </a:solidFill>
                <a:latin typeface="Libre Franklin Medium"/>
                <a:ea typeface="Libre Franklin Medium"/>
                <a:cs typeface="Libre Franklin Medium"/>
                <a:sym typeface="Libre Franklin Medium"/>
              </a:rPr>
              <a:t>A  H  L  П  W  P  И   F  N  A  Й</a:t>
            </a:r>
            <a:endParaRPr dirty="0">
              <a:solidFill>
                <a:srgbClr val="00B050"/>
              </a:solidFill>
            </a:endParaRPr>
          </a:p>
          <a:p>
            <a:pPr marL="342900" lvl="0" indent="-342900" algn="just" rtl="0">
              <a:lnSpc>
                <a:spcPct val="12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4000" dirty="0">
                <a:solidFill>
                  <a:srgbClr val="00B050"/>
                </a:solidFill>
                <a:latin typeface="Libre Franklin Medium"/>
                <a:ea typeface="Libre Franklin Medium"/>
                <a:cs typeface="Libre Franklin Medium"/>
                <a:sym typeface="Libre Franklin Medium"/>
              </a:rPr>
              <a:t>  W  V   F  D  Ч  C   B   Y    F   Я  P  </a:t>
            </a:r>
            <a:endParaRPr dirty="0">
              <a:solidFill>
                <a:srgbClr val="00B050"/>
              </a:solidFill>
            </a:endParaRPr>
          </a:p>
          <a:p>
            <a:pPr marL="342900" lvl="0" indent="-342900" algn="just" rtl="0">
              <a:lnSpc>
                <a:spcPct val="12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4000" dirty="0">
                <a:solidFill>
                  <a:srgbClr val="00B050"/>
                </a:solidFill>
                <a:latin typeface="Libre Franklin Medium"/>
                <a:ea typeface="Libre Franklin Medium"/>
                <a:cs typeface="Libre Franklin Medium"/>
                <a:sym typeface="Libre Franklin Medium"/>
              </a:rPr>
              <a:t>  O  I  U Y  Ь  G  H  E  V G  Ж  D Q  Z </a:t>
            </a:r>
            <a:endParaRPr sz="4000" dirty="0">
              <a:solidFill>
                <a:srgbClr val="00B050"/>
              </a:solidFill>
              <a:latin typeface="Libre Franklin Medium"/>
              <a:ea typeface="Libre Franklin Medium"/>
              <a:cs typeface="Libre Franklin Medium"/>
              <a:sym typeface="Libre Franklin Medium"/>
            </a:endParaRPr>
          </a:p>
          <a:p>
            <a:pPr marL="342900" lvl="0" indent="-342900" algn="just" rtl="0">
              <a:lnSpc>
                <a:spcPct val="12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US" sz="4000" dirty="0">
                <a:solidFill>
                  <a:srgbClr val="00B050"/>
                </a:solidFill>
                <a:latin typeface="Libre Franklin Medium"/>
                <a:ea typeface="Libre Franklin Medium"/>
                <a:cs typeface="Libre Franklin Medium"/>
                <a:sym typeface="Libre Franklin Medium"/>
              </a:rPr>
              <a:t>   X  C  B  N</a:t>
            </a:r>
            <a:endParaRPr sz="4000" dirty="0">
              <a:solidFill>
                <a:srgbClr val="00B050"/>
              </a:solidFill>
              <a:latin typeface="Libre Franklin Medium"/>
              <a:ea typeface="Libre Franklin Medium"/>
              <a:cs typeface="Libre Franklin Medium"/>
              <a:sym typeface="Libre Franklin Medium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18"/>
          <p:cNvSpPr txBox="1">
            <a:spLocks noGrp="1"/>
          </p:cNvSpPr>
          <p:nvPr>
            <p:ph idx="1"/>
          </p:nvPr>
        </p:nvSpPr>
        <p:spPr>
          <a:xfrm>
            <a:off x="822960" y="508000"/>
            <a:ext cx="7520940" cy="3810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en-US" sz="20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Вариант</a:t>
            </a:r>
            <a:r>
              <a:rPr lang="en-US" sz="20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1.</a:t>
            </a:r>
            <a:endParaRPr dirty="0">
              <a:solidFill>
                <a:srgbClr val="00B050"/>
              </a:solidFill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en-US" sz="20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A _ _ D E F _ H _ J K _ _ N O P _ R _ T U V _ X Y _</a:t>
            </a:r>
            <a:endParaRPr sz="2000" dirty="0">
              <a:solidFill>
                <a:srgbClr val="00B05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Вариант</a:t>
            </a:r>
            <a:r>
              <a:rPr lang="en-US" sz="2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2.</a:t>
            </a:r>
            <a:endParaRPr dirty="0">
              <a:solidFill>
                <a:srgbClr val="00B050"/>
              </a:solidFill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_ B _ D _ F G _ _ J _ L M _ O _ Q R S _ U _ _ X _ Z</a:t>
            </a:r>
            <a:endParaRPr sz="2400" dirty="0">
              <a:solidFill>
                <a:srgbClr val="00B05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sz="2400" dirty="0">
              <a:solidFill>
                <a:srgbClr val="00B05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 dirty="0" err="1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Вариант</a:t>
            </a:r>
            <a:r>
              <a:rPr lang="en-US" sz="2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3.</a:t>
            </a:r>
            <a:endParaRPr sz="2400" dirty="0">
              <a:solidFill>
                <a:srgbClr val="00B05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sz="24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A B C _ E _ G _ I J K _ M N _ _ _ R S _ U _ W _ Y Z</a:t>
            </a:r>
            <a:endParaRPr sz="2400" dirty="0">
              <a:solidFill>
                <a:srgbClr val="00B05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sz="2400" dirty="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20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Libre Franklin Medium"/>
              <a:buNone/>
            </a:pPr>
            <a:r>
              <a:rPr lang="en-US" dirty="0"/>
              <a:t>           WORDS WE NEED</a:t>
            </a:r>
            <a:endParaRPr dirty="0"/>
          </a:p>
        </p:txBody>
      </p:sp>
      <p:sp>
        <p:nvSpPr>
          <p:cNvPr id="135" name="Google Shape;135;p20"/>
          <p:cNvSpPr txBox="1">
            <a:spLocks noGrp="1"/>
          </p:cNvSpPr>
          <p:nvPr>
            <p:ph idx="1"/>
          </p:nvPr>
        </p:nvSpPr>
        <p:spPr>
          <a:xfrm>
            <a:off x="527901" y="1930400"/>
            <a:ext cx="7815999" cy="29273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rPr lang="en-US" sz="3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Hello     bye-bye        Goodbye</a:t>
            </a:r>
            <a:endParaRPr sz="3200" dirty="0">
              <a:solidFill>
                <a:srgbClr val="00B05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rPr lang="en-US" sz="28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                                                                                   </a:t>
            </a:r>
            <a:r>
              <a:rPr lang="en-US" sz="36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Thank you</a:t>
            </a:r>
            <a:endParaRPr dirty="0">
              <a:solidFill>
                <a:srgbClr val="00B050"/>
              </a:solidFill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rPr lang="en-US" sz="28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                       stand up</a:t>
            </a:r>
            <a:endParaRPr dirty="0">
              <a:solidFill>
                <a:srgbClr val="00B050"/>
              </a:solidFill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rPr lang="en-US" sz="28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32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       Hi                                           </a:t>
            </a:r>
            <a:endParaRPr dirty="0">
              <a:solidFill>
                <a:srgbClr val="00B050"/>
              </a:solidFill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rPr lang="en-US" sz="28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                        sit down</a:t>
            </a:r>
            <a:endParaRPr dirty="0">
              <a:solidFill>
                <a:srgbClr val="00B050"/>
              </a:solidFill>
            </a:endParaRPr>
          </a:p>
          <a:p>
            <a:pPr marL="342900" lvl="0" indent="-342900" algn="l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rPr lang="en-US" sz="2800" dirty="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open  your  notebook</a:t>
            </a:r>
            <a:endParaRPr sz="2800" dirty="0">
              <a:solidFill>
                <a:srgbClr val="00B05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TM02900688[[fn=Аспект]]</Template>
  <TotalTime>0</TotalTime>
  <Words>379</Words>
  <Application>Microsoft Office PowerPoint</Application>
  <PresentationFormat>Экран (4:3)</PresentationFormat>
  <Paragraphs>46</Paragraphs>
  <Slides>10</Slides>
  <Notes>7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5" baseType="lpstr">
      <vt:lpstr>Wingdings 3</vt:lpstr>
      <vt:lpstr>Trebuchet MS</vt:lpstr>
      <vt:lpstr>Libre Franklin Medium</vt:lpstr>
      <vt:lpstr>Arial</vt:lpstr>
      <vt:lpstr>Аспект</vt:lpstr>
      <vt:lpstr>         Objectives  of the lesson    </vt:lpstr>
      <vt:lpstr>           TEACHER:Zhaparova Albina Tynybekovna </vt:lpstr>
      <vt:lpstr>ENGLISH      ALPHABET https://www.youtube.com/watch?v=ezmsrB59mj8  </vt:lpstr>
      <vt:lpstr>ГЛАСНЫЕ БУКВЫ. VOWELS</vt:lpstr>
      <vt:lpstr>СОГЛАСНЫЕ БУКВЫ. CONSONANTS</vt:lpstr>
      <vt:lpstr>АЛФАВИТ .  ALPHABET</vt:lpstr>
      <vt:lpstr>ODD MAN OUT</vt:lpstr>
      <vt:lpstr>Презентация PowerPoint</vt:lpstr>
      <vt:lpstr>           WORDS WE NEED</vt:lpstr>
      <vt:lpstr>    Your home work: To learn by heart vowels.  Students today you are an       active.    Your jobs are good.    Have a nice day!                Bye!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      Objectives  of the lesson    </dc:title>
  <dc:creator>User 9</dc:creator>
  <cp:lastModifiedBy>User 9</cp:lastModifiedBy>
  <cp:revision>1</cp:revision>
  <dcterms:modified xsi:type="dcterms:W3CDTF">2024-01-06T05:26:54Z</dcterms:modified>
</cp:coreProperties>
</file>