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86" r:id="rId4"/>
    <p:sldId id="258" r:id="rId5"/>
    <p:sldId id="259" r:id="rId6"/>
    <p:sldId id="260" r:id="rId7"/>
    <p:sldId id="261" r:id="rId8"/>
    <p:sldId id="262" r:id="rId9"/>
    <p:sldId id="285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Состав внутренней среды организма и её функции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93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8686800" cy="5733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1. </a:t>
            </a:r>
            <a:r>
              <a:rPr lang="ru-RU" dirty="0">
                <a:solidFill>
                  <a:srgbClr val="FF0000"/>
                </a:solidFill>
              </a:rPr>
              <a:t>Что из представленного ниже, не относится к внутренней среде организма:</a:t>
            </a:r>
          </a:p>
          <a:p>
            <a:pPr marL="0" indent="0">
              <a:buNone/>
            </a:pPr>
            <a:r>
              <a:rPr lang="ru-RU" dirty="0"/>
              <a:t>а) лимфа</a:t>
            </a:r>
          </a:p>
          <a:p>
            <a:pPr marL="0" indent="0">
              <a:buNone/>
            </a:pPr>
            <a:r>
              <a:rPr lang="ru-RU" dirty="0"/>
              <a:t>б) пищеварительный тракт </a:t>
            </a:r>
          </a:p>
          <a:p>
            <a:pPr marL="0" indent="0">
              <a:buNone/>
            </a:pPr>
            <a:r>
              <a:rPr lang="ru-RU" dirty="0"/>
              <a:t>в) плазма </a:t>
            </a:r>
            <a:r>
              <a:rPr lang="ru-RU" dirty="0" smtClean="0"/>
              <a:t>крови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2.Вторым </a:t>
            </a:r>
            <a:r>
              <a:rPr lang="ru-RU" dirty="0">
                <a:solidFill>
                  <a:srgbClr val="FF0000"/>
                </a:solidFill>
              </a:rPr>
              <a:t>компонентом внутренней среды, в которой непосредственно находятся клетки является:</a:t>
            </a:r>
          </a:p>
          <a:p>
            <a:pPr marL="0" indent="0">
              <a:buNone/>
            </a:pPr>
            <a:r>
              <a:rPr lang="ru-RU" dirty="0"/>
              <a:t>а) тканевая жидкость </a:t>
            </a:r>
          </a:p>
          <a:p>
            <a:pPr marL="0" indent="0">
              <a:buNone/>
            </a:pPr>
            <a:r>
              <a:rPr lang="ru-RU" dirty="0"/>
              <a:t>б) лимфа</a:t>
            </a:r>
          </a:p>
          <a:p>
            <a:pPr marL="0" indent="0">
              <a:buNone/>
            </a:pPr>
            <a:r>
              <a:rPr lang="ru-RU" dirty="0"/>
              <a:t>в) кровь</a:t>
            </a:r>
          </a:p>
        </p:txBody>
      </p:sp>
    </p:spTree>
    <p:extLst>
      <p:ext uri="{BB962C8B-B14F-4D97-AF65-F5344CB8AC3E}">
        <p14:creationId xmlns:p14="http://schemas.microsoft.com/office/powerpoint/2010/main" val="1172525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3.Кровь </a:t>
            </a:r>
            <a:r>
              <a:rPr lang="ru-RU" dirty="0">
                <a:solidFill>
                  <a:srgbClr val="FF0000"/>
                </a:solidFill>
              </a:rPr>
              <a:t>в организме выполняет эту функцию:</a:t>
            </a:r>
          </a:p>
          <a:p>
            <a:pPr marL="0" indent="0">
              <a:buNone/>
            </a:pPr>
            <a:r>
              <a:rPr lang="ru-RU" dirty="0"/>
              <a:t>а) дыхание</a:t>
            </a:r>
          </a:p>
          <a:p>
            <a:pPr marL="0" indent="0">
              <a:buNone/>
            </a:pPr>
            <a:r>
              <a:rPr lang="ru-RU" dirty="0"/>
              <a:t>б) транспортировка веществ 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) посредничество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4.Что </a:t>
            </a:r>
            <a:r>
              <a:rPr lang="ru-RU" dirty="0">
                <a:solidFill>
                  <a:srgbClr val="FF0000"/>
                </a:solidFill>
              </a:rPr>
              <a:t>из представленного ниже, входит во внутреннюю среду организма:</a:t>
            </a:r>
          </a:p>
          <a:p>
            <a:pPr marL="0" indent="0">
              <a:buNone/>
            </a:pPr>
            <a:r>
              <a:rPr lang="ru-RU" dirty="0"/>
              <a:t>а) кровь </a:t>
            </a:r>
          </a:p>
          <a:p>
            <a:pPr marL="0" indent="0">
              <a:buNone/>
            </a:pPr>
            <a:r>
              <a:rPr lang="ru-RU" dirty="0"/>
              <a:t>б) полость тела</a:t>
            </a:r>
          </a:p>
          <a:p>
            <a:pPr marL="0" indent="0">
              <a:buNone/>
            </a:pPr>
            <a:r>
              <a:rPr lang="ru-RU" dirty="0"/>
              <a:t>в) сердце</a:t>
            </a:r>
          </a:p>
        </p:txBody>
      </p:sp>
    </p:spTree>
    <p:extLst>
      <p:ext uri="{BB962C8B-B14F-4D97-AF65-F5344CB8AC3E}">
        <p14:creationId xmlns:p14="http://schemas.microsoft.com/office/powerpoint/2010/main" val="3990834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5.Кровь </a:t>
            </a:r>
            <a:r>
              <a:rPr lang="ru-RU" dirty="0">
                <a:solidFill>
                  <a:srgbClr val="FF0000"/>
                </a:solidFill>
              </a:rPr>
              <a:t>– разновидность ткани:</a:t>
            </a:r>
          </a:p>
          <a:p>
            <a:pPr marL="0" indent="0">
              <a:buNone/>
            </a:pPr>
            <a:r>
              <a:rPr lang="ru-RU" dirty="0"/>
              <a:t>А) соединительной;   </a:t>
            </a:r>
            <a:r>
              <a:rPr lang="ru-RU" dirty="0" smtClean="0"/>
              <a:t>   </a:t>
            </a:r>
            <a:r>
              <a:rPr lang="ru-RU" dirty="0"/>
              <a:t>Б) мышечной;                         В) эпителиальной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6.Где происходит обмен между кровью и клетками ткани</a:t>
            </a:r>
          </a:p>
          <a:p>
            <a:pPr marL="0" indent="0">
              <a:buNone/>
            </a:pPr>
            <a:r>
              <a:rPr lang="ru-RU" dirty="0" smtClean="0"/>
              <a:t>А) артерии    Б) вены В) капилляры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7.В межклеточном пространстве кровь превращается:</a:t>
            </a:r>
          </a:p>
          <a:p>
            <a:pPr marL="0" indent="0">
              <a:buNone/>
            </a:pPr>
            <a:r>
              <a:rPr lang="ru-RU" dirty="0" smtClean="0"/>
              <a:t>А) лимфу б) тканевую жидкость в) плазму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8. Из тканевой жидкости клетки получают:</a:t>
            </a:r>
          </a:p>
          <a:p>
            <a:pPr marL="0" indent="0">
              <a:buNone/>
            </a:pPr>
            <a:r>
              <a:rPr lang="ru-RU" dirty="0" smtClean="0"/>
              <a:t>А) воду  Б)углекислый газ В) питательные вещества и кислород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7037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9.Гомеостаз поддерживает в организме:</a:t>
            </a:r>
          </a:p>
          <a:p>
            <a:pPr marL="0" indent="0">
              <a:buNone/>
            </a:pPr>
            <a:r>
              <a:rPr lang="ru-RU" dirty="0" smtClean="0"/>
              <a:t>А Пищеварительная система</a:t>
            </a:r>
          </a:p>
          <a:p>
            <a:pPr marL="0" indent="0">
              <a:buNone/>
            </a:pPr>
            <a:r>
              <a:rPr lang="ru-RU" dirty="0" smtClean="0"/>
              <a:t>Б) Кровеносная система</a:t>
            </a:r>
          </a:p>
          <a:p>
            <a:pPr marL="0" indent="0">
              <a:buNone/>
            </a:pPr>
            <a:r>
              <a:rPr lang="ru-RU" dirty="0" smtClean="0"/>
              <a:t>В) Нервная и эндокринная система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10. Сколько воды содержится в тканевой жидкости?</a:t>
            </a:r>
          </a:p>
          <a:p>
            <a:pPr marL="0" indent="0">
              <a:buNone/>
            </a:pPr>
            <a:r>
              <a:rPr lang="ru-RU" dirty="0" smtClean="0"/>
              <a:t>А)95%  Б)80%  В) 65%  Г)70</a:t>
            </a:r>
            <a:r>
              <a:rPr lang="ru-RU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425310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Д\З Параграф 17 стр106-108.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Составить конспект в тетрадь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Решить тест в тетрадь.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29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Внутреннюю среду организма составляют жидкие компоненты (кровь, лимфа и тканевая жидкость), создающие необходимые условия для функционирования живых клеток.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57"/>
          <a:stretch/>
        </p:blipFill>
        <p:spPr bwMode="auto">
          <a:xfrm>
            <a:off x="0" y="0"/>
            <a:ext cx="9144000" cy="708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636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Цель урока: </a:t>
            </a:r>
            <a:r>
              <a:rPr lang="ru-RU" dirty="0"/>
              <a:t>познакомить учащихся с особенностями внутренней среды; составом и </a:t>
            </a:r>
            <a:r>
              <a:rPr lang="ru-RU" dirty="0" smtClean="0"/>
              <a:t>  функциями </a:t>
            </a:r>
            <a:r>
              <a:rPr lang="ru-RU" dirty="0"/>
              <a:t>крови</a:t>
            </a:r>
            <a:r>
              <a:rPr lang="ru-RU" dirty="0" smtClean="0"/>
              <a:t>.     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Задачи </a:t>
            </a:r>
            <a:r>
              <a:rPr lang="ru-RU" dirty="0">
                <a:solidFill>
                  <a:srgbClr val="FF0000"/>
                </a:solidFill>
              </a:rPr>
              <a:t>урока: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Образовательная: </a:t>
            </a:r>
            <a:r>
              <a:rPr lang="ru-RU" dirty="0"/>
              <a:t>сформировать у учащихся новые анатомо-физиологические понятия о внутренней среде, составе и функциях крови; </a:t>
            </a:r>
            <a:r>
              <a:rPr lang="ru-RU" dirty="0" err="1"/>
              <a:t>овершенствовать</a:t>
            </a:r>
            <a:r>
              <a:rPr lang="ru-RU" dirty="0"/>
              <a:t> навыки работы с микроскопом и микропрепаратами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Развивающая: </a:t>
            </a:r>
            <a:r>
              <a:rPr lang="ru-RU" dirty="0"/>
              <a:t>продолжить развивать интеллектуальные способности учащихся (умение обобщать, анализировать, синтезировать, пользоваться терминологией, умение устанавливать причинно-следственные связи, используя приемы технологии критического мышления: «Знаю», «Хочу знать», «Узнал</a:t>
            </a:r>
            <a:r>
              <a:rPr lang="ru-RU" dirty="0" smtClean="0"/>
              <a:t>»).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Воспитательная: </a:t>
            </a:r>
            <a:r>
              <a:rPr lang="ru-RU" dirty="0"/>
              <a:t>воспитание бережного отношения к своему здоровью, привитие интереса к изучению предмета</a:t>
            </a:r>
          </a:p>
        </p:txBody>
      </p:sp>
    </p:spTree>
    <p:extLst>
      <p:ext uri="{BB962C8B-B14F-4D97-AF65-F5344CB8AC3E}">
        <p14:creationId xmlns:p14="http://schemas.microsoft.com/office/powerpoint/2010/main" val="1374395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9"/>
            <a:ext cx="8435280" cy="201622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организме человека циркулирует 5-6 литров крови, около 20 литров тканевой жидкости и 2-4 литра лимфы.</a:t>
            </a:r>
          </a:p>
          <a:p>
            <a:r>
              <a:rPr lang="ru-RU" dirty="0"/>
              <a:t>Кровь движется по замкнутой кровеносной системе и транспортирует вещества — доставляет к клеткам кислород и питательные вещества, а от клеток уносит углекислый газ и продукты обмена.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9252520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08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3"/>
            <a:ext cx="8507288" cy="220319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Образование тканевой жидкости происходит в результате диффузии плазмы крови через стенки капиллярных сосудов. Состав тканевой жидкости похож на состав плазмы, но в ней почти нет белков. Тканевая жидкость состоит из воды и растворённых в ней веществ. Она окружает клетки и выполняет роль посредника между ними и кровью.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781236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175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3"/>
            <a:ext cx="8964488" cy="187220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Часть тканевой жидкости проникает в лимфатические капилляры, начинающиеся между клетками. Так образуется лимфа. По крупным сосудам лимфа возвращается в кровяное русло. Лимфатическая система выполняет функцию дренажа, она возвращает часть тканевой жидкости в кровь. Лимфа выполняет также защитную функцию.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813690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481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2448271"/>
          </a:xfrm>
        </p:spPr>
        <p:txBody>
          <a:bodyPr>
            <a:normAutofit fontScale="92500"/>
          </a:bodyPr>
          <a:lstStyle/>
          <a:p>
            <a:r>
              <a:rPr lang="ru-RU" dirty="0"/>
              <a:t>Кровь и лимфа через тканевую жидкость участвуют в работе всех тканей и органов. Три жидкости устанавливают взаимосвязь между частями организма и обеспечивают гомеостаз — постоянство внутренней среды.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7685112" cy="386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732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9605"/>
            <a:ext cx="8856983" cy="6778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880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53264" cy="697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243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504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Состав внутренней среды организма и её функции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Состав внутренней среды организма и её функции</dc:title>
  <dc:creator>Сергей Иванов</dc:creator>
  <cp:lastModifiedBy>Саша</cp:lastModifiedBy>
  <cp:revision>7</cp:revision>
  <dcterms:created xsi:type="dcterms:W3CDTF">2023-11-21T10:43:56Z</dcterms:created>
  <dcterms:modified xsi:type="dcterms:W3CDTF">2024-01-06T05:37:59Z</dcterms:modified>
</cp:coreProperties>
</file>