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62" r:id="rId5"/>
    <p:sldId id="263" r:id="rId6"/>
    <p:sldId id="280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58" r:id="rId23"/>
    <p:sldId id="259" r:id="rId24"/>
    <p:sldId id="260" r:id="rId25"/>
    <p:sldId id="261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Ядро.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637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686800" cy="600953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 из цитоплазмы в ядро поступают все ферменты, необходимые для синтеза РНК.</a:t>
            </a:r>
          </a:p>
          <a:p>
            <a:endParaRPr lang="ru-RU" dirty="0"/>
          </a:p>
          <a:p>
            <a:r>
              <a:rPr lang="ru-RU" dirty="0"/>
              <a:t>Наружная ядерная мембрана со стороны, обращённой в цитоплазму, покрыта рибосомами, придающими ей шероховатость, внутренняя мембрана гладкая.</a:t>
            </a:r>
          </a:p>
          <a:p>
            <a:endParaRPr lang="ru-RU" dirty="0"/>
          </a:p>
          <a:p>
            <a:r>
              <a:rPr lang="ru-RU" dirty="0"/>
              <a:t>Ядерные мембраны являются частью мембранной системы клетки: выросты наружной ядерной мембраны соединяются с каналами эндоплазматической сети, образуя единую систему сообщающихся каналов.</a:t>
            </a:r>
          </a:p>
          <a:p>
            <a:endParaRPr lang="ru-RU" dirty="0"/>
          </a:p>
          <a:p>
            <a:r>
              <a:rPr lang="ru-RU" dirty="0"/>
              <a:t>Ядро также содержит ядрышки, количество которых может колебаться от одного до семи.</a:t>
            </a:r>
          </a:p>
        </p:txBody>
      </p:sp>
    </p:spTree>
    <p:extLst>
      <p:ext uri="{BB962C8B-B14F-4D97-AF65-F5344CB8AC3E}">
        <p14:creationId xmlns:p14="http://schemas.microsoft.com/office/powerpoint/2010/main" val="422402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66429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Ядрышко − это </a:t>
            </a:r>
            <a:r>
              <a:rPr lang="ru-RU" dirty="0" err="1"/>
              <a:t>немембранная</a:t>
            </a:r>
            <a:r>
              <a:rPr lang="ru-RU" dirty="0"/>
              <a:t> внутриядерная органелла. Которая представляет собой комплекс белков и предшественников </a:t>
            </a:r>
            <a:r>
              <a:rPr lang="ru-RU" dirty="0" err="1"/>
              <a:t>рибосомных</a:t>
            </a:r>
            <a:r>
              <a:rPr lang="ru-RU" dirty="0"/>
              <a:t> субъединиц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Основная функция ядрышка − это синтез РНК и белков, из которых формируются особые органоиды – рибосомы.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8" y="2924944"/>
            <a:ext cx="5529025" cy="387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419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/>
              <a:t>Рибосомы синтезируют белки из аминокислот по заданной матрице на основе генетической информации, предоставляемой матричной РНК.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71992"/>
            <a:ext cx="4896544" cy="340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738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dirty="0"/>
              <a:t>Ядро содержит ДНК, которая диктует что клетка будет делать и как она это будет делать.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21422"/>
            <a:ext cx="6912768" cy="465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940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До деления, генетический материал клетки находиться в виде хроматина − комплекса ДНК, РНК и белков.</a:t>
            </a:r>
          </a:p>
          <a:p>
            <a:endParaRPr lang="ru-RU" dirty="0"/>
          </a:p>
          <a:p>
            <a:r>
              <a:rPr lang="ru-RU" dirty="0"/>
              <a:t>Когда клетка готова к делению ДНК сильно уплотняется.</a:t>
            </a:r>
          </a:p>
          <a:p>
            <a:endParaRPr lang="ru-RU" dirty="0"/>
          </a:p>
          <a:p>
            <a:r>
              <a:rPr lang="ru-RU" dirty="0"/>
              <a:t>Каким же образом это происходит?</a:t>
            </a:r>
          </a:p>
          <a:p>
            <a:endParaRPr lang="ru-RU" dirty="0"/>
          </a:p>
          <a:p>
            <a:r>
              <a:rPr lang="ru-RU" dirty="0"/>
              <a:t>Перед делением клетки, ДНК дважды обматывается вокруг белков гистонов. В результате чего формируются структурные части хромосомы – </a:t>
            </a:r>
            <a:r>
              <a:rPr lang="ru-RU" dirty="0" err="1"/>
              <a:t>нуклеосомы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При этом образуется структура, которая напоминает «бусы на нити». Таким образом создаются хромосомы.</a:t>
            </a:r>
          </a:p>
        </p:txBody>
      </p:sp>
    </p:spTree>
    <p:extLst>
      <p:ext uri="{BB962C8B-B14F-4D97-AF65-F5344CB8AC3E}">
        <p14:creationId xmlns:p14="http://schemas.microsoft.com/office/powerpoint/2010/main" val="2692671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Хромосома </a:t>
            </a:r>
            <a:r>
              <a:rPr lang="ru-RU" dirty="0"/>
              <a:t>– это наиболее компактная форма хранения наследственного материала клетки. По сравнению с нитью ДНК укорочение составляет примерно 1600 раз.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b="1" dirty="0"/>
          </a:p>
          <a:p>
            <a:r>
              <a:rPr lang="ru-RU" b="1" dirty="0" smtClean="0"/>
              <a:t>Хромосома </a:t>
            </a:r>
            <a:r>
              <a:rPr lang="ru-RU" dirty="0"/>
              <a:t>представляет собой палочковидную структуру и состоит из двух сестринских хроматид, которые удерживаются благодаря первичной перетяжки - </a:t>
            </a:r>
            <a:r>
              <a:rPr lang="ru-RU" dirty="0" err="1"/>
              <a:t>центромеры</a:t>
            </a:r>
            <a:r>
              <a:rPr lang="ru-RU" dirty="0"/>
              <a:t>.</a:t>
            </a:r>
          </a:p>
          <a:p>
            <a:r>
              <a:rPr lang="ru-RU" b="1" dirty="0" smtClean="0"/>
              <a:t>Хроматида</a:t>
            </a:r>
            <a:r>
              <a:rPr lang="ru-RU" dirty="0" smtClean="0"/>
              <a:t> </a:t>
            </a:r>
            <a:r>
              <a:rPr lang="ru-RU" dirty="0"/>
              <a:t>– это нуклеопротеидная нить, половинка двойной </a:t>
            </a:r>
            <a:r>
              <a:rPr lang="ru-RU" dirty="0" smtClean="0"/>
              <a:t>хромосомы.</a:t>
            </a:r>
            <a:endParaRPr lang="ru-RU" dirty="0"/>
          </a:p>
          <a:p>
            <a:r>
              <a:rPr lang="ru-RU" b="1" dirty="0" err="1"/>
              <a:t>Центромера</a:t>
            </a:r>
            <a:r>
              <a:rPr lang="ru-RU" dirty="0"/>
              <a:t> делит хромосому на короткое и длинное плечо. К </a:t>
            </a:r>
            <a:r>
              <a:rPr lang="ru-RU" dirty="0" err="1"/>
              <a:t>центромере</a:t>
            </a:r>
            <a:r>
              <a:rPr lang="ru-RU" dirty="0"/>
              <a:t> во время деления клетки, присоединяются нити веретена деления.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572640" cy="218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001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r>
              <a:rPr lang="ru-RU" dirty="0"/>
              <a:t>Это веретенообразная система микротрубочек. Микротрубочки веретена присоединяются к белковым структурам хроматид в области </a:t>
            </a:r>
            <a:r>
              <a:rPr lang="ru-RU" dirty="0" err="1"/>
              <a:t>центромер</a:t>
            </a:r>
            <a:r>
              <a:rPr lang="ru-RU" dirty="0"/>
              <a:t> и обеспечивают движение хромосом по направлению к полюсам.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527740" cy="272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648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Хромосома может быть одинарной (состоять из одной хроматиды) и двойной (из двух хроматид).</a:t>
            </a:r>
          </a:p>
          <a:p>
            <a:endParaRPr lang="ru-RU" dirty="0"/>
          </a:p>
          <a:p>
            <a:r>
              <a:rPr lang="ru-RU" dirty="0"/>
              <a:t>В обычном состоянии нити ДНК расплетены. Это необходимо для того что бы участки ДНК – гены, в которых зашифрована структура какого-либо белка, свободно функционировали.</a:t>
            </a:r>
          </a:p>
          <a:p>
            <a:endParaRPr lang="ru-RU" dirty="0"/>
          </a:p>
          <a:p>
            <a:r>
              <a:rPr lang="ru-RU" dirty="0"/>
              <a:t>Так как это возможно только тогда, когда ДНК </a:t>
            </a:r>
            <a:r>
              <a:rPr lang="ru-RU" dirty="0" err="1"/>
              <a:t>деспирализована</a:t>
            </a:r>
            <a:r>
              <a:rPr lang="ru-RU" dirty="0"/>
              <a:t>, то есть расплетена.</a:t>
            </a:r>
          </a:p>
        </p:txBody>
      </p:sp>
    </p:spTree>
    <p:extLst>
      <p:ext uri="{BB962C8B-B14F-4D97-AF65-F5344CB8AC3E}">
        <p14:creationId xmlns:p14="http://schemas.microsoft.com/office/powerpoint/2010/main" val="4062768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304256" cy="542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88640"/>
            <a:ext cx="6347048" cy="593752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Хромосомный набор клетки</a:t>
            </a:r>
          </a:p>
          <a:p>
            <a:endParaRPr lang="ru-RU" dirty="0"/>
          </a:p>
          <a:p>
            <a:r>
              <a:rPr lang="ru-RU" dirty="0"/>
              <a:t>Клетки, которые составляют тело многоклеточных организмов и не принимают участия в половом размножении, называются соматическими клетками. К ним относят, например, нервные, мышечные клетки, эпителиальные.  </a:t>
            </a:r>
          </a:p>
          <a:p>
            <a:endParaRPr lang="ru-RU" dirty="0"/>
          </a:p>
          <a:p>
            <a:r>
              <a:rPr lang="ru-RU" dirty="0"/>
              <a:t>В ядрах таких клеток содержится двойной (диплоидный) набор хромосом. То есть по две хромосомы каждого вида − (гомологичные хромосомы).</a:t>
            </a:r>
          </a:p>
          <a:p>
            <a:endParaRPr lang="ru-RU" dirty="0"/>
          </a:p>
          <a:p>
            <a:r>
              <a:rPr lang="ru-RU" dirty="0"/>
              <a:t>Гомологичные хромосомы – это парные, одинаковые хромосомы (одна от матери –другая от отца).</a:t>
            </a:r>
          </a:p>
        </p:txBody>
      </p:sp>
    </p:spTree>
    <p:extLst>
      <p:ext uri="{BB962C8B-B14F-4D97-AF65-F5344CB8AC3E}">
        <p14:creationId xmlns:p14="http://schemas.microsoft.com/office/powerpoint/2010/main" val="565642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16024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Половина хромосом, которая досталась от (гаплоидного) сперматозоида отца и вторая половина от материнской (гаплоидной) яйцеклетки. То есть диплоидная соматическая клетка образовалась путём слияния 2 гаплоидных гамет.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7632848" cy="401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65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Задачи</a:t>
            </a:r>
            <a:r>
              <a:rPr lang="ru-RU" dirty="0"/>
              <a:t>: изучить строение ядра как важнейшем компоненте </a:t>
            </a:r>
            <a:r>
              <a:rPr lang="ru-RU" dirty="0" err="1"/>
              <a:t>эукариотической</a:t>
            </a:r>
            <a:r>
              <a:rPr lang="ru-RU" dirty="0"/>
              <a:t> клетки; охарактеризовать важнейшие структуры ядра; раскрыть функции ядра в клетке в связи с особенностями его строения и химического состава; сформировать знания о хромосомах как носителях наследственности.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594205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327668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Гаплоидный набор хромосом </a:t>
            </a:r>
            <a:r>
              <a:rPr lang="ru-RU" dirty="0"/>
              <a:t>– это набор различных по размерам и форме хромосом клеток данного вида, где каждая хромосома представлена в единственном числе, в отличие от диплоидного набора, когда каждой хромосомы по две. Таким образом гаплоидный набор хромосом содержится в ядрах половых клеток (гамет).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5" y="3140968"/>
            <a:ext cx="6388968" cy="358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032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324036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Каждый организм имеет определённое количество хромосом. Такой набор называется </a:t>
            </a:r>
            <a:r>
              <a:rPr lang="ru-RU" b="1" dirty="0"/>
              <a:t>кариотипом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кариотипе человека 46 хромосом − 44 из которых </a:t>
            </a:r>
            <a:r>
              <a:rPr lang="ru-RU" b="1" dirty="0" err="1"/>
              <a:t>аутосомы</a:t>
            </a:r>
            <a:r>
              <a:rPr lang="ru-RU" dirty="0"/>
              <a:t> и </a:t>
            </a:r>
            <a:r>
              <a:rPr lang="ru-RU" b="1" dirty="0"/>
              <a:t>2 половые хромосомы.</a:t>
            </a:r>
          </a:p>
          <a:p>
            <a:r>
              <a:rPr lang="ru-RU" b="1" dirty="0" smtClean="0"/>
              <a:t>Диплоидный </a:t>
            </a:r>
            <a:r>
              <a:rPr lang="ru-RU" b="1" dirty="0"/>
              <a:t>набор хромосом </a:t>
            </a:r>
            <a:r>
              <a:rPr lang="ru-RU" dirty="0"/>
              <a:t>− это 46 хромосом, а гаплоидный набор, это 23 хромосомы.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84984"/>
            <a:ext cx="56197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042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686800" cy="59046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1. </a:t>
            </a:r>
            <a:r>
              <a:rPr lang="ru-RU" dirty="0">
                <a:solidFill>
                  <a:srgbClr val="FF0000"/>
                </a:solidFill>
              </a:rPr>
              <a:t>Сколько хромосом у человека: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44   б</a:t>
            </a:r>
            <a:r>
              <a:rPr lang="ru-RU" dirty="0"/>
              <a:t>) </a:t>
            </a:r>
            <a:r>
              <a:rPr lang="ru-RU" dirty="0" smtClean="0"/>
              <a:t>48   в</a:t>
            </a:r>
            <a:r>
              <a:rPr lang="ru-RU" dirty="0"/>
              <a:t>) 46 </a:t>
            </a: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2.Какими </a:t>
            </a:r>
            <a:r>
              <a:rPr lang="ru-RU" dirty="0">
                <a:solidFill>
                  <a:srgbClr val="FF0000"/>
                </a:solidFill>
              </a:rPr>
              <a:t>структурами представлены хромосомы ядра клетки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двухцепочечными</a:t>
            </a:r>
            <a:r>
              <a:rPr lang="ru-RU" dirty="0"/>
              <a:t> молекулами ДНК и белка </a:t>
            </a:r>
          </a:p>
          <a:p>
            <a:pPr marL="0" indent="0">
              <a:buNone/>
            </a:pPr>
            <a:r>
              <a:rPr lang="ru-RU" dirty="0"/>
              <a:t>б) </a:t>
            </a:r>
            <a:r>
              <a:rPr lang="ru-RU" dirty="0" err="1"/>
              <a:t>двухцепочечными</a:t>
            </a:r>
            <a:r>
              <a:rPr lang="ru-RU" dirty="0"/>
              <a:t> молекулами углеводов</a:t>
            </a:r>
          </a:p>
          <a:p>
            <a:pPr marL="0" indent="0">
              <a:buNone/>
            </a:pPr>
            <a:r>
              <a:rPr lang="ru-RU" dirty="0"/>
              <a:t>в) жировыми образованиями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>
                <a:solidFill>
                  <a:srgbClr val="FF0000"/>
                </a:solidFill>
              </a:rPr>
              <a:t>Плотное округлое тельце взвешенное в ядерном соке:</a:t>
            </a:r>
          </a:p>
          <a:p>
            <a:pPr marL="0" indent="0">
              <a:buNone/>
            </a:pPr>
            <a:r>
              <a:rPr lang="ru-RU" dirty="0"/>
              <a:t>а) гамета</a:t>
            </a:r>
          </a:p>
          <a:p>
            <a:pPr marL="0" indent="0">
              <a:buNone/>
            </a:pPr>
            <a:r>
              <a:rPr lang="ru-RU" dirty="0"/>
              <a:t>б) ядрышко </a:t>
            </a:r>
          </a:p>
          <a:p>
            <a:pPr marL="0" indent="0">
              <a:buNone/>
            </a:pPr>
            <a:r>
              <a:rPr lang="ru-RU" dirty="0"/>
              <a:t>в) ядро</a:t>
            </a:r>
          </a:p>
        </p:txBody>
      </p:sp>
    </p:spTree>
    <p:extLst>
      <p:ext uri="{BB962C8B-B14F-4D97-AF65-F5344CB8AC3E}">
        <p14:creationId xmlns:p14="http://schemas.microsoft.com/office/powerpoint/2010/main" val="2470177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4.Где </a:t>
            </a:r>
            <a:r>
              <a:rPr lang="ru-RU" dirty="0">
                <a:solidFill>
                  <a:srgbClr val="FF0000"/>
                </a:solidFill>
              </a:rPr>
              <a:t>находятся хроматиды:</a:t>
            </a:r>
          </a:p>
          <a:p>
            <a:pPr marL="0" indent="0">
              <a:buNone/>
            </a:pPr>
            <a:r>
              <a:rPr lang="ru-RU" dirty="0"/>
              <a:t>а) в ядре</a:t>
            </a:r>
          </a:p>
          <a:p>
            <a:pPr marL="0" indent="0">
              <a:buNone/>
            </a:pPr>
            <a:r>
              <a:rPr lang="ru-RU" dirty="0"/>
              <a:t>б) в мозгу</a:t>
            </a:r>
          </a:p>
          <a:p>
            <a:pPr marL="0" indent="0">
              <a:buNone/>
            </a:pPr>
            <a:r>
              <a:rPr lang="ru-RU" dirty="0"/>
              <a:t>в) в соматических клетках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5.Выберите </a:t>
            </a:r>
            <a:r>
              <a:rPr lang="ru-RU" dirty="0">
                <a:solidFill>
                  <a:srgbClr val="FF0000"/>
                </a:solidFill>
              </a:rPr>
              <a:t>верное определение понятия кариоплазмы:</a:t>
            </a:r>
          </a:p>
          <a:p>
            <a:pPr marL="0" indent="0">
              <a:buNone/>
            </a:pPr>
            <a:r>
              <a:rPr lang="ru-RU" dirty="0"/>
              <a:t>а) жидкое содержимое митохондрий</a:t>
            </a:r>
          </a:p>
          <a:p>
            <a:pPr marL="0" indent="0">
              <a:buNone/>
            </a:pPr>
            <a:r>
              <a:rPr lang="ru-RU" dirty="0"/>
              <a:t>б) название цитоплазмы клеток</a:t>
            </a:r>
          </a:p>
          <a:p>
            <a:pPr marL="0" indent="0">
              <a:buNone/>
            </a:pPr>
            <a:r>
              <a:rPr lang="ru-RU" dirty="0"/>
              <a:t>в) густое ядерное вещество </a:t>
            </a:r>
          </a:p>
        </p:txBody>
      </p:sp>
    </p:spTree>
    <p:extLst>
      <p:ext uri="{BB962C8B-B14F-4D97-AF65-F5344CB8AC3E}">
        <p14:creationId xmlns:p14="http://schemas.microsoft.com/office/powerpoint/2010/main" val="1306500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6.Поскольку </a:t>
            </a:r>
            <a:r>
              <a:rPr lang="ru-RU" dirty="0">
                <a:solidFill>
                  <a:srgbClr val="FF0000"/>
                </a:solidFill>
              </a:rPr>
              <a:t>ядерная оболочка непроницаема для крупных молекул, транспорт молекул через ядерную оболочку обеспечивают:</a:t>
            </a:r>
          </a:p>
          <a:p>
            <a:pPr marL="0" indent="0">
              <a:buNone/>
            </a:pPr>
            <a:r>
              <a:rPr lang="ru-RU" dirty="0"/>
              <a:t>а) ядерные дыры</a:t>
            </a:r>
          </a:p>
          <a:p>
            <a:pPr marL="0" indent="0">
              <a:buNone/>
            </a:pPr>
            <a:r>
              <a:rPr lang="ru-RU" dirty="0"/>
              <a:t>б) ядерные двери</a:t>
            </a:r>
          </a:p>
          <a:p>
            <a:pPr marL="0" indent="0">
              <a:buNone/>
            </a:pPr>
            <a:r>
              <a:rPr lang="ru-RU" dirty="0"/>
              <a:t>в) ядерные поры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7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>
                <a:solidFill>
                  <a:srgbClr val="FF0000"/>
                </a:solidFill>
              </a:rPr>
              <a:t>Где находится гаплоидный набор?:</a:t>
            </a:r>
          </a:p>
          <a:p>
            <a:pPr marL="0" indent="0">
              <a:buNone/>
            </a:pPr>
            <a:r>
              <a:rPr lang="ru-RU" dirty="0"/>
              <a:t>а) в гаметах </a:t>
            </a:r>
          </a:p>
          <a:p>
            <a:pPr marL="0" indent="0">
              <a:buNone/>
            </a:pPr>
            <a:r>
              <a:rPr lang="ru-RU" dirty="0"/>
              <a:t>б) в ядрах</a:t>
            </a:r>
          </a:p>
          <a:p>
            <a:pPr marL="0" indent="0">
              <a:buNone/>
            </a:pPr>
            <a:r>
              <a:rPr lang="ru-RU" dirty="0"/>
              <a:t>в) в </a:t>
            </a:r>
            <a:r>
              <a:rPr lang="ru-RU" dirty="0" smtClean="0"/>
              <a:t>хромосомах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8.Обмен </a:t>
            </a:r>
            <a:r>
              <a:rPr lang="ru-RU" dirty="0">
                <a:solidFill>
                  <a:srgbClr val="FF0000"/>
                </a:solidFill>
              </a:rPr>
              <a:t>веществ между ядром и цитоплазмой исключен, так ли это:</a:t>
            </a:r>
          </a:p>
          <a:p>
            <a:pPr marL="0" indent="0">
              <a:buNone/>
            </a:pPr>
            <a:r>
              <a:rPr lang="ru-RU" dirty="0"/>
              <a:t>а) да</a:t>
            </a:r>
          </a:p>
          <a:p>
            <a:pPr marL="0" indent="0">
              <a:buNone/>
            </a:pPr>
            <a:r>
              <a:rPr lang="ru-RU" dirty="0"/>
              <a:t>б) нет </a:t>
            </a:r>
          </a:p>
          <a:p>
            <a:pPr marL="0" indent="0">
              <a:buNone/>
            </a:pPr>
            <a:r>
              <a:rPr lang="ru-RU" dirty="0"/>
              <a:t>в) неизвестно</a:t>
            </a:r>
          </a:p>
        </p:txBody>
      </p:sp>
    </p:spTree>
    <p:extLst>
      <p:ext uri="{BB962C8B-B14F-4D97-AF65-F5344CB8AC3E}">
        <p14:creationId xmlns:p14="http://schemas.microsoft.com/office/powerpoint/2010/main" val="2149439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9. Как называется набор хромосом: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Хромотиды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б) Гаметы</a:t>
            </a:r>
          </a:p>
          <a:p>
            <a:pPr marL="0" indent="0">
              <a:buNone/>
            </a:pPr>
            <a:r>
              <a:rPr lang="ru-RU" dirty="0"/>
              <a:t>в) Кариотип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10. Вязкая жидкость, заполняющая ядро, называется: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нуклеотидоплазма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б) </a:t>
            </a:r>
            <a:r>
              <a:rPr lang="ru-RU" dirty="0" err="1"/>
              <a:t>нуклеоплазма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 err="1"/>
              <a:t>никлеоплазма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11. Что такое диплоидный набор:</a:t>
            </a:r>
          </a:p>
          <a:p>
            <a:pPr marL="0" indent="0">
              <a:buNone/>
            </a:pPr>
            <a:r>
              <a:rPr lang="ru-RU" dirty="0"/>
              <a:t>а) набор двойных клеток </a:t>
            </a:r>
          </a:p>
          <a:p>
            <a:pPr marL="0" indent="0">
              <a:buNone/>
            </a:pPr>
            <a:r>
              <a:rPr lang="ru-RU" dirty="0"/>
              <a:t>б) набор уникальных клеток</a:t>
            </a:r>
          </a:p>
          <a:p>
            <a:pPr marL="0" indent="0">
              <a:buNone/>
            </a:pPr>
            <a:r>
              <a:rPr lang="ru-RU" dirty="0"/>
              <a:t>в) набор гамет</a:t>
            </a:r>
          </a:p>
        </p:txBody>
      </p:sp>
    </p:spTree>
    <p:extLst>
      <p:ext uri="{BB962C8B-B14F-4D97-AF65-F5344CB8AC3E}">
        <p14:creationId xmlns:p14="http://schemas.microsoft.com/office/powerpoint/2010/main" val="993492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</a:p>
          <a:p>
            <a:r>
              <a:rPr lang="ru-RU" dirty="0" smtClean="0"/>
              <a:t>Параграф 15читать, конспект краткий</a:t>
            </a:r>
          </a:p>
          <a:p>
            <a:r>
              <a:rPr lang="ru-RU" dirty="0" smtClean="0"/>
              <a:t>Тест</a:t>
            </a:r>
          </a:p>
          <a:p>
            <a:r>
              <a:rPr lang="ru-RU" dirty="0" smtClean="0"/>
              <a:t>Тетрадь </a:t>
            </a:r>
            <a:r>
              <a:rPr lang="ru-RU" smtClean="0"/>
              <a:t>принести завтра 24.11.2023г.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74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Эукариоты</a:t>
            </a:r>
            <a:r>
              <a:rPr lang="ru-RU" dirty="0"/>
              <a:t> — это организмы, клетки которых имеют ядро и другие органеллы, окруженные плазматической </a:t>
            </a:r>
            <a:r>
              <a:rPr lang="ru-RU" dirty="0" smtClean="0"/>
              <a:t>мембраной.</a:t>
            </a:r>
            <a:endParaRPr lang="ru-RU" dirty="0"/>
          </a:p>
        </p:txBody>
      </p:sp>
      <p:pic>
        <p:nvPicPr>
          <p:cNvPr id="1026" name="Picture 2" descr="https://cf.ppt-online.org/files1/slide/y/yaKIQzuWl4eLxFRXMESi3f5hOp09CmYZJsgqtj2Bc8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2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7"/>
            <a:ext cx="8229600" cy="3096344"/>
          </a:xfrm>
        </p:spPr>
        <p:txBody>
          <a:bodyPr/>
          <a:lstStyle/>
          <a:p>
            <a:r>
              <a:rPr lang="ru-RU" dirty="0"/>
              <a:t>В 1831 году английский ботаник Роберт Броун впервые описал ядро растительной клетки, а в 1833 году установил, что ядро является обязательным органоидом клетки растения. Ядро − это центр управления клеткой.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436" y="3429000"/>
            <a:ext cx="427653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25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Оно содержится практически во всех клетках многоклеточных организмов за исключением красных кровяных телец – клеток крови – эритроцитов и кровяных пластинок тромбоцитов, они лишены ядра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имеют оформленного ядра и одноклеточные бактерии, по этой причине их называют прокариотами. То есть доядерные одноклеточные живые организмы.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988" y="2348880"/>
            <a:ext cx="42386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014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634"/>
            <a:ext cx="9144000" cy="672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534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Ядро необходимо для осуществления двух важных функций:</a:t>
            </a:r>
          </a:p>
          <a:p>
            <a:endParaRPr lang="ru-RU" dirty="0"/>
          </a:p>
          <a:p>
            <a:r>
              <a:rPr lang="ru-RU" dirty="0"/>
              <a:t>1 функция: это деление клетки, при котором образуются подобные материнской − новые клетки.</a:t>
            </a:r>
          </a:p>
          <a:p>
            <a:endParaRPr lang="ru-RU" dirty="0"/>
          </a:p>
          <a:p>
            <a:r>
              <a:rPr lang="ru-RU" dirty="0"/>
              <a:t>И 2 функция: регуляция всех процессов белкового синтеза, обмена веществ и энергии, идущих в клетках.</a:t>
            </a:r>
          </a:p>
        </p:txBody>
      </p:sp>
    </p:spTree>
    <p:extLst>
      <p:ext uri="{BB962C8B-B14F-4D97-AF65-F5344CB8AC3E}">
        <p14:creationId xmlns:p14="http://schemas.microsoft.com/office/powerpoint/2010/main" val="672020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dirty="0"/>
              <a:t>В большинстве клеток ядро шаровидное или овальное. Однако встречаются ядра и другой формы (ветвистые, палочковидные, лопастные, чётковидные, подковообразные и другие.). Размеры ядер колеблются в широких пределах − от 3 до 25 мкм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Наиболее крупным ядром обладает яйцеклетка.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61048"/>
            <a:ext cx="4627811" cy="28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57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7"/>
            <a:ext cx="8856984" cy="345638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Рассмотрим строение ядра подробнее.</a:t>
            </a:r>
          </a:p>
          <a:p>
            <a:endParaRPr lang="ru-RU" b="1" dirty="0"/>
          </a:p>
          <a:p>
            <a:r>
              <a:rPr lang="ru-RU" dirty="0"/>
              <a:t>От цитоплазмы оно отделено двойной мембраной. Которая состоит из наружной и внутренней мембраны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Пространство между наружной и внутренней мембранами оболочки клеточного ядра – </a:t>
            </a:r>
            <a:r>
              <a:rPr lang="ru-RU" dirty="0" err="1"/>
              <a:t>перинуклеарное</a:t>
            </a:r>
            <a:r>
              <a:rPr lang="ru-RU" dirty="0"/>
              <a:t> пространство, заполнено полужидким веществом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некоторых местах мембраны сливаются друг с другом, образуя поры, через которые происходит обмен веществ между ядром и цитоплазмой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Из ядра в цитоплазму транспортируются в основном разные виды РНК. В частности, матричная РНК, которая синтезируется в ядре на основе ДНК.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45023"/>
            <a:ext cx="4536504" cy="302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30594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1118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Ядро.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 13</dc:creator>
  <cp:lastModifiedBy>Саша</cp:lastModifiedBy>
  <cp:revision>9</cp:revision>
  <dcterms:created xsi:type="dcterms:W3CDTF">2023-11-23T01:36:05Z</dcterms:created>
  <dcterms:modified xsi:type="dcterms:W3CDTF">2024-01-06T05:51:03Z</dcterms:modified>
</cp:coreProperties>
</file>