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1"/>
  </p:notesMasterIdLst>
  <p:sldIdLst>
    <p:sldId id="274" r:id="rId2"/>
    <p:sldId id="275" r:id="rId3"/>
    <p:sldId id="256" r:id="rId4"/>
    <p:sldId id="258" r:id="rId5"/>
    <p:sldId id="276" r:id="rId6"/>
    <p:sldId id="277" r:id="rId7"/>
    <p:sldId id="257" r:id="rId8"/>
    <p:sldId id="278" r:id="rId9"/>
    <p:sldId id="259" r:id="rId10"/>
  </p:sldIdLst>
  <p:sldSz cx="9144000" cy="5143500" type="screen16x9"/>
  <p:notesSz cx="6858000" cy="9144000"/>
  <p:embeddedFontLst>
    <p:embeddedFont>
      <p:font typeface="Calistoga" charset="0"/>
      <p:regular r:id="rId12"/>
    </p:embeddedFont>
    <p:embeddedFont>
      <p:font typeface="Martel Sans" charset="0"/>
      <p:regular r:id="rId13"/>
      <p:bold r:id="rId14"/>
    </p:embeddedFont>
    <p:embeddedFont>
      <p:font typeface="Source Serif Pro" charset="0"/>
      <p:regular r:id="rId15"/>
      <p:bold r:id="rId16"/>
      <p:italic r:id="rId17"/>
      <p:boldItalic r:id="rId18"/>
    </p:embeddedFont>
    <p:embeddedFont>
      <p:font typeface="Cabin" charset="0"/>
      <p:regular r:id="rId19"/>
      <p:bold r:id="rId20"/>
      <p:italic r:id="rId21"/>
      <p:boldItalic r:id="rId22"/>
    </p:embeddedFont>
    <p:embeddedFont>
      <p:font typeface="Delius" charset="0"/>
      <p:regular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4B51"/>
  </p:clrMru>
</p:presentationPr>
</file>

<file path=ppt/tableStyles.xml><?xml version="1.0" encoding="utf-8"?>
<a:tblStyleLst xmlns:a="http://schemas.openxmlformats.org/drawingml/2006/main" def="{A71AD0C5-33D1-4003-9E48-B2FF7F8EEF5F}">
  <a:tblStyle styleId="{A71AD0C5-33D1-4003-9E48-B2FF7F8EEF5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780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50a0bedfe8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50a0bedfe8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50a0bedfe8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50a0bedfe8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c6f73a0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c6f73a0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Запишите тему урока. Определим задачи урока.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505b84bf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505b84bf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505b84bf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505b84bf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505b84bf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505b84bf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c6f73a04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c6f73a04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В тетради запишите переработанный план.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c6f73a0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c6f73a0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Удалось</a:t>
            </a:r>
            <a:r>
              <a:rPr lang="ru-RU" baseline="0" dirty="0" smtClean="0"/>
              <a:t> ли выполнить задачи урока? Как вам кажется, правильные ли выводы сделал Вася на основании своих наблюдений?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50a0bedfe8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50a0bedfe8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043725" y="1800400"/>
            <a:ext cx="5449200" cy="1245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EB7F02"/>
              </a:buClr>
              <a:buSzPts val="4000"/>
              <a:buNone/>
              <a:defRPr sz="4000">
                <a:solidFill>
                  <a:srgbClr val="EB7F0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770500" y="3186500"/>
            <a:ext cx="3603000" cy="152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3894900" y="4461775"/>
            <a:ext cx="1354200" cy="49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lvl="1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2pPr>
            <a:lvl3pPr lvl="2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3pPr>
            <a:lvl4pPr lvl="3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4pPr>
            <a:lvl5pPr lvl="4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5pPr>
            <a:lvl6pPr lvl="5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6pPr>
            <a:lvl7pPr lvl="6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7pPr>
            <a:lvl8pPr lvl="7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8pPr>
            <a:lvl9pPr lvl="8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149125" y="2102900"/>
            <a:ext cx="4932600" cy="959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EB7F02"/>
              </a:buClr>
              <a:buSzPts val="3600"/>
              <a:buNone/>
              <a:defRPr sz="3600">
                <a:solidFill>
                  <a:srgbClr val="EB7F0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3427350" y="4461775"/>
            <a:ext cx="1354200" cy="49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pos="2016">
          <p15:clr>
            <a:srgbClr val="FA7B17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Two Columns">
  <p:cSld name="TITLE_AND_BODY_1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52225" y="179875"/>
            <a:ext cx="6861300" cy="967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EB7F02"/>
              </a:buClr>
              <a:buSzPts val="2500"/>
              <a:buNone/>
              <a:defRPr>
                <a:solidFill>
                  <a:srgbClr val="EB7F0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52225" y="1068775"/>
            <a:ext cx="3246000" cy="389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2921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○"/>
              <a:defRPr>
                <a:solidFill>
                  <a:srgbClr val="434343"/>
                </a:solidFill>
              </a:defRPr>
            </a:lvl2pPr>
            <a:lvl3pPr marL="1371600" lvl="2" indent="-2921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Cabin"/>
              <a:buChar char="■"/>
              <a:defRPr>
                <a:solidFill>
                  <a:srgbClr val="434343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ldNum" idx="12"/>
          </p:nvPr>
        </p:nvSpPr>
        <p:spPr>
          <a:xfrm>
            <a:off x="3427350" y="4461775"/>
            <a:ext cx="1354200" cy="49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3730125" y="1147375"/>
            <a:ext cx="3335400" cy="38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2921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○"/>
              <a:defRPr>
                <a:solidFill>
                  <a:srgbClr val="434343"/>
                </a:solidFill>
              </a:defRPr>
            </a:lvl2pPr>
            <a:lvl3pPr marL="1371600" lvl="2" indent="-2921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Cabin"/>
              <a:buChar char="■"/>
              <a:defRPr>
                <a:solidFill>
                  <a:srgbClr val="434343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pos="5294">
          <p15:clr>
            <a:srgbClr val="FA7B17"/>
          </p15:clr>
        </p15:guide>
        <p15:guide id="2" pos="159">
          <p15:clr>
            <a:srgbClr val="FA7B17"/>
          </p15:clr>
        </p15:guide>
        <p15:guide id="3" orient="horz" pos="164">
          <p15:clr>
            <a:srgbClr val="FA7B17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llo I'm">
  <p:cSld name="CUSTOM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>
            <a:spLocks noGrp="1"/>
          </p:cNvSpPr>
          <p:nvPr>
            <p:ph type="body" idx="1"/>
          </p:nvPr>
        </p:nvSpPr>
        <p:spPr>
          <a:xfrm>
            <a:off x="3520375" y="1247950"/>
            <a:ext cx="52338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7350">
              <a:spcBef>
                <a:spcPts val="0"/>
              </a:spcBef>
              <a:spcAft>
                <a:spcPts val="0"/>
              </a:spcAft>
              <a:buClr>
                <a:srgbClr val="EB7F02"/>
              </a:buClr>
              <a:buSzPts val="2500"/>
              <a:buFont typeface="Calistoga"/>
              <a:buChar char="●"/>
              <a:defRPr sz="2500" b="1">
                <a:solidFill>
                  <a:srgbClr val="EB7F02"/>
                </a:solidFill>
                <a:latin typeface="Calistoga"/>
                <a:ea typeface="Calistoga"/>
                <a:cs typeface="Calistoga"/>
                <a:sym typeface="Calistoga"/>
              </a:defRPr>
            </a:lvl1pPr>
            <a:lvl2pPr marL="914400" lvl="1" indent="-2921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2921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400"/>
              <a:buFont typeface="Delius"/>
              <a:buChar char="■"/>
              <a:defRPr>
                <a:solidFill>
                  <a:srgbClr val="FFFFFF"/>
                </a:solidFill>
                <a:latin typeface="Delius"/>
                <a:ea typeface="Delius"/>
                <a:cs typeface="Delius"/>
                <a:sym typeface="Delius"/>
              </a:defRPr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subTitle" idx="2"/>
          </p:nvPr>
        </p:nvSpPr>
        <p:spPr>
          <a:xfrm>
            <a:off x="3520375" y="1743350"/>
            <a:ext cx="4752600" cy="10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434343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concept">
  <p:cSld name="CUSTOM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 txBox="1">
            <a:spLocks noGrp="1"/>
          </p:cNvSpPr>
          <p:nvPr>
            <p:ph type="title"/>
          </p:nvPr>
        </p:nvSpPr>
        <p:spPr>
          <a:xfrm>
            <a:off x="1371600" y="1334700"/>
            <a:ext cx="6400800" cy="247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4800" b="1">
                <a:solidFill>
                  <a:srgbClr val="EB7F0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pos="864">
          <p15:clr>
            <a:srgbClr val="FA7B17"/>
          </p15:clr>
        </p15:guide>
        <p15:guide id="2" pos="4896">
          <p15:clr>
            <a:srgbClr val="FA7B17"/>
          </p15:clr>
        </p15:guide>
        <p15:guide id="3" orient="horz" pos="1620">
          <p15:clr>
            <a:srgbClr val="FA7B17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Font typeface="Calistoga"/>
              <a:buNone/>
              <a:defRPr sz="2500" b="1">
                <a:latin typeface="Calistoga"/>
                <a:ea typeface="Calistoga"/>
                <a:cs typeface="Calistoga"/>
                <a:sym typeface="Calistog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Martel Sans"/>
              <a:buChar char="●"/>
              <a:defRPr sz="1300">
                <a:latin typeface="Martel Sans"/>
                <a:ea typeface="Martel Sans"/>
                <a:cs typeface="Martel Sans"/>
                <a:sym typeface="Martel Sans"/>
              </a:defRPr>
            </a:lvl1pPr>
            <a:lvl2pPr marL="914400" lvl="1" indent="-2921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Font typeface="Martel Sans"/>
              <a:buChar char="○"/>
              <a:defRPr sz="1000">
                <a:latin typeface="Martel Sans"/>
                <a:ea typeface="Martel Sans"/>
                <a:cs typeface="Martel Sans"/>
                <a:sym typeface="Martel Sans"/>
              </a:defRPr>
            </a:lvl2pPr>
            <a:lvl3pPr marL="1371600" lvl="2" indent="-2921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Font typeface="Martel Sans"/>
              <a:buChar char="■"/>
              <a:defRPr sz="1000">
                <a:latin typeface="Martel Sans"/>
                <a:ea typeface="Martel Sans"/>
                <a:cs typeface="Martel Sans"/>
                <a:sym typeface="Martel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artel Sans"/>
              <a:buChar char="●"/>
              <a:defRPr>
                <a:latin typeface="Martel Sans"/>
                <a:ea typeface="Martel Sans"/>
                <a:cs typeface="Martel Sans"/>
                <a:sym typeface="Martel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artel Sans"/>
              <a:buChar char="○"/>
              <a:defRPr>
                <a:latin typeface="Martel Sans"/>
                <a:ea typeface="Martel Sans"/>
                <a:cs typeface="Martel Sans"/>
                <a:sym typeface="Martel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artel Sans"/>
              <a:buChar char="■"/>
              <a:defRPr>
                <a:latin typeface="Martel Sans"/>
                <a:ea typeface="Martel Sans"/>
                <a:cs typeface="Martel Sans"/>
                <a:sym typeface="Martel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artel Sans"/>
              <a:buChar char="●"/>
              <a:defRPr>
                <a:latin typeface="Martel Sans"/>
                <a:ea typeface="Martel Sans"/>
                <a:cs typeface="Martel Sans"/>
                <a:sym typeface="Martel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artel Sans"/>
              <a:buChar char="○"/>
              <a:defRPr>
                <a:latin typeface="Martel Sans"/>
                <a:ea typeface="Martel Sans"/>
                <a:cs typeface="Martel Sans"/>
                <a:sym typeface="Martel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66666"/>
              </a:buClr>
              <a:buSzPts val="1400"/>
              <a:buFont typeface="Martel Sans"/>
              <a:buChar char="■"/>
              <a:defRPr>
                <a:solidFill>
                  <a:srgbClr val="666666"/>
                </a:solidFill>
                <a:latin typeface="Martel Sans"/>
                <a:ea typeface="Martel Sans"/>
                <a:cs typeface="Martel Sans"/>
                <a:sym typeface="Martel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3427350" y="4461775"/>
            <a:ext cx="1354200" cy="4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lvl="1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2pPr>
            <a:lvl3pPr lvl="2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3pPr>
            <a:lvl4pPr lvl="3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4pPr>
            <a:lvl5pPr lvl="4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5pPr>
            <a:lvl6pPr lvl="5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6pPr>
            <a:lvl7pPr lvl="6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7pPr>
            <a:lvl8pPr lvl="7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8pPr>
            <a:lvl9pPr lvl="8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4" r:id="rId4"/>
    <p:sldLayoutId id="2147483655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>
            <a:spLocks noGrp="1"/>
          </p:cNvSpPr>
          <p:nvPr>
            <p:ph type="title"/>
          </p:nvPr>
        </p:nvSpPr>
        <p:spPr>
          <a:xfrm>
            <a:off x="142844" y="0"/>
            <a:ext cx="6429420" cy="97392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Проверяем домашнее задание</a:t>
            </a:r>
            <a:endParaRPr sz="3200" b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16" y="1071552"/>
            <a:ext cx="214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Вспомним                  </a:t>
            </a:r>
          </a:p>
          <a:p>
            <a:r>
              <a:rPr lang="ru-RU" sz="2400" dirty="0" smtClean="0"/>
              <a:t>     изученное</a:t>
            </a:r>
            <a:endParaRPr lang="ru-RU" sz="2400" dirty="0"/>
          </a:p>
        </p:txBody>
      </p:sp>
      <p:pic>
        <p:nvPicPr>
          <p:cNvPr id="25" name="Picture 2" descr="C:\Users\79126\Desktop\Мои документы\3. ОВЗ\2. Чтение. ОВЗ\Ч-9. ОВЗ\27. Коваль. Приключения Васи Куролесова\Кадры МФ\kadr-5.jpg"/>
          <p:cNvPicPr>
            <a:picLocks noChangeAspect="1" noChangeArrowheads="1"/>
          </p:cNvPicPr>
          <p:nvPr/>
        </p:nvPicPr>
        <p:blipFill>
          <a:blip r:embed="rId3"/>
          <a:srcRect b="4167"/>
          <a:stretch>
            <a:fillRect/>
          </a:stretch>
        </p:blipFill>
        <p:spPr bwMode="auto">
          <a:xfrm>
            <a:off x="7000892" y="2071684"/>
            <a:ext cx="2004198" cy="1448565"/>
          </a:xfrm>
          <a:prstGeom prst="rect">
            <a:avLst/>
          </a:prstGeom>
          <a:noFill/>
          <a:ln w="38100">
            <a:noFill/>
          </a:ln>
        </p:spPr>
      </p:pic>
      <p:sp>
        <p:nvSpPr>
          <p:cNvPr id="26" name="TextBox 25"/>
          <p:cNvSpPr txBox="1"/>
          <p:nvPr/>
        </p:nvSpPr>
        <p:spPr>
          <a:xfrm>
            <a:off x="357158" y="857238"/>
            <a:ext cx="4286280" cy="224676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  Как называется изучаемая вами повесть?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 Кто её автор?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 Что такое детектив? Что делает герой детектива?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 Какое преступление расследует главный герой повести?</a:t>
            </a:r>
            <a:endParaRPr lang="ru-RU" sz="2000" dirty="0"/>
          </a:p>
        </p:txBody>
      </p:sp>
      <p:pic>
        <p:nvPicPr>
          <p:cNvPr id="27" name="Picture 1" descr="C:\Users\79126\Desktop\Мои документы\3. ОВЗ\2. Чтение. ОВЗ\Ч-9. ОВЗ\27. Коваль. Приключения Васи Куролесова\2. Парочка поросят. Тёмная ночь\0 (10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2714626"/>
            <a:ext cx="3231721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>
            <a:spLocks noGrp="1"/>
          </p:cNvSpPr>
          <p:nvPr>
            <p:ph type="title"/>
          </p:nvPr>
        </p:nvSpPr>
        <p:spPr>
          <a:xfrm>
            <a:off x="142844" y="0"/>
            <a:ext cx="6429420" cy="97392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Проверяем домашнее задание</a:t>
            </a:r>
            <a:endParaRPr sz="3200" b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15206" y="1071552"/>
            <a:ext cx="15716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Пересказ эпизода</a:t>
            </a:r>
            <a:endParaRPr lang="ru-RU" sz="2400" dirty="0"/>
          </a:p>
        </p:txBody>
      </p:sp>
      <p:pic>
        <p:nvPicPr>
          <p:cNvPr id="66562" name="Picture 2" descr="C:\Users\79126\Desktop\1636521280_23-flomaster-club-p-priklyucheniya-vasi-kurolesova-illyustrats-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9" y="857238"/>
            <a:ext cx="2357453" cy="17829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6563" name="Picture 3" descr="C:\Users\79126\Desktop\8901_9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857238"/>
            <a:ext cx="1428760" cy="17883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6564" name="Picture 4" descr="C:\Users\79126\Desktop\hqdefault.jpg"/>
          <p:cNvPicPr>
            <a:picLocks noChangeAspect="1" noChangeArrowheads="1"/>
          </p:cNvPicPr>
          <p:nvPr/>
        </p:nvPicPr>
        <p:blipFill>
          <a:blip r:embed="rId5"/>
          <a:srcRect l="28125" r="10937"/>
          <a:stretch>
            <a:fillRect/>
          </a:stretch>
        </p:blipFill>
        <p:spPr bwMode="auto">
          <a:xfrm>
            <a:off x="4643438" y="857238"/>
            <a:ext cx="1451085" cy="17859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6565" name="Picture 5" descr="C:\Users\79126\Desktop\1636521194_5-flomaster-club-p-priklyucheniya-vasi-kurolesova-illyustrats-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4414" y="2857502"/>
            <a:ext cx="2571768" cy="19504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Штриховая стрелка вправо 12"/>
          <p:cNvSpPr/>
          <p:nvPr/>
        </p:nvSpPr>
        <p:spPr>
          <a:xfrm>
            <a:off x="2500298" y="1714494"/>
            <a:ext cx="642942" cy="142876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Штриховая стрелка вправо 13"/>
          <p:cNvSpPr/>
          <p:nvPr/>
        </p:nvSpPr>
        <p:spPr>
          <a:xfrm>
            <a:off x="4214810" y="1714494"/>
            <a:ext cx="642942" cy="142876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Штриховая стрелка вправо 14"/>
          <p:cNvSpPr/>
          <p:nvPr/>
        </p:nvSpPr>
        <p:spPr>
          <a:xfrm rot="8941899">
            <a:off x="3535442" y="3138963"/>
            <a:ext cx="1843155" cy="186300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428860" y="928676"/>
            <a:ext cx="428628" cy="285752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071934" y="928676"/>
            <a:ext cx="428628" cy="285752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857884" y="928676"/>
            <a:ext cx="428628" cy="285752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43240" y="2928940"/>
            <a:ext cx="428628" cy="285752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428860" y="928676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071934" y="928676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857884" y="928676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143240" y="2928940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>
          <a:xfrm>
            <a:off x="142844" y="0"/>
            <a:ext cx="4515000" cy="12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 smtClean="0"/>
              <a:t>Вася </a:t>
            </a:r>
            <a:r>
              <a:rPr lang="ru-RU" sz="2800" dirty="0" err="1" smtClean="0"/>
              <a:t>Куролесов</a:t>
            </a:r>
            <a:r>
              <a:rPr lang="ru-RU" sz="2800" dirty="0" smtClean="0"/>
              <a:t> в роли детектива</a:t>
            </a:r>
            <a:endParaRPr sz="2800"/>
          </a:p>
        </p:txBody>
      </p:sp>
      <p:pic>
        <p:nvPicPr>
          <p:cNvPr id="4" name="Picture 3" descr="C:\Users\79126\Desktop\Мои документы\3. ОВЗ\2. Чтение. ОВЗ\Ч-9. ОВЗ\27. Коваль. Приключения Васи Куролесова\1. В деревне Сычи. Тёртый калач\1. В деревне Сычи\1674840882_top-fon-com-p-fon-dlya-prezentatsii-derevnya-dlya-detei-216.png"/>
          <p:cNvPicPr>
            <a:picLocks noChangeAspect="1" noChangeArrowheads="1"/>
          </p:cNvPicPr>
          <p:nvPr/>
        </p:nvPicPr>
        <p:blipFill>
          <a:blip r:embed="rId3"/>
          <a:srcRect l="9454"/>
          <a:stretch>
            <a:fillRect/>
          </a:stretch>
        </p:blipFill>
        <p:spPr bwMode="auto">
          <a:xfrm>
            <a:off x="214282" y="2285998"/>
            <a:ext cx="2736843" cy="19462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29190" y="1357304"/>
            <a:ext cx="3714776" cy="160043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Продолжить изучение повести.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Выразительно читать изучаемые главы повести.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Находить в тексте точные ответы на вопросы.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Определить последовательность действий  главного героя.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571486"/>
            <a:ext cx="228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</a:rPr>
              <a:t>Задачи </a:t>
            </a:r>
          </a:p>
          <a:p>
            <a:pPr algn="ctr"/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</a:rPr>
              <a:t>урока </a:t>
            </a:r>
            <a:endParaRPr lang="ru-RU" sz="1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" name="Picture 2" descr="https://www.meme-arsenal.com/memes/dfc5d6967916b6c98eaa30e60b26ce3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1357304"/>
            <a:ext cx="1857388" cy="1857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252225" y="179875"/>
            <a:ext cx="6861300" cy="9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Читаем  пятую </a:t>
            </a:r>
            <a:br>
              <a:rPr lang="ru-RU" dirty="0" smtClean="0"/>
            </a:br>
            <a:r>
              <a:rPr lang="ru-RU" dirty="0" smtClean="0"/>
              <a:t>и  шестую  главы</a:t>
            </a:r>
            <a:endParaRPr/>
          </a:p>
        </p:txBody>
      </p:sp>
      <p:pic>
        <p:nvPicPr>
          <p:cNvPr id="1026" name="Picture 2" descr="C:\Users\79126\Desktop\Мои документы\3. ОВЗ\2. Чтение. ОВЗ\Ч-9. ОВЗ\27. Коваль. Приключения Васи Куролесова\Илл. В. Чижикова\Priklyucheniya_Vasi_Kurolesova_-_Stranica_3_-_Yurij_Kov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14296"/>
            <a:ext cx="3221882" cy="47244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285720" y="1357304"/>
            <a:ext cx="3500462" cy="28623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  Слушаем чтение учителя.</a:t>
            </a:r>
          </a:p>
          <a:p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 Выполняем задание 1        на с. 234.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 Чтение по цепочке.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 Чтение по ролям  главы шестой.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252225" y="179875"/>
            <a:ext cx="6861300" cy="9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Читаем  пятую </a:t>
            </a:r>
            <a:br>
              <a:rPr lang="ru-RU" dirty="0" smtClean="0"/>
            </a:br>
            <a:r>
              <a:rPr lang="ru-RU" dirty="0" smtClean="0"/>
              <a:t>и  шестую  главы</a:t>
            </a:r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85720" y="1357304"/>
            <a:ext cx="3643338" cy="34778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  Выполняем задания 2 и 3 на с. 234.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 Выборочное чтение фрагментов, содержащих описание пса, его действий.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 Рассмотрите иллюстрации В. </a:t>
            </a:r>
            <a:r>
              <a:rPr lang="ru-RU" sz="2000" dirty="0" err="1" smtClean="0"/>
              <a:t>Чижикова</a:t>
            </a:r>
            <a:r>
              <a:rPr lang="ru-RU" sz="2000" dirty="0" smtClean="0"/>
              <a:t>. Удалось ли художнику, на ваш взгляд, передать характер пса?</a:t>
            </a:r>
            <a:endParaRPr lang="ru-RU" sz="2000" dirty="0"/>
          </a:p>
        </p:txBody>
      </p:sp>
      <p:pic>
        <p:nvPicPr>
          <p:cNvPr id="2050" name="Picture 2" descr="C:\Users\79126\Desktop\Мои документы\3. ОВЗ\2. Чтение. ОВЗ\Ч-9. ОВЗ\27. Коваль. Приключения Васи Куролесова\Илл. В. Чижикова\Priklyucheniya_Vasi_Kurolesova_-_Stranica_2_-_Yurij_Koval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42858"/>
            <a:ext cx="2456106" cy="1357322"/>
          </a:xfrm>
          <a:prstGeom prst="rect">
            <a:avLst/>
          </a:prstGeom>
          <a:noFill/>
        </p:spPr>
      </p:pic>
      <p:pic>
        <p:nvPicPr>
          <p:cNvPr id="2051" name="Picture 3" descr="C:\Users\79126\Desktop\Мои документы\3. ОВЗ\2. Чтение. ОВЗ\Ч-9. ОВЗ\27. Коваль. Приключения Васи Куролесова\Илл. В. Чижикова\Priklyucheniya_Vasi_Kurolesova_-_Stranica_6_-_Yurij_Koval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1500180"/>
            <a:ext cx="2071702" cy="1641824"/>
          </a:xfrm>
          <a:prstGeom prst="rect">
            <a:avLst/>
          </a:prstGeom>
          <a:noFill/>
        </p:spPr>
      </p:pic>
      <p:pic>
        <p:nvPicPr>
          <p:cNvPr id="2052" name="Picture 4" descr="C:\Users\79126\Desktop\Мои документы\3. ОВЗ\2. Чтение. ОВЗ\Ч-9. ОВЗ\27. Коваль. Приключения Васи Куролесова\Илл. В. Чижикова\Priklyucheniya_Vasi_Kurolesova_-_Stranica_5_-_Yurij_Koval_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3167300"/>
            <a:ext cx="1976438" cy="1907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252225" y="179875"/>
            <a:ext cx="6861300" cy="9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Читаем  седьмую главу</a:t>
            </a:r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142844" y="785800"/>
            <a:ext cx="3714776" cy="40934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  Слушаем чтение учителя.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 Чтение по ролям.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 Рассмотрите иллюстрацию В. </a:t>
            </a:r>
            <a:r>
              <a:rPr lang="ru-RU" sz="2000" dirty="0" err="1" smtClean="0"/>
              <a:t>Чижикова</a:t>
            </a:r>
            <a:r>
              <a:rPr lang="ru-RU" sz="2000" dirty="0" smtClean="0"/>
              <a:t>. Выберите из текста главы предложения, которые можно подписать под иллюстрацией.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 Как называется глава? Соответствует ли название содержанию?</a:t>
            </a:r>
            <a:endParaRPr lang="ru-RU" sz="2000" dirty="0"/>
          </a:p>
        </p:txBody>
      </p:sp>
      <p:pic>
        <p:nvPicPr>
          <p:cNvPr id="3074" name="Picture 2" descr="C:\Users\79126\Desktop\Мои документы\3. ОВЗ\2. Чтение. ОВЗ\Ч-9. ОВЗ\27. Коваль. Приключения Васи Куролесова\Илл. В. Чижикова\Priklyucheniya_Vasi_Kurolesova_-_Stranica_4_-_Yurij_Kov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74353" y="357172"/>
            <a:ext cx="3677116" cy="4500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57;p14"/>
          <p:cNvSpPr txBox="1">
            <a:spLocks/>
          </p:cNvSpPr>
          <p:nvPr/>
        </p:nvSpPr>
        <p:spPr>
          <a:xfrm>
            <a:off x="0" y="0"/>
            <a:ext cx="4515000" cy="124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7F02"/>
              </a:buClr>
              <a:buSzPts val="3600"/>
              <a:buFont typeface="Calistoga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EB7F02"/>
                </a:solidFill>
                <a:effectLst/>
                <a:uLnTx/>
                <a:uFillTx/>
                <a:latin typeface="Calistoga"/>
                <a:ea typeface="Calistoga"/>
                <a:cs typeface="Calistoga"/>
                <a:sym typeface="Calistoga"/>
              </a:rPr>
              <a:t>Вася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EB7F02"/>
                </a:solidFill>
                <a:effectLst/>
                <a:uLnTx/>
                <a:uFillTx/>
                <a:latin typeface="Calistoga"/>
                <a:ea typeface="Calistoga"/>
                <a:cs typeface="Calistoga"/>
                <a:sym typeface="Calistoga"/>
              </a:rPr>
              <a:t>Куролесов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EB7F02"/>
                </a:solidFill>
                <a:effectLst/>
                <a:uLnTx/>
                <a:uFillTx/>
                <a:latin typeface="Calistoga"/>
                <a:ea typeface="Calistoga"/>
                <a:cs typeface="Calistoga"/>
                <a:sym typeface="Calistoga"/>
              </a:rPr>
              <a:t> в роли детектива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EB7F02"/>
              </a:solidFill>
              <a:effectLst/>
              <a:uLnTx/>
              <a:uFillTx/>
              <a:latin typeface="Calistoga"/>
              <a:ea typeface="Calistoga"/>
              <a:cs typeface="Calistoga"/>
              <a:sym typeface="Calistoga"/>
            </a:endParaRPr>
          </a:p>
        </p:txBody>
      </p:sp>
      <p:pic>
        <p:nvPicPr>
          <p:cNvPr id="6" name="Picture 2" descr="https://www.meme-arsenal.com/memes/dfc5d6967916b6c98eaa30e60b26ce3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142990"/>
            <a:ext cx="1857388" cy="1857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357686" y="357172"/>
            <a:ext cx="4500594" cy="31700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Восстановите последовательность </a:t>
            </a:r>
            <a:r>
              <a:rPr lang="ru-RU" sz="2000" u="sng" dirty="0" smtClean="0"/>
              <a:t>действий</a:t>
            </a:r>
            <a:r>
              <a:rPr lang="ru-RU" sz="2000" dirty="0" smtClean="0"/>
              <a:t> героя. Перестройте предложения так, чтобы в них говорилось, что </a:t>
            </a:r>
            <a:r>
              <a:rPr lang="ru-RU" sz="2000" u="sng" dirty="0" smtClean="0"/>
              <a:t>делает Вася</a:t>
            </a:r>
            <a:r>
              <a:rPr lang="ru-RU" sz="2000" dirty="0" smtClean="0"/>
              <a:t>.</a:t>
            </a:r>
          </a:p>
          <a:p>
            <a:endParaRPr lang="ru-RU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Вася </a:t>
            </a:r>
            <a:r>
              <a:rPr lang="ru-RU" sz="2000" u="sng" dirty="0" smtClean="0"/>
              <a:t>едет</a:t>
            </a:r>
            <a:r>
              <a:rPr lang="ru-RU" sz="2000" dirty="0" smtClean="0"/>
              <a:t> покупать поросят.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Вася обманут мошенником.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Пчела в ухе пса.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Чем пахнет мешок?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«</a:t>
            </a:r>
            <a:r>
              <a:rPr lang="ru-RU" sz="2000" dirty="0" err="1" smtClean="0"/>
              <a:t>Заведу-ка</a:t>
            </a:r>
            <a:r>
              <a:rPr lang="ru-RU" sz="2000" dirty="0" smtClean="0"/>
              <a:t> я себе тоже усы…». 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929190" y="2285998"/>
            <a:ext cx="3500430" cy="18158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2. Вместо поросят </a:t>
            </a:r>
            <a:r>
              <a:rPr lang="ru-RU" sz="1600" u="sng" dirty="0" smtClean="0"/>
              <a:t>Вася привозит </a:t>
            </a:r>
            <a:r>
              <a:rPr lang="ru-RU" sz="1600" dirty="0" smtClean="0"/>
              <a:t>облезлого пса.</a:t>
            </a:r>
          </a:p>
          <a:p>
            <a:r>
              <a:rPr lang="ru-RU" sz="1600" dirty="0" smtClean="0"/>
              <a:t>3. В ухе пса </a:t>
            </a:r>
            <a:r>
              <a:rPr lang="ru-RU" sz="1600" u="sng" dirty="0" smtClean="0"/>
              <a:t>Вася находит </a:t>
            </a:r>
            <a:r>
              <a:rPr lang="ru-RU" sz="1600" dirty="0" smtClean="0"/>
              <a:t>пчелу.</a:t>
            </a:r>
          </a:p>
          <a:p>
            <a:r>
              <a:rPr lang="ru-RU" sz="1600" dirty="0" smtClean="0"/>
              <a:t>4. </a:t>
            </a:r>
            <a:r>
              <a:rPr lang="ru-RU" sz="1600" u="sng" dirty="0" smtClean="0"/>
              <a:t>Вася обнаруживает</a:t>
            </a:r>
            <a:r>
              <a:rPr lang="ru-RU" sz="1600" dirty="0" smtClean="0"/>
              <a:t>, что пёс и мешок пахнут мёдом.</a:t>
            </a:r>
          </a:p>
          <a:p>
            <a:r>
              <a:rPr lang="ru-RU" sz="1600" dirty="0" smtClean="0"/>
              <a:t>5. </a:t>
            </a:r>
            <a:r>
              <a:rPr lang="ru-RU" sz="1600" u="sng" dirty="0" smtClean="0"/>
              <a:t>Вася решает замаскироваться  </a:t>
            </a:r>
            <a:r>
              <a:rPr lang="ru-RU" sz="1600" dirty="0" smtClean="0"/>
              <a:t>и </a:t>
            </a:r>
            <a:r>
              <a:rPr lang="ru-RU" sz="1600" u="sng" dirty="0" smtClean="0"/>
              <a:t>найти</a:t>
            </a:r>
            <a:r>
              <a:rPr lang="ru-RU" sz="1600" dirty="0" smtClean="0"/>
              <a:t> черноусого мошенника.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>
          <a:xfrm>
            <a:off x="142844" y="0"/>
            <a:ext cx="4515000" cy="12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 smtClean="0"/>
              <a:t>Вася </a:t>
            </a:r>
            <a:r>
              <a:rPr lang="ru-RU" sz="2800" dirty="0" err="1" smtClean="0"/>
              <a:t>Куролесов</a:t>
            </a:r>
            <a:r>
              <a:rPr lang="ru-RU" sz="2800" dirty="0" smtClean="0"/>
              <a:t> в роли детектива</a:t>
            </a:r>
            <a:endParaRPr sz="2800"/>
          </a:p>
        </p:txBody>
      </p:sp>
      <p:pic>
        <p:nvPicPr>
          <p:cNvPr id="4" name="Picture 3" descr="C:\Users\79126\Desktop\Мои документы\3. ОВЗ\2. Чтение. ОВЗ\Ч-9. ОВЗ\27. Коваль. Приключения Васи Куролесова\1. В деревне Сычи. Тёртый калач\1. В деревне Сычи\1674840882_top-fon-com-p-fon-dlya-prezentatsii-derevnya-dlya-detei-216.png"/>
          <p:cNvPicPr>
            <a:picLocks noChangeAspect="1" noChangeArrowheads="1"/>
          </p:cNvPicPr>
          <p:nvPr/>
        </p:nvPicPr>
        <p:blipFill>
          <a:blip r:embed="rId3"/>
          <a:srcRect l="9454"/>
          <a:stretch>
            <a:fillRect/>
          </a:stretch>
        </p:blipFill>
        <p:spPr bwMode="auto">
          <a:xfrm>
            <a:off x="214282" y="2285998"/>
            <a:ext cx="2736843" cy="19462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29190" y="1357304"/>
            <a:ext cx="3714776" cy="160043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Продолжить изучение повести.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Выразительно читать изучаемые главы повести.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Находить в тексте точные ответы на вопросы.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Определить последовательность действий  главного героя.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571486"/>
            <a:ext cx="228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</a:rPr>
              <a:t>Задачи </a:t>
            </a:r>
          </a:p>
          <a:p>
            <a:pPr algn="ctr"/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</a:rPr>
              <a:t>урока </a:t>
            </a:r>
            <a:endParaRPr lang="ru-RU" sz="1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" name="Picture 2" descr="https://www.meme-arsenal.com/memes/dfc5d6967916b6c98eaa30e60b26ce3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1357304"/>
            <a:ext cx="1857388" cy="1857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>
            <a:off x="3500430" y="1000114"/>
            <a:ext cx="52338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dirty="0" smtClean="0"/>
              <a:t>Домашнее задание</a:t>
            </a:r>
            <a:endParaRPr b="0"/>
          </a:p>
          <a:p>
            <a:pPr marL="0" lvl="0" indent="0" algn="l" rtl="0">
              <a:spcBef>
                <a:spcPts val="1600"/>
              </a:spcBef>
              <a:spcAft>
                <a:spcPts val="1200"/>
              </a:spcAft>
              <a:buNone/>
            </a:pPr>
            <a:endParaRPr b="0"/>
          </a:p>
        </p:txBody>
      </p:sp>
      <p:sp>
        <p:nvSpPr>
          <p:cNvPr id="77" name="Google Shape;77;p17"/>
          <p:cNvSpPr txBox="1">
            <a:spLocks noGrp="1"/>
          </p:cNvSpPr>
          <p:nvPr>
            <p:ph type="subTitle" idx="2"/>
          </p:nvPr>
        </p:nvSpPr>
        <p:spPr>
          <a:xfrm>
            <a:off x="3428992" y="1428742"/>
            <a:ext cx="4752600" cy="10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1600"/>
              </a:spcAft>
              <a:buAutoNum type="arabicPeriod"/>
            </a:pPr>
            <a:r>
              <a:rPr lang="ru-RU" dirty="0" smtClean="0"/>
              <a:t>Кратко пересказать прочитанное  по записанному в тетради плану.</a:t>
            </a:r>
          </a:p>
          <a:p>
            <a:pPr marL="342900" lvl="0" indent="-342900" algn="l" rtl="0">
              <a:spcBef>
                <a:spcPts val="0"/>
              </a:spcBef>
              <a:spcAft>
                <a:spcPts val="1600"/>
              </a:spcAft>
              <a:buAutoNum type="arabicPeriod"/>
            </a:pPr>
            <a:r>
              <a:rPr lang="ru-RU" dirty="0" smtClean="0"/>
              <a:t>Составить 2 – 3  задания для внимательного читателя по изученным главам повести Ю.И. Коваля.</a:t>
            </a:r>
          </a:p>
          <a:p>
            <a:pPr marL="342900" lvl="0" indent="-342900" algn="l" rtl="0">
              <a:spcBef>
                <a:spcPts val="0"/>
              </a:spcBef>
              <a:spcAft>
                <a:spcPts val="1600"/>
              </a:spcAft>
              <a:buAutoNum type="arabicPeriod"/>
            </a:pPr>
            <a:endParaRPr/>
          </a:p>
        </p:txBody>
      </p:sp>
      <p:pic>
        <p:nvPicPr>
          <p:cNvPr id="5" name="Picture 2" descr="https://www.meme-arsenal.com/memes/dfc5d6967916b6c98eaa30e60b26ce3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571486"/>
            <a:ext cx="1857388" cy="1857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eran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370</Words>
  <PresentationFormat>Экран (16:9)</PresentationFormat>
  <Paragraphs>67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Calistoga</vt:lpstr>
      <vt:lpstr>Martel Sans</vt:lpstr>
      <vt:lpstr>Source Serif Pro</vt:lpstr>
      <vt:lpstr>Cabin</vt:lpstr>
      <vt:lpstr>Delius</vt:lpstr>
      <vt:lpstr>Verano</vt:lpstr>
      <vt:lpstr>Проверяем домашнее задание</vt:lpstr>
      <vt:lpstr>Проверяем домашнее задание</vt:lpstr>
      <vt:lpstr>Вася Куролесов в роли детектива</vt:lpstr>
      <vt:lpstr>Читаем  пятую  и  шестую  главы</vt:lpstr>
      <vt:lpstr>Читаем  пятую  и  шестую  главы</vt:lpstr>
      <vt:lpstr>Читаем  седьмую главу</vt:lpstr>
      <vt:lpstr>Слайд 7</vt:lpstr>
      <vt:lpstr>Вася Куролесов в роли детектива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presentation title</dc:title>
  <cp:lastModifiedBy>Natalya Shustova</cp:lastModifiedBy>
  <cp:revision>20</cp:revision>
  <dcterms:modified xsi:type="dcterms:W3CDTF">2024-01-05T19:04:46Z</dcterms:modified>
</cp:coreProperties>
</file>