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5" r:id="rId9"/>
    <p:sldId id="266" r:id="rId10"/>
    <p:sldId id="264" r:id="rId11"/>
    <p:sldId id="267" r:id="rId12"/>
    <p:sldId id="268" r:id="rId13"/>
    <p:sldId id="269" r:id="rId14"/>
    <p:sldId id="270" r:id="rId15"/>
    <p:sldId id="271" r:id="rId16"/>
    <p:sldId id="284" r:id="rId17"/>
    <p:sldId id="272" r:id="rId18"/>
    <p:sldId id="273" r:id="rId19"/>
    <p:sldId id="274" r:id="rId20"/>
    <p:sldId id="280" r:id="rId21"/>
    <p:sldId id="275" r:id="rId22"/>
    <p:sldId id="276" r:id="rId23"/>
    <p:sldId id="281" r:id="rId24"/>
    <p:sldId id="283" r:id="rId25"/>
    <p:sldId id="278" r:id="rId26"/>
    <p:sldId id="282" r:id="rId27"/>
    <p:sldId id="279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137" autoAdjust="0"/>
  </p:normalViewPr>
  <p:slideViewPr>
    <p:cSldViewPr snapToGrid="0">
      <p:cViewPr varScale="1">
        <p:scale>
          <a:sx n="62" d="100"/>
          <a:sy n="62" d="100"/>
        </p:scale>
        <p:origin x="87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EA0010-82A8-41F4-9825-FB92EA58FB16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0833C-1B12-41A3-931E-12C0F2D285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04100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0833C-1B12-41A3-931E-12C0F2D2855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49601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0833C-1B12-41A3-931E-12C0F2D28552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94227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0833C-1B12-41A3-931E-12C0F2D28552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59186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0833C-1B12-41A3-931E-12C0F2D28552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25261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0833C-1B12-41A3-931E-12C0F2D28552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293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9E5DE-448A-4E48-86B2-965E4942301A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9053C-86BB-4901-8BFC-4536E1ABB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7591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9E5DE-448A-4E48-86B2-965E4942301A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9053C-86BB-4901-8BFC-4536E1ABB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80216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9E5DE-448A-4E48-86B2-965E4942301A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9053C-86BB-4901-8BFC-4536E1ABB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798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9E5DE-448A-4E48-86B2-965E4942301A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9053C-86BB-4901-8BFC-4536E1ABB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9881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9E5DE-448A-4E48-86B2-965E4942301A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9053C-86BB-4901-8BFC-4536E1ABB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4210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9E5DE-448A-4E48-86B2-965E4942301A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9053C-86BB-4901-8BFC-4536E1ABB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4977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9E5DE-448A-4E48-86B2-965E4942301A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9053C-86BB-4901-8BFC-4536E1ABB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596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9E5DE-448A-4E48-86B2-965E4942301A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9053C-86BB-4901-8BFC-4536E1ABB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470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9E5DE-448A-4E48-86B2-965E4942301A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9053C-86BB-4901-8BFC-4536E1ABB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181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9E5DE-448A-4E48-86B2-965E4942301A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9053C-86BB-4901-8BFC-4536E1ABB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44980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9E5DE-448A-4E48-86B2-965E4942301A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9053C-86BB-4901-8BFC-4536E1ABB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6275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29E5DE-448A-4E48-86B2-965E4942301A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C9053C-86BB-4901-8BFC-4536E1ABB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547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11" Type="http://schemas.openxmlformats.org/officeDocument/2006/relationships/image" Target="../media/image46.jpeg"/><Relationship Id="rId5" Type="http://schemas.openxmlformats.org/officeDocument/2006/relationships/image" Target="../media/image40.jpeg"/><Relationship Id="rId10" Type="http://schemas.openxmlformats.org/officeDocument/2006/relationships/image" Target="../media/image45.jpeg"/><Relationship Id="rId4" Type="http://schemas.openxmlformats.org/officeDocument/2006/relationships/image" Target="../media/image39.jpeg"/><Relationship Id="rId9" Type="http://schemas.openxmlformats.org/officeDocument/2006/relationships/image" Target="../media/image4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g"/><Relationship Id="rId4" Type="http://schemas.openxmlformats.org/officeDocument/2006/relationships/image" Target="../media/image4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3" Type="http://schemas.microsoft.com/office/2007/relationships/media" Target="../media/media2.mp3"/><Relationship Id="rId7" Type="http://schemas.microsoft.com/office/2007/relationships/media" Target="../media/media4.mp3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5" Type="http://schemas.microsoft.com/office/2007/relationships/media" Target="../media/media3.mp3"/><Relationship Id="rId10" Type="http://schemas.openxmlformats.org/officeDocument/2006/relationships/image" Target="../media/image11.png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5465" y="1122364"/>
            <a:ext cx="8345510" cy="783709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Презентация урока СБО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58344" y="2460911"/>
            <a:ext cx="8332631" cy="586287"/>
          </a:xfrm>
        </p:spPr>
        <p:txBody>
          <a:bodyPr>
            <a:normAutofit fontScale="92500" lnSpcReduction="20000"/>
          </a:bodyPr>
          <a:lstStyle/>
          <a:p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</a:rPr>
              <a:t>Тема: «Дом, в котором мы живем»</a:t>
            </a:r>
            <a:endParaRPr lang="ru-RU" sz="44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771" y="3602037"/>
            <a:ext cx="3828877" cy="3255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7368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dirty="0" smtClean="0"/>
              <a:t>                  </a:t>
            </a:r>
            <a:r>
              <a:rPr lang="ru-RU" b="1" i="1" dirty="0" smtClean="0">
                <a:solidFill>
                  <a:schemeClr val="accent5"/>
                </a:solidFill>
              </a:rPr>
              <a:t>Чудесная коробочка</a:t>
            </a:r>
            <a:endParaRPr lang="ru-RU" b="1" i="1" dirty="0">
              <a:solidFill>
                <a:schemeClr val="accent5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665" y="404404"/>
            <a:ext cx="1108989" cy="1247004"/>
          </a:xfrm>
          <a:prstGeom prst="rect">
            <a:avLst/>
          </a:prstGeom>
        </p:spPr>
      </p:pic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920331" y="1825625"/>
            <a:ext cx="4351338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9392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442" y="427487"/>
            <a:ext cx="10515600" cy="1325563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i="1" dirty="0" smtClean="0">
                <a:solidFill>
                  <a:schemeClr val="accent5"/>
                </a:solidFill>
              </a:rPr>
              <a:t>              Геометрические фигуры</a:t>
            </a:r>
            <a:endParaRPr lang="ru-RU" b="1" i="1" dirty="0">
              <a:solidFill>
                <a:schemeClr val="accent5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39" y="1842016"/>
            <a:ext cx="3480154" cy="2088092"/>
          </a:xfrm>
          <a:solidFill>
            <a:schemeClr val="accent1">
              <a:lumMod val="20000"/>
              <a:lumOff val="80000"/>
            </a:schemeClr>
          </a:solidFill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6798" y="2012331"/>
            <a:ext cx="3724275" cy="16584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168" y="5003230"/>
            <a:ext cx="1401951" cy="9906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76676" y="5006240"/>
            <a:ext cx="1402202" cy="98763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6353" y="4210642"/>
            <a:ext cx="1585175" cy="15851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8361" y="2358747"/>
            <a:ext cx="2202288" cy="129020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91160" y="3987567"/>
            <a:ext cx="1983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ПРЯМОУГОЛЬНИК</a:t>
            </a: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946265" y="3930108"/>
            <a:ext cx="3026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ТРЕУГОЛЬНИК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357611" y="5993878"/>
            <a:ext cx="1495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КВАДРАТ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377355" y="5891685"/>
            <a:ext cx="1114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КРУГ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72515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9600" dirty="0" smtClean="0"/>
              <a:t>         </a:t>
            </a:r>
            <a:r>
              <a:rPr lang="ru-RU" sz="9600" dirty="0" smtClean="0">
                <a:solidFill>
                  <a:schemeClr val="accent5"/>
                </a:solidFill>
              </a:rPr>
              <a:t>Дом</a:t>
            </a:r>
            <a:endParaRPr lang="ru-RU" sz="9600" dirty="0">
              <a:solidFill>
                <a:schemeClr val="accent5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9052" y="2250626"/>
            <a:ext cx="6373895" cy="4780421"/>
          </a:xfrm>
          <a:solidFill>
            <a:schemeClr val="accent1">
              <a:lumMod val="20000"/>
              <a:lumOff val="8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396350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smtClean="0">
                <a:solidFill>
                  <a:schemeClr val="accent5"/>
                </a:solidFill>
              </a:rPr>
              <a:t>                      Кто </a:t>
            </a:r>
            <a:r>
              <a:rPr lang="ru-RU" dirty="0" smtClean="0">
                <a:solidFill>
                  <a:schemeClr val="accent5"/>
                </a:solidFill>
              </a:rPr>
              <a:t>живет в доме?</a:t>
            </a:r>
            <a:endParaRPr lang="ru-RU" dirty="0">
              <a:solidFill>
                <a:schemeClr val="accent5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6809" y="1902898"/>
            <a:ext cx="5116991" cy="43513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176530"/>
            <a:ext cx="3849710" cy="3309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7950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dirty="0" smtClean="0"/>
              <a:t>                             Семья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58" y="1953226"/>
            <a:ext cx="6979875" cy="4904774"/>
          </a:xfr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5" name="TextBox 4"/>
          <p:cNvSpPr txBox="1"/>
          <p:nvPr/>
        </p:nvSpPr>
        <p:spPr>
          <a:xfrm>
            <a:off x="7765961" y="1897504"/>
            <a:ext cx="4224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ПАПА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902262" y="2629013"/>
            <a:ext cx="30007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МАМА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9402651" y="1949185"/>
            <a:ext cx="19511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РОДИТЕЛИ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0728837" y="5413282"/>
            <a:ext cx="1609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ДЕДУШКА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8950481" y="5507561"/>
            <a:ext cx="1609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БАБУШКА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7889383" y="3321611"/>
            <a:ext cx="972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ДОЧЬ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7933050" y="3956784"/>
            <a:ext cx="1236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СЫН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10903040" y="3185462"/>
            <a:ext cx="15241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ДЕТИ</a:t>
            </a:r>
            <a:endParaRPr lang="ru-RU" dirty="0"/>
          </a:p>
        </p:txBody>
      </p:sp>
      <p:cxnSp>
        <p:nvCxnSpPr>
          <p:cNvPr id="20" name="Прямая со стрелкой 19"/>
          <p:cNvCxnSpPr/>
          <p:nvPr/>
        </p:nvCxnSpPr>
        <p:spPr>
          <a:xfrm flipV="1">
            <a:off x="8577330" y="2133851"/>
            <a:ext cx="825321" cy="1003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8577330" y="2228989"/>
            <a:ext cx="1049560" cy="4141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8773597" y="3367677"/>
            <a:ext cx="1890110" cy="1050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9365088" y="4567387"/>
            <a:ext cx="15197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ВНУКИ</a:t>
            </a:r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9718653" y="3549176"/>
            <a:ext cx="1344299" cy="11627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8577330" y="3367677"/>
            <a:ext cx="2485622" cy="7737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>
            <a:off x="9169421" y="4936719"/>
            <a:ext cx="585989" cy="8458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9878096" y="4936719"/>
            <a:ext cx="1475704" cy="6612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07529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i="1" dirty="0" smtClean="0">
                <a:solidFill>
                  <a:schemeClr val="accent5"/>
                </a:solidFill>
              </a:rPr>
              <a:t>                     Станция  «Будем трудиться»</a:t>
            </a:r>
            <a:endParaRPr lang="ru-RU" b="1" i="1" dirty="0">
              <a:solidFill>
                <a:schemeClr val="accent5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47382" y="1893863"/>
            <a:ext cx="10515600" cy="435133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400" b="1" i="1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</a:t>
            </a:r>
            <a:r>
              <a:rPr lang="ru-RU" sz="3600" b="1" i="1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Дом </a:t>
            </a:r>
            <a:r>
              <a:rPr lang="ru-RU" sz="3600" b="1" i="1" dirty="0">
                <a:solidFill>
                  <a:schemeClr val="accent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красиво будет стоять,</a:t>
            </a:r>
            <a:endParaRPr lang="ru-RU" sz="3600" b="1" i="1" dirty="0">
              <a:solidFill>
                <a:schemeClr val="accent5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600" b="1" i="1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Если </a:t>
            </a:r>
            <a:r>
              <a:rPr lang="ru-RU" sz="3600" b="1" i="1" dirty="0">
                <a:solidFill>
                  <a:schemeClr val="accent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мы все будем работать на «5</a:t>
            </a:r>
            <a:r>
              <a:rPr lang="ru-RU" sz="3600" b="1" i="1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Составь предложение 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4400" dirty="0" smtClean="0"/>
              <a:t>не работает,</a:t>
            </a:r>
            <a:r>
              <a:rPr lang="ru-RU" sz="4400" dirty="0">
                <a:solidFill>
                  <a:prstClr val="black"/>
                </a:solidFill>
              </a:rPr>
              <a:t> </a:t>
            </a:r>
            <a:r>
              <a:rPr lang="ru-RU" sz="4400" dirty="0" smtClean="0"/>
              <a:t>тот ест</a:t>
            </a:r>
            <a:r>
              <a:rPr lang="ru-RU" sz="4400" dirty="0"/>
              <a:t> </a:t>
            </a:r>
            <a:r>
              <a:rPr lang="ru-RU" sz="4400" dirty="0" smtClean="0"/>
              <a:t>не  Кто .</a:t>
            </a:r>
            <a:endParaRPr lang="ru-RU" sz="4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486" y="365125"/>
            <a:ext cx="1061463" cy="1193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7592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dirty="0" smtClean="0">
                <a:solidFill>
                  <a:schemeClr val="accent5"/>
                </a:solidFill>
              </a:rPr>
              <a:t>                    </a:t>
            </a:r>
            <a:r>
              <a:rPr lang="ru-RU" b="1" i="1" dirty="0" smtClean="0">
                <a:solidFill>
                  <a:schemeClr val="accent5"/>
                </a:solidFill>
              </a:rPr>
              <a:t>Пословица</a:t>
            </a:r>
            <a:endParaRPr lang="ru-RU" b="1" i="1" dirty="0">
              <a:solidFill>
                <a:schemeClr val="accent5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endParaRPr lang="ru-RU" sz="5400" b="1" i="1" dirty="0" smtClean="0">
              <a:solidFill>
                <a:schemeClr val="accent5"/>
              </a:solidFill>
            </a:endParaRPr>
          </a:p>
          <a:p>
            <a:pPr marL="0" indent="0">
              <a:buNone/>
            </a:pPr>
            <a:r>
              <a:rPr lang="ru-RU" sz="5400" b="1" i="1" dirty="0" smtClean="0">
                <a:solidFill>
                  <a:schemeClr val="accent5"/>
                </a:solidFill>
              </a:rPr>
              <a:t>  Кто не работает, тот не ест!</a:t>
            </a:r>
            <a:endParaRPr lang="ru-RU" sz="5400" b="1" i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477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i="1" dirty="0" smtClean="0">
                <a:solidFill>
                  <a:schemeClr val="accent5"/>
                </a:solidFill>
              </a:rPr>
              <a:t>                     Станция «Отдыхай-ка»</a:t>
            </a:r>
            <a:endParaRPr lang="ru-RU" b="1" i="1" dirty="0">
              <a:solidFill>
                <a:schemeClr val="accent5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  </a:t>
            </a:r>
          </a:p>
          <a:p>
            <a:pPr marL="0" indent="0">
              <a:buNone/>
            </a:pPr>
            <a:r>
              <a:rPr lang="ru-RU" dirty="0" smtClean="0"/>
              <a:t>                                      </a:t>
            </a:r>
            <a:r>
              <a:rPr lang="ru-RU" dirty="0" smtClean="0">
                <a:solidFill>
                  <a:schemeClr val="accent5"/>
                </a:solidFill>
              </a:rPr>
              <a:t>Поработали </a:t>
            </a:r>
            <a:r>
              <a:rPr lang="ru-RU" dirty="0">
                <a:solidFill>
                  <a:schemeClr val="accent5"/>
                </a:solidFill>
              </a:rPr>
              <a:t>немножко,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5"/>
                </a:solidFill>
              </a:rPr>
              <a:t>      </a:t>
            </a:r>
            <a:r>
              <a:rPr lang="ru-RU" dirty="0" smtClean="0">
                <a:solidFill>
                  <a:schemeClr val="accent5"/>
                </a:solidFill>
              </a:rPr>
              <a:t>                                             А</a:t>
            </a:r>
            <a:r>
              <a:rPr lang="ru-RU" dirty="0">
                <a:solidFill>
                  <a:schemeClr val="accent5"/>
                </a:solidFill>
              </a:rPr>
              <a:t>, теперь, мы - отдохнем!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5"/>
                </a:solidFill>
              </a:rPr>
              <a:t>       </a:t>
            </a:r>
            <a:r>
              <a:rPr lang="ru-RU" dirty="0" smtClean="0">
                <a:solidFill>
                  <a:schemeClr val="accent5"/>
                </a:solidFill>
              </a:rPr>
              <a:t>                                                   Вспомним- осень! Мокро, сыро,</a:t>
            </a:r>
            <a:endParaRPr lang="ru-RU" dirty="0">
              <a:solidFill>
                <a:schemeClr val="accent5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accent5"/>
                </a:solidFill>
              </a:rPr>
              <a:t>       </a:t>
            </a:r>
            <a:r>
              <a:rPr lang="ru-RU" dirty="0" smtClean="0">
                <a:solidFill>
                  <a:schemeClr val="accent5"/>
                </a:solidFill>
              </a:rPr>
              <a:t>                                                               </a:t>
            </a:r>
            <a:r>
              <a:rPr lang="ru-RU" dirty="0" err="1" smtClean="0">
                <a:solidFill>
                  <a:schemeClr val="accent5"/>
                </a:solidFill>
              </a:rPr>
              <a:t>Физминутку</a:t>
            </a:r>
            <a:r>
              <a:rPr lang="ru-RU" dirty="0" smtClean="0">
                <a:solidFill>
                  <a:schemeClr val="accent5"/>
                </a:solidFill>
              </a:rPr>
              <a:t> </a:t>
            </a:r>
            <a:r>
              <a:rPr lang="ru-RU" dirty="0">
                <a:solidFill>
                  <a:schemeClr val="accent5"/>
                </a:solidFill>
              </a:rPr>
              <a:t>мы начнем!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1072" y="2975212"/>
            <a:ext cx="2148078" cy="26561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851" y="630328"/>
            <a:ext cx="1411575" cy="939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3583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i="1" dirty="0" smtClean="0">
                <a:solidFill>
                  <a:schemeClr val="accent5"/>
                </a:solidFill>
              </a:rPr>
              <a:t>           Упражнение    «Дождик»</a:t>
            </a:r>
            <a:endParaRPr lang="ru-RU" b="1" i="1" dirty="0">
              <a:solidFill>
                <a:schemeClr val="accent5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224" y="2228295"/>
            <a:ext cx="3699045" cy="2137226"/>
          </a:xfrm>
          <a:solidFill>
            <a:schemeClr val="accent1">
              <a:lumMod val="20000"/>
              <a:lumOff val="80000"/>
            </a:schemeClr>
          </a:solidFill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8363" y="1874392"/>
            <a:ext cx="2360611" cy="15731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1028" y="1562738"/>
            <a:ext cx="2823949" cy="254117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91320" y="5145297"/>
            <a:ext cx="5022376" cy="13234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 Дождик, дождик</a:t>
            </a:r>
            <a:r>
              <a:rPr lang="ru-RU" sz="2800" b="1" dirty="0"/>
              <a:t>!</a:t>
            </a:r>
            <a:r>
              <a:rPr lang="ru-RU" sz="2800" b="1" dirty="0" smtClean="0"/>
              <a:t> </a:t>
            </a:r>
          </a:p>
          <a:p>
            <a:r>
              <a:rPr lang="ru-RU" sz="2800" b="1" dirty="0" smtClean="0"/>
              <a:t> Кап-кап-кап!</a:t>
            </a:r>
          </a:p>
          <a:p>
            <a:endParaRPr lang="ru-RU" sz="24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4599296" y="3842301"/>
            <a:ext cx="3753134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Мокрые дорожки.</a:t>
            </a:r>
            <a:endParaRPr lang="ru-RU" sz="2800" b="1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6974006" y="4982455"/>
            <a:ext cx="5217994" cy="9541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Лужи, лужи, ой-ой-ой! </a:t>
            </a:r>
          </a:p>
          <a:p>
            <a:r>
              <a:rPr lang="ru-RU" sz="2800" b="1" i="1" dirty="0" smtClean="0"/>
              <a:t> Мы промочим  ножки!</a:t>
            </a:r>
            <a:endParaRPr lang="ru-RU" sz="2800" b="1" i="1" dirty="0"/>
          </a:p>
        </p:txBody>
      </p:sp>
    </p:spTree>
    <p:extLst>
      <p:ext uri="{BB962C8B-B14F-4D97-AF65-F5344CB8AC3E}">
        <p14:creationId xmlns:p14="http://schemas.microsoft.com/office/powerpoint/2010/main" val="12944926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5321" y="365125"/>
            <a:ext cx="10515600" cy="1325563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i="1" dirty="0" smtClean="0">
                <a:solidFill>
                  <a:schemeClr val="accent5"/>
                </a:solidFill>
              </a:rPr>
              <a:t>               </a:t>
            </a:r>
            <a:r>
              <a:rPr lang="ru-RU" b="1" i="1" dirty="0" smtClean="0">
                <a:solidFill>
                  <a:schemeClr val="accent5"/>
                </a:solidFill>
              </a:rPr>
              <a:t>     Станция </a:t>
            </a:r>
            <a:r>
              <a:rPr lang="ru-RU" b="1" i="1" dirty="0" smtClean="0">
                <a:solidFill>
                  <a:schemeClr val="accent5"/>
                </a:solidFill>
              </a:rPr>
              <a:t>«Картина»</a:t>
            </a:r>
            <a:endParaRPr lang="ru-RU" b="1" i="1" dirty="0">
              <a:solidFill>
                <a:schemeClr val="accent5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5321" y="1690688"/>
            <a:ext cx="10515600" cy="4351338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             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                      </a:t>
            </a:r>
            <a:r>
              <a:rPr lang="ru-RU" b="1" i="1" dirty="0" smtClean="0">
                <a:solidFill>
                  <a:schemeClr val="accent5"/>
                </a:solidFill>
              </a:rPr>
              <a:t>Мы </a:t>
            </a:r>
            <a:r>
              <a:rPr lang="ru-RU" b="1" i="1" dirty="0">
                <a:solidFill>
                  <a:schemeClr val="accent5"/>
                </a:solidFill>
              </a:rPr>
              <a:t>потрудились, построили дом.</a:t>
            </a:r>
          </a:p>
          <a:p>
            <a:pPr marL="0" indent="0">
              <a:buNone/>
            </a:pPr>
            <a:r>
              <a:rPr lang="ru-RU" b="1" i="1" dirty="0">
                <a:solidFill>
                  <a:schemeClr val="accent5"/>
                </a:solidFill>
              </a:rPr>
              <a:t>      </a:t>
            </a:r>
            <a:r>
              <a:rPr lang="ru-RU" b="1" i="1" dirty="0" smtClean="0">
                <a:solidFill>
                  <a:schemeClr val="accent5"/>
                </a:solidFill>
              </a:rPr>
              <a:t>                                                         Будет </a:t>
            </a:r>
            <a:r>
              <a:rPr lang="ru-RU" b="1" i="1" dirty="0">
                <a:solidFill>
                  <a:schemeClr val="accent5"/>
                </a:solidFill>
              </a:rPr>
              <a:t>украшен картинами он! </a:t>
            </a:r>
          </a:p>
          <a:p>
            <a:endParaRPr lang="ru-RU" b="1" i="1" dirty="0">
              <a:solidFill>
                <a:schemeClr val="accent5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913" y="2067112"/>
            <a:ext cx="4129290" cy="33708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679" y="526943"/>
            <a:ext cx="797068" cy="89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1837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3487" y="231821"/>
            <a:ext cx="11417459" cy="2125013"/>
          </a:xfrm>
        </p:spPr>
        <p:txBody>
          <a:bodyPr>
            <a:normAutofit/>
          </a:bodyPr>
          <a:lstStyle/>
          <a:p>
            <a:r>
              <a:rPr lang="ru-RU" b="1" i="1" dirty="0" smtClean="0"/>
              <a:t>Цель</a:t>
            </a:r>
            <a:r>
              <a:rPr lang="ru-RU" dirty="0" smtClean="0"/>
              <a:t>: </a:t>
            </a:r>
            <a:r>
              <a:rPr lang="ru-RU" sz="3200" b="1" i="1" dirty="0" smtClean="0"/>
              <a:t>Совершенствование </a:t>
            </a:r>
            <a:r>
              <a:rPr lang="ru-RU" sz="3200" b="1" i="1" dirty="0"/>
              <a:t>знаний, умений и навыков, развитие познавательной деятельности, овладение альтернативными средствами коммуникации, с целью подготовки учеников к жизни в социуме.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1264" y="3015916"/>
            <a:ext cx="10813508" cy="356518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4100" i="1" dirty="0" smtClean="0"/>
              <a:t>Задачи</a:t>
            </a:r>
          </a:p>
          <a:p>
            <a:pPr marL="0" indent="0">
              <a:buNone/>
            </a:pPr>
            <a:r>
              <a:rPr lang="ru-RU" b="1" i="1" dirty="0" smtClean="0"/>
              <a:t>1. Образовательные</a:t>
            </a:r>
            <a:r>
              <a:rPr lang="ru-RU" b="1" i="1" dirty="0"/>
              <a:t>: закрепление , обобщение, совершенствование, знаний, умений и навыков по предмету СБО, основным образовательным предметам</a:t>
            </a:r>
            <a:r>
              <a:rPr lang="ru-RU" b="1" i="1" dirty="0" smtClean="0"/>
              <a:t>.</a:t>
            </a:r>
          </a:p>
          <a:p>
            <a:pPr marL="0" indent="0">
              <a:buNone/>
            </a:pPr>
            <a:r>
              <a:rPr lang="ru-RU" b="1" i="1" dirty="0" smtClean="0"/>
              <a:t> </a:t>
            </a:r>
            <a:r>
              <a:rPr lang="ru-RU" b="1" i="1" dirty="0"/>
              <a:t>2. Коррекционные: коррекция и развитие ВПФ (внимания, памяти, мышления, воображения, речи, овладение альтернативными средствами коммуникации).</a:t>
            </a:r>
          </a:p>
          <a:p>
            <a:pPr marL="0" indent="0">
              <a:buNone/>
            </a:pPr>
            <a:r>
              <a:rPr lang="ru-RU" b="1" i="1" dirty="0"/>
              <a:t> 3. Воспитательные: воспитание трудолюбия, чувства товарищества,  коллективизма, интереса к уроку.</a:t>
            </a:r>
          </a:p>
          <a:p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39523207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i="1" dirty="0" smtClean="0">
                <a:solidFill>
                  <a:schemeClr val="accent5"/>
                </a:solidFill>
              </a:rPr>
              <a:t>                        Картина «Ежик»</a:t>
            </a:r>
            <a:endParaRPr lang="ru-RU" b="1" i="1" dirty="0">
              <a:solidFill>
                <a:schemeClr val="accent5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540" y="1825625"/>
            <a:ext cx="4472919" cy="4351338"/>
          </a:xfrm>
          <a:solidFill>
            <a:schemeClr val="accent1">
              <a:lumMod val="20000"/>
              <a:lumOff val="8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7392163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dirty="0" smtClean="0"/>
              <a:t>                         </a:t>
            </a:r>
            <a:r>
              <a:rPr lang="ru-RU" b="1" i="1" dirty="0" smtClean="0">
                <a:solidFill>
                  <a:schemeClr val="accent5"/>
                </a:solidFill>
              </a:rPr>
              <a:t>Станция </a:t>
            </a:r>
            <a:r>
              <a:rPr lang="ru-RU" dirty="0" smtClean="0">
                <a:solidFill>
                  <a:schemeClr val="accent5"/>
                </a:solidFill>
              </a:rPr>
              <a:t> «</a:t>
            </a:r>
            <a:r>
              <a:rPr lang="ru-RU" dirty="0" smtClean="0"/>
              <a:t> </a:t>
            </a:r>
            <a:r>
              <a:rPr lang="ru-RU" b="1" i="1" dirty="0" smtClean="0">
                <a:solidFill>
                  <a:schemeClr val="accent5"/>
                </a:solidFill>
              </a:rPr>
              <a:t>Сервировка»</a:t>
            </a:r>
            <a:endParaRPr lang="ru-RU" b="1" i="1" dirty="0">
              <a:solidFill>
                <a:schemeClr val="accent5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915776"/>
            <a:ext cx="10515600" cy="4639569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b="1" i="1" dirty="0" smtClean="0">
                <a:solidFill>
                  <a:schemeClr val="accent5"/>
                </a:solidFill>
              </a:rPr>
              <a:t>                 Поработал</a:t>
            </a:r>
            <a:r>
              <a:rPr lang="ru-RU" b="1" i="1" dirty="0">
                <a:solidFill>
                  <a:schemeClr val="accent5"/>
                </a:solidFill>
              </a:rPr>
              <a:t>, потрудился, а теперь скорей за стол,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chemeClr val="accent5"/>
                </a:solidFill>
              </a:rPr>
              <a:t>            Пирожок и чай с лимоном, </a:t>
            </a:r>
            <a:r>
              <a:rPr lang="ru-RU" b="1" i="1" dirty="0">
                <a:solidFill>
                  <a:schemeClr val="accent5"/>
                </a:solidFill>
              </a:rPr>
              <a:t>в гости ты к друзьям пришёл.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7442" y="2910626"/>
            <a:ext cx="6272012" cy="29116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041" y="523756"/>
            <a:ext cx="1164555" cy="100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8769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35318"/>
            <a:ext cx="10515600" cy="1325563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i="1" dirty="0" smtClean="0">
                <a:solidFill>
                  <a:schemeClr val="accent5"/>
                </a:solidFill>
              </a:rPr>
              <a:t>                 Сервировка чайного стола</a:t>
            </a:r>
            <a:br>
              <a:rPr lang="ru-RU" b="1" i="1" dirty="0" smtClean="0">
                <a:solidFill>
                  <a:schemeClr val="accent5"/>
                </a:solidFill>
              </a:rPr>
            </a:br>
            <a:r>
              <a:rPr lang="ru-RU" sz="2800" b="1" i="1" dirty="0" smtClean="0">
                <a:solidFill>
                  <a:schemeClr val="accent5"/>
                </a:solidFill>
              </a:rPr>
              <a:t>Назови предметы, которые нужны для сервировки чайного стола</a:t>
            </a:r>
            <a:endParaRPr lang="ru-RU" sz="2800" b="1" i="1" dirty="0">
              <a:solidFill>
                <a:schemeClr val="accent5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90688"/>
            <a:ext cx="1882150" cy="1882150"/>
          </a:xfrm>
          <a:solidFill>
            <a:schemeClr val="accent1">
              <a:lumMod val="20000"/>
              <a:lumOff val="80000"/>
            </a:schemeClr>
          </a:solidFill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513" y="3198342"/>
            <a:ext cx="1863034" cy="14102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316" y="5543012"/>
            <a:ext cx="1314988" cy="131498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369" y="1690688"/>
            <a:ext cx="1322411" cy="132241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30994" flipV="1">
            <a:off x="6042471" y="2156688"/>
            <a:ext cx="1540904" cy="123272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9534" y="2505837"/>
            <a:ext cx="1943903" cy="129593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781" y="3873051"/>
            <a:ext cx="1669961" cy="166996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967" y="4261385"/>
            <a:ext cx="2209835" cy="177523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20350" y="2047521"/>
            <a:ext cx="1389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Скатерть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902037" y="1506022"/>
            <a:ext cx="1031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Ложка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29309" y="5803020"/>
            <a:ext cx="17641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Молочник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8527887" y="1862855"/>
            <a:ext cx="9044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Чайник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10398608" y="1506022"/>
            <a:ext cx="806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Чашка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11000574" y="3198342"/>
            <a:ext cx="9519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Блюдце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9291782" y="6345382"/>
            <a:ext cx="1016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Супница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286292" y="2676467"/>
            <a:ext cx="11172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Кастрюля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3493653" y="4964336"/>
            <a:ext cx="12338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Сахарница</a:t>
            </a:r>
            <a:endParaRPr lang="ru-RU" dirty="0"/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165" y="4360835"/>
            <a:ext cx="1626851" cy="1626851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6358071" y="6200506"/>
            <a:ext cx="1884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Ваза для фруктов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10676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i="1" dirty="0" smtClean="0"/>
              <a:t>                  </a:t>
            </a:r>
            <a:r>
              <a:rPr lang="ru-RU" b="1" i="1" dirty="0" smtClean="0">
                <a:solidFill>
                  <a:schemeClr val="accent5"/>
                </a:solidFill>
              </a:rPr>
              <a:t>Заполни вазу фруктами </a:t>
            </a:r>
            <a:endParaRPr lang="ru-RU" b="1" i="1" dirty="0">
              <a:solidFill>
                <a:schemeClr val="accent5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168" y="4967786"/>
            <a:ext cx="1890214" cy="18902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647" y="2528020"/>
            <a:ext cx="1884307" cy="199383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264" y="4924788"/>
            <a:ext cx="1945844" cy="197620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0419" y="2255983"/>
            <a:ext cx="2550858" cy="170057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4447" y="4521851"/>
            <a:ext cx="2182802" cy="2182802"/>
          </a:xfrm>
          <a:prstGeom prst="rect">
            <a:avLst/>
          </a:prstGeom>
        </p:spPr>
      </p:pic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3208" y="1693101"/>
            <a:ext cx="2577957" cy="2577957"/>
          </a:xfrm>
        </p:spPr>
      </p:pic>
      <p:sp>
        <p:nvSpPr>
          <p:cNvPr id="14" name="TextBox 13"/>
          <p:cNvSpPr txBox="1"/>
          <p:nvPr/>
        </p:nvSpPr>
        <p:spPr>
          <a:xfrm>
            <a:off x="838200" y="1943894"/>
            <a:ext cx="13083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>
                <a:solidFill>
                  <a:schemeClr val="accent5"/>
                </a:solidFill>
              </a:rPr>
              <a:t>О</a:t>
            </a:r>
            <a:r>
              <a:rPr lang="ru-RU" sz="2800" b="1" i="1" dirty="0" smtClean="0">
                <a:solidFill>
                  <a:schemeClr val="accent5"/>
                </a:solidFill>
              </a:rPr>
              <a:t>гурец</a:t>
            </a:r>
            <a:endParaRPr lang="ru-RU" sz="2800" b="1" i="1" dirty="0">
              <a:solidFill>
                <a:schemeClr val="accent5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60222" y="4760745"/>
            <a:ext cx="13217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accent5"/>
                </a:solidFill>
              </a:rPr>
              <a:t>Яблоко</a:t>
            </a:r>
            <a:endParaRPr lang="ru-RU" sz="2800" b="1" i="1" dirty="0">
              <a:solidFill>
                <a:schemeClr val="accent5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42985" y="4668659"/>
            <a:ext cx="11523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accent5"/>
                </a:solidFill>
              </a:rPr>
              <a:t>Груша</a:t>
            </a:r>
            <a:endParaRPr lang="ru-RU" sz="2800" b="1" i="1" dirty="0">
              <a:solidFill>
                <a:schemeClr val="accent5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128502" y="1943894"/>
            <a:ext cx="14045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accent5"/>
                </a:solidFill>
              </a:rPr>
              <a:t>Бананы</a:t>
            </a:r>
            <a:endParaRPr lang="ru-RU" sz="2800" b="1" i="1" dirty="0">
              <a:solidFill>
                <a:schemeClr val="accent5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492220" y="4145439"/>
            <a:ext cx="16494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accent5"/>
                </a:solidFill>
              </a:rPr>
              <a:t>Помидор</a:t>
            </a:r>
            <a:endParaRPr lang="ru-RU" sz="2800" b="1" i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2024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i="1" dirty="0" smtClean="0">
                <a:solidFill>
                  <a:schemeClr val="accent5"/>
                </a:solidFill>
              </a:rPr>
              <a:t> Домашнее задание делаем совместно с </a:t>
            </a:r>
            <a:br>
              <a:rPr lang="ru-RU" b="1" i="1" dirty="0" smtClean="0">
                <a:solidFill>
                  <a:schemeClr val="accent5"/>
                </a:solidFill>
              </a:rPr>
            </a:br>
            <a:r>
              <a:rPr lang="ru-RU" b="1" i="1" dirty="0" smtClean="0">
                <a:solidFill>
                  <a:schemeClr val="accent5"/>
                </a:solidFill>
              </a:rPr>
              <a:t>                            родителями</a:t>
            </a:r>
            <a:endParaRPr lang="ru-RU" b="1" i="1" dirty="0">
              <a:solidFill>
                <a:schemeClr val="accent5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347" y="1965109"/>
            <a:ext cx="4472919" cy="4351338"/>
          </a:xfr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5" name="TextBox 4"/>
          <p:cNvSpPr txBox="1"/>
          <p:nvPr/>
        </p:nvSpPr>
        <p:spPr>
          <a:xfrm>
            <a:off x="5734373" y="2464231"/>
            <a:ext cx="61227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5"/>
                </a:solidFill>
              </a:rPr>
              <a:t>Наклеить картину на картон</a:t>
            </a:r>
            <a:endParaRPr lang="ru-RU" sz="2800" b="1" i="1" dirty="0">
              <a:solidFill>
                <a:schemeClr val="accent5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34373" y="3617558"/>
            <a:ext cx="61227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5"/>
                </a:solidFill>
              </a:rPr>
              <a:t>Повторить технику безопасности при работе с клеем</a:t>
            </a:r>
            <a:endParaRPr lang="ru-RU" sz="2800" b="1" i="1" dirty="0">
              <a:solidFill>
                <a:schemeClr val="accent5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27266" y="5201772"/>
            <a:ext cx="78609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5"/>
                </a:solidFill>
              </a:rPr>
              <a:t>   Кате вклеить картинку ежа в свой</a:t>
            </a:r>
          </a:p>
          <a:p>
            <a:r>
              <a:rPr lang="ru-RU" sz="2800" b="1" i="1" dirty="0" smtClean="0">
                <a:solidFill>
                  <a:schemeClr val="accent5"/>
                </a:solidFill>
              </a:rPr>
              <a:t>   планшет</a:t>
            </a:r>
            <a:endParaRPr lang="ru-RU" sz="2800" b="1" i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3993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6207" y="409764"/>
            <a:ext cx="10515600" cy="1325563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dirty="0" smtClean="0"/>
              <a:t>               </a:t>
            </a:r>
            <a:r>
              <a:rPr lang="ru-RU" b="1" i="1" dirty="0" smtClean="0">
                <a:solidFill>
                  <a:schemeClr val="accent5"/>
                </a:solidFill>
              </a:rPr>
              <a:t>Станция  «Итоговая»</a:t>
            </a:r>
            <a:endParaRPr lang="ru-RU" b="1" i="1" dirty="0">
              <a:solidFill>
                <a:schemeClr val="accent5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52481" y="1921159"/>
            <a:ext cx="10515600" cy="4351338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b="1" i="1" dirty="0" smtClean="0">
                <a:solidFill>
                  <a:schemeClr val="accent5"/>
                </a:solidFill>
              </a:rPr>
              <a:t>                                                                 </a:t>
            </a:r>
          </a:p>
          <a:p>
            <a:pPr marL="0" indent="0">
              <a:buNone/>
            </a:pPr>
            <a:r>
              <a:rPr lang="ru-RU" b="1" i="1" dirty="0">
                <a:solidFill>
                  <a:schemeClr val="accent5"/>
                </a:solidFill>
              </a:rPr>
              <a:t> </a:t>
            </a:r>
            <a:r>
              <a:rPr lang="ru-RU" b="1" i="1" dirty="0" smtClean="0">
                <a:solidFill>
                  <a:schemeClr val="accent5"/>
                </a:solidFill>
              </a:rPr>
              <a:t>                                                                Мы </a:t>
            </a:r>
            <a:r>
              <a:rPr lang="ru-RU" b="1" i="1" dirty="0">
                <a:solidFill>
                  <a:schemeClr val="accent5"/>
                </a:solidFill>
              </a:rPr>
              <a:t>отлично потрудились,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chemeClr val="accent5"/>
                </a:solidFill>
              </a:rPr>
              <a:t>                                                                Каждый</a:t>
            </a:r>
            <a:r>
              <a:rPr lang="ru-RU" b="1" i="1" dirty="0">
                <a:solidFill>
                  <a:schemeClr val="accent5"/>
                </a:solidFill>
              </a:rPr>
              <a:t>, в чем-то, отличились!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chemeClr val="accent5"/>
                </a:solidFill>
              </a:rPr>
              <a:t>                                                                Мы- </a:t>
            </a:r>
            <a:r>
              <a:rPr lang="ru-RU" b="1" i="1" dirty="0">
                <a:solidFill>
                  <a:schemeClr val="accent5"/>
                </a:solidFill>
              </a:rPr>
              <a:t>команда, мы- друзья,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chemeClr val="accent5"/>
                </a:solidFill>
              </a:rPr>
              <a:t>                                                                Друг </a:t>
            </a:r>
            <a:r>
              <a:rPr lang="ru-RU" b="1" i="1" dirty="0">
                <a:solidFill>
                  <a:schemeClr val="accent5"/>
                </a:solidFill>
              </a:rPr>
              <a:t>без друга, нам нельзя</a:t>
            </a:r>
            <a:r>
              <a:rPr lang="ru-RU" b="1" i="1" dirty="0" smtClean="0">
                <a:solidFill>
                  <a:schemeClr val="accent5"/>
                </a:solidFill>
              </a:rPr>
              <a:t>!</a:t>
            </a:r>
          </a:p>
          <a:p>
            <a:pPr marL="0" indent="0">
              <a:buNone/>
            </a:pPr>
            <a:endParaRPr lang="ru-RU" b="1" i="1" dirty="0">
              <a:solidFill>
                <a:schemeClr val="accent5"/>
              </a:solidFill>
            </a:endParaRPr>
          </a:p>
          <a:p>
            <a:pPr marL="0" indent="0">
              <a:buNone/>
            </a:pPr>
            <a:endParaRPr lang="ru-RU" b="1" i="1" dirty="0">
              <a:solidFill>
                <a:schemeClr val="accent5"/>
              </a:solidFill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301" y="2292823"/>
            <a:ext cx="4225545" cy="33164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301" y="514161"/>
            <a:ext cx="991947" cy="1115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1938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i="1" dirty="0" smtClean="0">
                <a:solidFill>
                  <a:schemeClr val="accent5"/>
                </a:solidFill>
              </a:rPr>
              <a:t>      Мы путешествовали по станциям:</a:t>
            </a:r>
            <a:endParaRPr lang="ru-RU" b="1" i="1" dirty="0">
              <a:solidFill>
                <a:schemeClr val="accent5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i="1" dirty="0" smtClean="0">
                <a:solidFill>
                  <a:schemeClr val="accent5"/>
                </a:solidFill>
              </a:rPr>
              <a:t>Разминка</a:t>
            </a:r>
          </a:p>
          <a:p>
            <a:r>
              <a:rPr lang="ru-RU" b="1" i="1" dirty="0" smtClean="0">
                <a:solidFill>
                  <a:schemeClr val="accent5"/>
                </a:solidFill>
              </a:rPr>
              <a:t>Строим дом</a:t>
            </a:r>
          </a:p>
          <a:p>
            <a:r>
              <a:rPr lang="ru-RU" b="1" i="1" dirty="0" smtClean="0">
                <a:solidFill>
                  <a:schemeClr val="accent5"/>
                </a:solidFill>
              </a:rPr>
              <a:t>Будем трудиться</a:t>
            </a:r>
          </a:p>
          <a:p>
            <a:r>
              <a:rPr lang="ru-RU" b="1" i="1" dirty="0" smtClean="0">
                <a:solidFill>
                  <a:schemeClr val="accent5"/>
                </a:solidFill>
              </a:rPr>
              <a:t>Отдыхай-ка</a:t>
            </a:r>
          </a:p>
          <a:p>
            <a:r>
              <a:rPr lang="ru-RU" b="1" i="1" dirty="0" smtClean="0">
                <a:solidFill>
                  <a:schemeClr val="accent5"/>
                </a:solidFill>
              </a:rPr>
              <a:t>Картина</a:t>
            </a:r>
          </a:p>
          <a:p>
            <a:r>
              <a:rPr lang="ru-RU" b="1" i="1" dirty="0" smtClean="0">
                <a:solidFill>
                  <a:schemeClr val="accent5"/>
                </a:solidFill>
              </a:rPr>
              <a:t>Сервировка</a:t>
            </a:r>
          </a:p>
          <a:p>
            <a:r>
              <a:rPr lang="ru-RU" b="1" i="1" dirty="0" smtClean="0">
                <a:solidFill>
                  <a:schemeClr val="accent5"/>
                </a:solidFill>
              </a:rPr>
              <a:t>Итоговая</a:t>
            </a:r>
            <a:endParaRPr lang="ru-RU" b="1" i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5956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dirty="0" smtClean="0"/>
              <a:t>      </a:t>
            </a:r>
            <a:r>
              <a:rPr lang="ru-RU" b="1" i="1" dirty="0" smtClean="0">
                <a:solidFill>
                  <a:schemeClr val="accent5"/>
                </a:solidFill>
              </a:rPr>
              <a:t>Спасибо за внимание! До свидания!      </a:t>
            </a:r>
            <a:endParaRPr lang="ru-RU" b="1" i="1" dirty="0">
              <a:solidFill>
                <a:schemeClr val="accent5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64191" y="-634743"/>
            <a:ext cx="4663617" cy="9872423"/>
          </a:xfrm>
          <a:solidFill>
            <a:schemeClr val="accent1">
              <a:lumMod val="20000"/>
              <a:lumOff val="8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684742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459" y="365125"/>
            <a:ext cx="10658341" cy="43336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Приветствие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6949" y="984738"/>
            <a:ext cx="11662116" cy="191320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        </a:t>
            </a:r>
            <a:r>
              <a:rPr lang="ru-RU" dirty="0" smtClean="0">
                <a:solidFill>
                  <a:schemeClr val="accent5"/>
                </a:solidFill>
              </a:rPr>
              <a:t>Дом </a:t>
            </a:r>
            <a:r>
              <a:rPr lang="ru-RU" dirty="0">
                <a:solidFill>
                  <a:schemeClr val="accent5"/>
                </a:solidFill>
              </a:rPr>
              <a:t>наряден, чист, уютен,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5"/>
                </a:solidFill>
              </a:rPr>
              <a:t>                  </a:t>
            </a:r>
            <a:r>
              <a:rPr lang="ru-RU" dirty="0" smtClean="0">
                <a:solidFill>
                  <a:schemeClr val="accent5"/>
                </a:solidFill>
              </a:rPr>
              <a:t>Просит </a:t>
            </a:r>
            <a:r>
              <a:rPr lang="ru-RU" dirty="0">
                <a:solidFill>
                  <a:schemeClr val="accent5"/>
                </a:solidFill>
              </a:rPr>
              <a:t>в гости всех друзей!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5"/>
                </a:solidFill>
              </a:rPr>
              <a:t>                        Собирайтесь, наряжайтесь,</a:t>
            </a:r>
          </a:p>
          <a:p>
            <a:pPr marL="0" indent="0">
              <a:buNone/>
            </a:pPr>
            <a:r>
              <a:rPr lang="ru-RU">
                <a:solidFill>
                  <a:schemeClr val="accent5"/>
                </a:solidFill>
              </a:rPr>
              <a:t>                        </a:t>
            </a:r>
            <a:r>
              <a:rPr lang="ru-RU" smtClean="0">
                <a:solidFill>
                  <a:schemeClr val="accent5"/>
                </a:solidFill>
              </a:rPr>
              <a:t>         Заходите </a:t>
            </a:r>
            <a:r>
              <a:rPr lang="ru-RU" dirty="0">
                <a:solidFill>
                  <a:schemeClr val="accent5"/>
                </a:solidFill>
              </a:rPr>
              <a:t>поскорей!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4156" y="2999787"/>
            <a:ext cx="5359998" cy="3700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5302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54745"/>
            <a:ext cx="14997332" cy="1260036"/>
          </a:xfrm>
        </p:spPr>
        <p:txBody>
          <a:bodyPr/>
          <a:lstStyle/>
          <a:p>
            <a:r>
              <a:rPr lang="ru-RU" b="1" i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Разминка</a:t>
            </a:r>
            <a:endParaRPr lang="ru-RU" b="1" i="1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4981" y="1690688"/>
            <a:ext cx="10387819" cy="479576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i="1" dirty="0" smtClean="0"/>
          </a:p>
          <a:p>
            <a:pPr marL="0" indent="0">
              <a:buNone/>
            </a:pPr>
            <a:r>
              <a:rPr lang="ru-RU" i="1" dirty="0" smtClean="0">
                <a:solidFill>
                  <a:schemeClr val="accent5"/>
                </a:solidFill>
              </a:rPr>
              <a:t>        Руки</a:t>
            </a:r>
          </a:p>
          <a:p>
            <a:endParaRPr lang="ru-RU" i="1" dirty="0" smtClean="0"/>
          </a:p>
          <a:p>
            <a:pPr marL="0" indent="0">
              <a:buNone/>
            </a:pPr>
            <a:r>
              <a:rPr lang="ru-RU" i="1" dirty="0" smtClean="0">
                <a:solidFill>
                  <a:schemeClr val="accent5"/>
                </a:solidFill>
              </a:rPr>
              <a:t>   Ротик     Голосок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chemeClr val="accent5"/>
                </a:solidFill>
              </a:rPr>
              <a:t>      </a:t>
            </a:r>
          </a:p>
          <a:p>
            <a:pPr marL="0" indent="0">
              <a:buNone/>
            </a:pPr>
            <a:r>
              <a:rPr lang="ru-RU" i="1" dirty="0">
                <a:solidFill>
                  <a:schemeClr val="accent5"/>
                </a:solidFill>
              </a:rPr>
              <a:t> </a:t>
            </a:r>
            <a:r>
              <a:rPr lang="ru-RU" i="1" dirty="0" smtClean="0">
                <a:solidFill>
                  <a:schemeClr val="accent5"/>
                </a:solidFill>
              </a:rPr>
              <a:t>        Ушки</a:t>
            </a:r>
            <a:endParaRPr lang="ru-RU" i="1" dirty="0">
              <a:solidFill>
                <a:schemeClr val="accent5"/>
              </a:solidFill>
            </a:endParaRPr>
          </a:p>
          <a:p>
            <a:pPr marL="0" indent="0">
              <a:buNone/>
            </a:pPr>
            <a:r>
              <a:rPr lang="ru-RU" i="1" dirty="0" smtClean="0">
                <a:solidFill>
                  <a:schemeClr val="accent5"/>
                </a:solidFill>
              </a:rPr>
              <a:t>                                              </a:t>
            </a:r>
          </a:p>
          <a:p>
            <a:pPr marL="0" indent="0">
              <a:buNone/>
            </a:pPr>
            <a:r>
              <a:rPr lang="ru-RU" i="1" dirty="0">
                <a:solidFill>
                  <a:schemeClr val="accent5"/>
                </a:solidFill>
              </a:rPr>
              <a:t> </a:t>
            </a:r>
            <a:r>
              <a:rPr lang="ru-RU" i="1" dirty="0" smtClean="0">
                <a:solidFill>
                  <a:schemeClr val="accent5"/>
                </a:solidFill>
              </a:rPr>
              <a:t>                                          Кто спрятался в мешочке?</a:t>
            </a:r>
            <a:endParaRPr lang="ru-RU" i="1" dirty="0">
              <a:solidFill>
                <a:schemeClr val="accent5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414" y="1749976"/>
            <a:ext cx="1519311" cy="10578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26069" y="2941911"/>
            <a:ext cx="1125415" cy="6252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9457" y="3924887"/>
            <a:ext cx="1232537" cy="88070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1144" y="4297406"/>
            <a:ext cx="1489576" cy="190971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0" y="281354"/>
            <a:ext cx="1708367" cy="1166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951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5"/>
                </a:solidFill>
              </a:rPr>
              <a:t>Работа с тренажерами</a:t>
            </a:r>
            <a:endParaRPr lang="ru-RU" b="1" i="1" dirty="0">
              <a:solidFill>
                <a:schemeClr val="accent5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9675" y="1825625"/>
            <a:ext cx="7072650" cy="4351338"/>
          </a:xfrm>
        </p:spPr>
      </p:pic>
    </p:spTree>
    <p:extLst>
      <p:ext uri="{BB962C8B-B14F-4D97-AF65-F5344CB8AC3E}">
        <p14:creationId xmlns:p14="http://schemas.microsoft.com/office/powerpoint/2010/main" val="23931888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5"/>
                </a:solidFill>
              </a:rPr>
              <a:t>Упражнения с мячами</a:t>
            </a:r>
            <a:endParaRPr lang="ru-RU" b="1" i="1" dirty="0">
              <a:solidFill>
                <a:schemeClr val="accent5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750" y="2572544"/>
            <a:ext cx="6286500" cy="2857500"/>
          </a:xfrm>
        </p:spPr>
      </p:pic>
    </p:spTree>
    <p:extLst>
      <p:ext uri="{BB962C8B-B14F-4D97-AF65-F5344CB8AC3E}">
        <p14:creationId xmlns:p14="http://schemas.microsoft.com/office/powerpoint/2010/main" val="24653313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5"/>
                </a:solidFill>
              </a:rPr>
              <a:t>Упражнение «Нужен крепкий голосок»</a:t>
            </a:r>
            <a:endParaRPr lang="ru-RU" b="1" i="1" dirty="0">
              <a:solidFill>
                <a:schemeClr val="accent5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1326" y="1825625"/>
            <a:ext cx="5809348" cy="4351338"/>
          </a:xfrm>
        </p:spPr>
      </p:pic>
    </p:spTree>
    <p:extLst>
      <p:ext uri="{BB962C8B-B14F-4D97-AF65-F5344CB8AC3E}">
        <p14:creationId xmlns:p14="http://schemas.microsoft.com/office/powerpoint/2010/main" val="18524993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dirty="0" smtClean="0"/>
              <a:t>          </a:t>
            </a:r>
            <a:r>
              <a:rPr lang="ru-RU" b="1" i="1" dirty="0" smtClean="0">
                <a:solidFill>
                  <a:schemeClr val="accent5"/>
                </a:solidFill>
              </a:rPr>
              <a:t>Упражнение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accent5"/>
                </a:solidFill>
              </a:rPr>
              <a:t>«</a:t>
            </a:r>
            <a:r>
              <a:rPr lang="ru-RU" dirty="0" smtClean="0"/>
              <a:t> </a:t>
            </a:r>
            <a:r>
              <a:rPr lang="ru-RU" b="1" i="1" dirty="0" smtClean="0">
                <a:solidFill>
                  <a:schemeClr val="accent5"/>
                </a:solidFill>
              </a:rPr>
              <a:t>Ушки </a:t>
            </a:r>
            <a:r>
              <a:rPr lang="ru-RU" b="1" i="1" dirty="0">
                <a:solidFill>
                  <a:schemeClr val="accent5"/>
                </a:solidFill>
              </a:rPr>
              <a:t>н</a:t>
            </a:r>
            <a:r>
              <a:rPr lang="ru-RU" b="1" i="1" dirty="0" smtClean="0">
                <a:solidFill>
                  <a:schemeClr val="accent5"/>
                </a:solidFill>
              </a:rPr>
              <a:t>а макушке»</a:t>
            </a:r>
            <a:endParaRPr lang="ru-RU" b="1" i="1" dirty="0">
              <a:solidFill>
                <a:schemeClr val="accent5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64261"/>
            <a:ext cx="10515600" cy="4351338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dirty="0" smtClean="0">
                <a:solidFill>
                  <a:schemeClr val="accent5"/>
                </a:solidFill>
              </a:rPr>
              <a:t>Слушай внимательно</a:t>
            </a:r>
          </a:p>
          <a:p>
            <a:r>
              <a:rPr lang="ru-RU" dirty="0" smtClean="0">
                <a:solidFill>
                  <a:schemeClr val="accent5"/>
                </a:solidFill>
              </a:rPr>
              <a:t>Ответь на вопрос :» Чьи это голоса?»</a:t>
            </a:r>
            <a:endParaRPr lang="ru-RU" dirty="0">
              <a:solidFill>
                <a:schemeClr val="accent5"/>
              </a:solidFill>
            </a:endParaRPr>
          </a:p>
        </p:txBody>
      </p:sp>
      <p:pic>
        <p:nvPicPr>
          <p:cNvPr id="4" name="020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689807" y="2821457"/>
            <a:ext cx="609600" cy="609600"/>
          </a:xfrm>
          <a:prstGeom prst="rect">
            <a:avLst/>
          </a:prstGeom>
        </p:spPr>
      </p:pic>
      <p:pic>
        <p:nvPicPr>
          <p:cNvPr id="5" name="00225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902576" y="4194410"/>
            <a:ext cx="609600" cy="609600"/>
          </a:xfrm>
          <a:prstGeom prst="rect">
            <a:avLst/>
          </a:prstGeom>
        </p:spPr>
      </p:pic>
      <p:pic>
        <p:nvPicPr>
          <p:cNvPr id="6" name="04457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566150" y="2784475"/>
            <a:ext cx="609600" cy="609600"/>
          </a:xfrm>
          <a:prstGeom prst="rect">
            <a:avLst/>
          </a:prstGeom>
        </p:spPr>
      </p:pic>
      <p:pic>
        <p:nvPicPr>
          <p:cNvPr id="7" name="00991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342188" y="45735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43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9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5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0733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4707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i="1" dirty="0" smtClean="0"/>
              <a:t>                          </a:t>
            </a:r>
            <a:r>
              <a:rPr lang="ru-RU" b="1" i="1" dirty="0" smtClean="0">
                <a:solidFill>
                  <a:schemeClr val="accent5"/>
                </a:solidFill>
              </a:rPr>
              <a:t>Домашние животные</a:t>
            </a:r>
            <a:endParaRPr lang="ru-RU" b="1" i="1" dirty="0">
              <a:solidFill>
                <a:schemeClr val="accent5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27" y="4300467"/>
            <a:ext cx="2848021" cy="1601230"/>
          </a:xfrm>
          <a:solidFill>
            <a:schemeClr val="accent1">
              <a:lumMod val="20000"/>
              <a:lumOff val="80000"/>
            </a:schemeClr>
          </a:solidFill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2485" y="2078494"/>
            <a:ext cx="2934666" cy="18341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103549"/>
            <a:ext cx="2568948" cy="17126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262" y="4695617"/>
            <a:ext cx="2603758" cy="184440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30154" y="3873658"/>
            <a:ext cx="1706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КОРОВА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096000" y="4058324"/>
            <a:ext cx="1596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КОШКА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8397026" y="6201317"/>
            <a:ext cx="16098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КУРИЦА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184647" y="6201317"/>
            <a:ext cx="1596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СОБАКА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038940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785</TotalTime>
  <Words>486</Words>
  <Application>Microsoft Office PowerPoint</Application>
  <PresentationFormat>Широкоэкранный</PresentationFormat>
  <Paragraphs>121</Paragraphs>
  <Slides>27</Slides>
  <Notes>5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2" baseType="lpstr">
      <vt:lpstr>Arial</vt:lpstr>
      <vt:lpstr>Calibri</vt:lpstr>
      <vt:lpstr>Calibri Light</vt:lpstr>
      <vt:lpstr>Times New Roman</vt:lpstr>
      <vt:lpstr>Тема Office</vt:lpstr>
      <vt:lpstr>Презентация урока СБО</vt:lpstr>
      <vt:lpstr>Цель: Совершенствование знаний, умений и навыков, развитие познавательной деятельности, овладение альтернативными средствами коммуникации, с целью подготовки учеников к жизни в социуме.</vt:lpstr>
      <vt:lpstr>Приветствие</vt:lpstr>
      <vt:lpstr>                            Разминка</vt:lpstr>
      <vt:lpstr>Работа с тренажерами</vt:lpstr>
      <vt:lpstr>Упражнения с мячами</vt:lpstr>
      <vt:lpstr>Упражнение «Нужен крепкий голосок»</vt:lpstr>
      <vt:lpstr>          Упражнение « Ушки на макушке»</vt:lpstr>
      <vt:lpstr>                          Домашние животные</vt:lpstr>
      <vt:lpstr>                  Чудесная коробочка</vt:lpstr>
      <vt:lpstr>              Геометрические фигуры</vt:lpstr>
      <vt:lpstr>         Дом</vt:lpstr>
      <vt:lpstr>                      Кто живет в доме?</vt:lpstr>
      <vt:lpstr>                             Семья</vt:lpstr>
      <vt:lpstr>                     Станция  «Будем трудиться»</vt:lpstr>
      <vt:lpstr>                    Пословица</vt:lpstr>
      <vt:lpstr>                     Станция «Отдыхай-ка»</vt:lpstr>
      <vt:lpstr>           Упражнение    «Дождик»</vt:lpstr>
      <vt:lpstr>                    Станция «Картина»</vt:lpstr>
      <vt:lpstr>                        Картина «Ежик»</vt:lpstr>
      <vt:lpstr>                         Станция  « Сервировка»</vt:lpstr>
      <vt:lpstr>                 Сервировка чайного стола Назови предметы, которые нужны для сервировки чайного стола</vt:lpstr>
      <vt:lpstr>                  Заполни вазу фруктами </vt:lpstr>
      <vt:lpstr> Домашнее задание делаем совместно с                              родителями</vt:lpstr>
      <vt:lpstr>               Станция  «Итоговая»</vt:lpstr>
      <vt:lpstr>      Мы путешествовали по станциям:</vt:lpstr>
      <vt:lpstr>      Спасибо за внимание! До свидания!      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урока СБО</dc:title>
  <dc:creator>Семья</dc:creator>
  <cp:lastModifiedBy>Семья</cp:lastModifiedBy>
  <cp:revision>89</cp:revision>
  <dcterms:created xsi:type="dcterms:W3CDTF">2020-10-11T14:08:17Z</dcterms:created>
  <dcterms:modified xsi:type="dcterms:W3CDTF">2020-10-15T04:34:31Z</dcterms:modified>
</cp:coreProperties>
</file>