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21"/>
  </p:notesMasterIdLst>
  <p:sldIdLst>
    <p:sldId id="258" r:id="rId2"/>
    <p:sldId id="274" r:id="rId3"/>
    <p:sldId id="275" r:id="rId4"/>
    <p:sldId id="266" r:id="rId5"/>
    <p:sldId id="276" r:id="rId6"/>
    <p:sldId id="277" r:id="rId7"/>
    <p:sldId id="278" r:id="rId8"/>
    <p:sldId id="279" r:id="rId9"/>
    <p:sldId id="263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8" r:id="rId18"/>
    <p:sldId id="287" r:id="rId19"/>
    <p:sldId id="271" r:id="rId20"/>
  </p:sldIdLst>
  <p:sldSz cx="9144000" cy="5143500" type="screen16x9"/>
  <p:notesSz cx="6858000" cy="9144000"/>
  <p:embeddedFontLst>
    <p:embeddedFont>
      <p:font typeface="Calistoga" charset="0"/>
      <p:regular r:id="rId22"/>
    </p:embeddedFont>
    <p:embeddedFont>
      <p:font typeface="Martel Sans" charset="0"/>
      <p:regular r:id="rId23"/>
      <p:bold r:id="rId24"/>
    </p:embeddedFont>
    <p:embeddedFont>
      <p:font typeface="Source Serif Pro" charset="0"/>
      <p:regular r:id="rId25"/>
      <p:bold r:id="rId26"/>
      <p:italic r:id="rId27"/>
      <p:boldItalic r:id="rId28"/>
    </p:embeddedFont>
    <p:embeddedFont>
      <p:font typeface="Cabin" charset="0"/>
      <p:regular r:id="rId29"/>
      <p:bold r:id="rId30"/>
      <p:italic r:id="rId31"/>
      <p:boldItalic r:id="rId32"/>
    </p:embeddedFont>
    <p:embeddedFont>
      <p:font typeface="Montserrat Light" charset="-52"/>
      <p:regular r:id="rId33"/>
      <p:bold r:id="rId34"/>
      <p:italic r:id="rId35"/>
      <p:boldItalic r:id="rId36"/>
    </p:embeddedFont>
    <p:embeddedFont>
      <p:font typeface="Abel" charset="0"/>
      <p:regular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41F"/>
  </p:clrMru>
</p:presentationPr>
</file>

<file path=ppt/tableStyles.xml><?xml version="1.0" encoding="utf-8"?>
<a:tblStyleLst xmlns:a="http://schemas.openxmlformats.org/drawingml/2006/main" def="{A71AD0C5-33D1-4003-9E48-B2FF7F8EEF5F}">
  <a:tblStyle styleId="{A71AD0C5-33D1-4003-9E48-B2FF7F8EEF5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192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font" Target="fonts/font16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505b84b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505b84b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0a0bedfe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0a0bedfe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0a0bedfe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0a0bedfe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0a0bedfe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0a0bedfe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Согласны</a:t>
            </a:r>
            <a:r>
              <a:rPr lang="ru-RU" baseline="0" dirty="0" smtClean="0"/>
              <a:t> ли вы с той оценкой, которую Вася дал себе сам? Почему?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0a0bedfe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0a0bedfe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Просмотрите текст 3 и 4 глав и восстановите закрытые слова. Почему Вася считал покупку хорошей? Почему он гордится тем, что сумел купить ПАРУ поросят? Вася сдержанно</a:t>
            </a:r>
            <a:r>
              <a:rPr lang="ru-RU" baseline="0" dirty="0" smtClean="0"/>
              <a:t> говорит о поросятах «в самый раз…». Почему? В чём уверен Вася, слыша повизгивание в мешке? Пёс может противно улыбаться? А нарочно хрюкать? Можно ли обвинять в обмане пса? Понимает ли это Вася? Признаёт ли свою оплошность? Как вы это поняли?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0a0bedfe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0a0bedfe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Выборочное чтение от слов «Но Вася не мог спать» до слов «… подсунул мешок с псом»</a:t>
            </a:r>
            <a:r>
              <a:rPr lang="ru-RU" baseline="0" dirty="0" smtClean="0"/>
              <a:t> (с. 229 – 230). 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0a0bedfe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0a0bedfe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Соотнесите кадры мультфильма со словами из текста и перескажите эпизод.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0a0bedfe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0a0bedfe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Выборочное чтение от слов «Но Вася не мог спать» до слов «… подсунул мешок с псом»</a:t>
            </a:r>
            <a:r>
              <a:rPr lang="ru-RU" baseline="0" dirty="0" smtClean="0"/>
              <a:t> (с. 229 – 230). Проявились ли черты детектива в повести Ю.И. Коваля?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0a0bedfe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0a0bedfe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0a0bedfe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0a0bedfe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Выборочное чтение от слов «Но Вася не мог спать» до слов «… подсунул мешок с псом»</a:t>
            </a:r>
            <a:r>
              <a:rPr lang="ru-RU" baseline="0" dirty="0" smtClean="0"/>
              <a:t> (с. 229 – 230). 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505b84bff6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505b84bff6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505b84b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505b84b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505b84b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505b84b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c6f73a04f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c6f73a04f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c6f73a04f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c6f73a04f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c6f73a04f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c6f73a04f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Рабочий лист в раздаточном</a:t>
            </a:r>
            <a:r>
              <a:rPr lang="ru-RU" baseline="0" dirty="0" smtClean="0"/>
              <a:t> материале к уроку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c6f73a04f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c6f73a04f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Рабочий лист в </a:t>
            </a:r>
            <a:r>
              <a:rPr lang="ru-RU" smtClean="0"/>
              <a:t>раздаточном</a:t>
            </a:r>
            <a:r>
              <a:rPr lang="ru-RU" baseline="0" smtClean="0"/>
              <a:t> материале к уроку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c6f73a04f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c6f73a04f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0a0bedfe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0a0bedfe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Какому</a:t>
            </a:r>
            <a:r>
              <a:rPr lang="ru-RU" baseline="0" dirty="0" smtClean="0"/>
              <a:t> фрагменту третьей главы соответствует иллюстрация В. </a:t>
            </a:r>
            <a:r>
              <a:rPr lang="ru-RU" baseline="0" dirty="0" err="1" smtClean="0"/>
              <a:t>Чижикова</a:t>
            </a:r>
            <a:r>
              <a:rPr lang="ru-RU" baseline="0" dirty="0" smtClean="0"/>
              <a:t>?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Two Columns">
  <p:cSld name="TITLE_AND_BODY_1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52225" y="179875"/>
            <a:ext cx="6861300" cy="96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2500"/>
              <a:buNone/>
              <a:defRPr>
                <a:solidFill>
                  <a:srgbClr val="EB7F0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52225" y="1068775"/>
            <a:ext cx="3246000" cy="389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○"/>
              <a:defRPr>
                <a:solidFill>
                  <a:srgbClr val="434343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Cabin"/>
              <a:buChar char="■"/>
              <a:defRPr>
                <a:solidFill>
                  <a:srgbClr val="434343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3427350" y="4461775"/>
            <a:ext cx="1354200" cy="4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3730125" y="1147375"/>
            <a:ext cx="3335400" cy="38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○"/>
              <a:defRPr>
                <a:solidFill>
                  <a:srgbClr val="434343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Cabin"/>
              <a:buChar char="■"/>
              <a:defRPr>
                <a:solidFill>
                  <a:srgbClr val="434343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pos="5294">
          <p15:clr>
            <a:srgbClr val="FA7B17"/>
          </p15:clr>
        </p15:guide>
        <p15:guide id="2" pos="159">
          <p15:clr>
            <a:srgbClr val="FA7B17"/>
          </p15:clr>
        </p15:guide>
        <p15:guide id="3" orient="horz" pos="164">
          <p15:clr>
            <a:srgbClr val="FA7B17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concept">
  <p:cSld name="CUSTOM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>
            <a:spLocks noGrp="1"/>
          </p:cNvSpPr>
          <p:nvPr>
            <p:ph type="title"/>
          </p:nvPr>
        </p:nvSpPr>
        <p:spPr>
          <a:xfrm>
            <a:off x="1371600" y="1334700"/>
            <a:ext cx="6400800" cy="247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4800" b="1">
                <a:solidFill>
                  <a:srgbClr val="EB7F0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pos="864">
          <p15:clr>
            <a:srgbClr val="FA7B17"/>
          </p15:clr>
        </p15:guide>
        <p15:guide id="2" pos="4896">
          <p15:clr>
            <a:srgbClr val="FA7B17"/>
          </p15:clr>
        </p15:guide>
        <p15:guide id="3" orient="horz" pos="1620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 hasCustomPrompt="1"/>
          </p:nvPr>
        </p:nvSpPr>
        <p:spPr>
          <a:xfrm>
            <a:off x="2217600" y="812200"/>
            <a:ext cx="47088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12000"/>
              <a:buNone/>
              <a:defRPr sz="12000">
                <a:solidFill>
                  <a:srgbClr val="EB7F0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2349300" y="2825125"/>
            <a:ext cx="4445400" cy="19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2100" algn="ctr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marL="1371600" lvl="2" indent="-292100" algn="ctr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Light"/>
              <a:buChar char="■"/>
              <a:defRPr>
                <a:solidFill>
                  <a:srgbClr val="000000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3427350" y="4461775"/>
            <a:ext cx="1354200" cy="4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redits">
  <p:cSld name="ONE_COLUMN_TEXT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167425" y="172825"/>
            <a:ext cx="2583900" cy="15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CBE01"/>
              </a:buClr>
              <a:buSzPts val="2500"/>
              <a:buNone/>
              <a:defRPr>
                <a:solidFill>
                  <a:srgbClr val="FCBE0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body" idx="1"/>
          </p:nvPr>
        </p:nvSpPr>
        <p:spPr>
          <a:xfrm>
            <a:off x="167425" y="1616525"/>
            <a:ext cx="2240100" cy="30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Char char="○"/>
              <a:defRPr sz="900">
                <a:solidFill>
                  <a:srgbClr val="434343"/>
                </a:solidFill>
              </a:defRPr>
            </a:lvl2pPr>
            <a:lvl3pPr marL="1371600" lvl="2" indent="-2921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200">
                <a:solidFill>
                  <a:srgbClr val="434343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 sz="1200">
                <a:solidFill>
                  <a:srgbClr val="434343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 sz="12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2"/>
          </p:nvPr>
        </p:nvSpPr>
        <p:spPr>
          <a:xfrm>
            <a:off x="3176075" y="222500"/>
            <a:ext cx="5624700" cy="466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2921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Abel"/>
              <a:buChar char="○"/>
              <a:defRPr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2pPr>
            <a:lvl3pPr marL="1371600" lvl="2" indent="-2921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Abel"/>
              <a:buChar char="■"/>
              <a:defRPr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Abel"/>
              <a:buChar char="●"/>
              <a:defRPr sz="900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Abel"/>
              <a:buChar char="○"/>
              <a:defRPr sz="900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Abel"/>
              <a:buChar char="■"/>
              <a:defRPr sz="900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Abel"/>
              <a:buChar char="●"/>
              <a:defRPr sz="900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Abel"/>
              <a:buChar char="○"/>
              <a:defRPr sz="900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Abel"/>
              <a:buChar char="■"/>
              <a:defRPr sz="900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Font typeface="Calistoga"/>
              <a:buNone/>
              <a:defRPr sz="2500" b="1">
                <a:latin typeface="Calistoga"/>
                <a:ea typeface="Calistoga"/>
                <a:cs typeface="Calistoga"/>
                <a:sym typeface="Calistog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Martel Sans"/>
              <a:buChar char="●"/>
              <a:defRPr sz="1300">
                <a:latin typeface="Martel Sans"/>
                <a:ea typeface="Martel Sans"/>
                <a:cs typeface="Martel Sans"/>
                <a:sym typeface="Martel Sans"/>
              </a:defRPr>
            </a:lvl1pPr>
            <a:lvl2pPr marL="914400" lvl="1" indent="-2921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Font typeface="Martel Sans"/>
              <a:buChar char="○"/>
              <a:defRPr sz="1000">
                <a:latin typeface="Martel Sans"/>
                <a:ea typeface="Martel Sans"/>
                <a:cs typeface="Martel Sans"/>
                <a:sym typeface="Martel Sans"/>
              </a:defRPr>
            </a:lvl2pPr>
            <a:lvl3pPr marL="1371600" lvl="2" indent="-2921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Font typeface="Martel Sans"/>
              <a:buChar char="■"/>
              <a:defRPr sz="1000">
                <a:latin typeface="Martel Sans"/>
                <a:ea typeface="Martel Sans"/>
                <a:cs typeface="Martel Sans"/>
                <a:sym typeface="Martel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●"/>
              <a:defRPr>
                <a:latin typeface="Martel Sans"/>
                <a:ea typeface="Martel Sans"/>
                <a:cs typeface="Martel Sans"/>
                <a:sym typeface="Martel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○"/>
              <a:defRPr>
                <a:latin typeface="Martel Sans"/>
                <a:ea typeface="Martel Sans"/>
                <a:cs typeface="Martel Sans"/>
                <a:sym typeface="Martel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■"/>
              <a:defRPr>
                <a:latin typeface="Martel Sans"/>
                <a:ea typeface="Martel Sans"/>
                <a:cs typeface="Martel Sans"/>
                <a:sym typeface="Martel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●"/>
              <a:defRPr>
                <a:latin typeface="Martel Sans"/>
                <a:ea typeface="Martel Sans"/>
                <a:cs typeface="Martel Sans"/>
                <a:sym typeface="Martel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○"/>
              <a:defRPr>
                <a:latin typeface="Martel Sans"/>
                <a:ea typeface="Martel Sans"/>
                <a:cs typeface="Martel Sans"/>
                <a:sym typeface="Martel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400"/>
              <a:buFont typeface="Martel Sans"/>
              <a:buChar char="■"/>
              <a:defRPr>
                <a:solidFill>
                  <a:srgbClr val="666666"/>
                </a:solidFill>
                <a:latin typeface="Martel Sans"/>
                <a:ea typeface="Martel Sans"/>
                <a:cs typeface="Martel Sans"/>
                <a:sym typeface="Martel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427350" y="4461775"/>
            <a:ext cx="1354200" cy="4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lvl="2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lvl="3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lvl="4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lvl="5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lvl="6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lvl="7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lvl="8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5" r:id="rId2"/>
    <p:sldLayoutId id="2147483657" r:id="rId3"/>
    <p:sldLayoutId id="2147483658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252225" y="179875"/>
            <a:ext cx="68613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Проверяем </a:t>
            </a:r>
            <a:br>
              <a:rPr lang="ru-RU" dirty="0" smtClean="0"/>
            </a:br>
            <a:r>
              <a:rPr lang="ru-RU" dirty="0" smtClean="0"/>
              <a:t>домашнее задание</a:t>
            </a:r>
            <a:endParaRPr/>
          </a:p>
        </p:txBody>
      </p:sp>
      <p:pic>
        <p:nvPicPr>
          <p:cNvPr id="8" name="Picture 1" descr="C:\Users\79126\Desktop\Мои документы\3. ОВЗ\2. Чтение. ОВЗ\Ч-9. ОВЗ\27. Коваль. Приключения Васи Куролесова\0. Биография\Фото\340250_original.jpg"/>
          <p:cNvPicPr>
            <a:picLocks noChangeAspect="1" noChangeArrowheads="1"/>
          </p:cNvPicPr>
          <p:nvPr/>
        </p:nvPicPr>
        <p:blipFill>
          <a:blip r:embed="rId3">
            <a:lum bright="20000" contrast="30000"/>
          </a:blip>
          <a:srcRect/>
          <a:stretch>
            <a:fillRect/>
          </a:stretch>
        </p:blipFill>
        <p:spPr bwMode="auto">
          <a:xfrm>
            <a:off x="357158" y="1071552"/>
            <a:ext cx="3750495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0"/>
            <a:ext cx="3345284" cy="51435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5720" y="3929072"/>
            <a:ext cx="3929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Что такое детектив?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Кто главный герой детектива?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Обнаружили ли признаки детектива                в прочитанных главах повести Ю.И. Коваля?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142844" y="0"/>
            <a:ext cx="4572000" cy="9739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Читаем главу четвёртую</a:t>
            </a:r>
            <a:endParaRPr sz="3200" b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15206" y="1071552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Тёмная ночь</a:t>
            </a:r>
            <a:endParaRPr lang="ru-RU" sz="2400" dirty="0"/>
          </a:p>
        </p:txBody>
      </p:sp>
      <p:pic>
        <p:nvPicPr>
          <p:cNvPr id="59396" name="Picture 4" descr="https://pro-dachnikov.com/uploads/posts/2023-01/1672700980_pro-dachnikov-com-p-komnata-v-temnote-foto-32.jpg"/>
          <p:cNvPicPr>
            <a:picLocks noChangeAspect="1" noChangeArrowheads="1"/>
          </p:cNvPicPr>
          <p:nvPr/>
        </p:nvPicPr>
        <p:blipFill>
          <a:blip r:embed="rId3"/>
          <a:srcRect l="7959" r="55229"/>
          <a:stretch>
            <a:fillRect/>
          </a:stretch>
        </p:blipFill>
        <p:spPr bwMode="auto">
          <a:xfrm>
            <a:off x="500034" y="928676"/>
            <a:ext cx="2643206" cy="3801339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357554" y="1142990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Лунный блик  - светлое пятно  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            от лунного освещения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142844" y="0"/>
            <a:ext cx="4572000" cy="9739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Читаем главу четвёртую</a:t>
            </a:r>
            <a:endParaRPr sz="3200" b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15206" y="1071552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Тёмная ночь</a:t>
            </a:r>
            <a:endParaRPr lang="ru-RU" sz="2400" dirty="0"/>
          </a:p>
        </p:txBody>
      </p:sp>
      <p:pic>
        <p:nvPicPr>
          <p:cNvPr id="59396" name="Picture 4" descr="https://pro-dachnikov.com/uploads/posts/2023-01/1672700980_pro-dachnikov-com-p-komnata-v-temnote-foto-32.jpg"/>
          <p:cNvPicPr>
            <a:picLocks noChangeAspect="1" noChangeArrowheads="1"/>
          </p:cNvPicPr>
          <p:nvPr/>
        </p:nvPicPr>
        <p:blipFill>
          <a:blip r:embed="rId3"/>
          <a:srcRect l="7959" r="55229"/>
          <a:stretch>
            <a:fillRect/>
          </a:stretch>
        </p:blipFill>
        <p:spPr bwMode="auto">
          <a:xfrm>
            <a:off x="500034" y="928676"/>
            <a:ext cx="2643206" cy="3801339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</p:pic>
      <p:pic>
        <p:nvPicPr>
          <p:cNvPr id="64514" name="Picture 2" descr="C:\Users\79126\Desktop\wFaurdmNQFSaVpGOqF_vxDnsXFQ-vHeE99sDTrSP59TvS-uYbO_7ygMulKfZVU0_8zWqLfcgV4udMqiERZrhBEr0.jp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lum contrast="30000"/>
          </a:blip>
          <a:srcRect/>
          <a:stretch>
            <a:fillRect/>
          </a:stretch>
        </p:blipFill>
        <p:spPr bwMode="auto">
          <a:xfrm>
            <a:off x="2428860" y="1571618"/>
            <a:ext cx="2857520" cy="2857520"/>
          </a:xfrm>
          <a:prstGeom prst="ellipse">
            <a:avLst/>
          </a:prstGeom>
          <a:ln w="381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429256" y="2571750"/>
            <a:ext cx="3286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Выполняем задания 1, 2 (с. 230)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142844" y="0"/>
            <a:ext cx="4572000" cy="9739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Читаем главу четвёртую</a:t>
            </a:r>
            <a:endParaRPr sz="3200" b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15206" y="1071552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Тёмная ночь</a:t>
            </a:r>
            <a:endParaRPr lang="ru-RU" sz="2400" dirty="0"/>
          </a:p>
        </p:txBody>
      </p:sp>
      <p:pic>
        <p:nvPicPr>
          <p:cNvPr id="64514" name="Picture 2" descr="C:\Users\79126\Desktop\wFaurdmNQFSaVpGOqF_vxDnsXFQ-vHeE99sDTrSP59TvS-uYbO_7ygMulKfZVU0_8zWqLfcgV4udMqiERZrhBEr0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lum contrast="30000"/>
          </a:blip>
          <a:srcRect/>
          <a:stretch>
            <a:fillRect/>
          </a:stretch>
        </p:blipFill>
        <p:spPr bwMode="auto">
          <a:xfrm>
            <a:off x="2643174" y="1214428"/>
            <a:ext cx="2857520" cy="2857520"/>
          </a:xfrm>
          <a:prstGeom prst="ellipse">
            <a:avLst/>
          </a:prstGeom>
          <a:ln w="381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643570" y="2786064"/>
            <a:ext cx="3286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Уточняем значение выражения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7" name="Picture 2" descr="http://fsd.kopilkaurokov.ru/uploads/user_file_549837770f88b/img_user_file_549837770f88b_19.jpg"/>
          <p:cNvPicPr>
            <a:picLocks noChangeAspect="1" noChangeArrowheads="1"/>
          </p:cNvPicPr>
          <p:nvPr/>
        </p:nvPicPr>
        <p:blipFill>
          <a:blip r:embed="rId4"/>
          <a:srcRect l="5860" t="23437" r="49609" b="17188"/>
          <a:stretch>
            <a:fillRect/>
          </a:stretch>
        </p:blipFill>
        <p:spPr bwMode="auto">
          <a:xfrm>
            <a:off x="642910" y="857238"/>
            <a:ext cx="1643074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4" descr="https://st03.kakprosto.ru/images/article/2019/4/12/335671_5cb0156d127945cb0156d127cf.jpeg"/>
          <p:cNvPicPr>
            <a:picLocks noChangeAspect="1" noChangeArrowheads="1"/>
          </p:cNvPicPr>
          <p:nvPr/>
        </p:nvPicPr>
        <p:blipFill>
          <a:blip r:embed="rId5">
            <a:lum bright="-10000" contrast="20000"/>
          </a:blip>
          <a:srcRect l="43119" t="25383" r="11009" b="13455"/>
          <a:stretch>
            <a:fillRect/>
          </a:stretch>
        </p:blipFill>
        <p:spPr bwMode="auto">
          <a:xfrm>
            <a:off x="642910" y="2714626"/>
            <a:ext cx="1643074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Скругленный прямоугольник 9"/>
          <p:cNvSpPr/>
          <p:nvPr/>
        </p:nvSpPr>
        <p:spPr>
          <a:xfrm>
            <a:off x="5072066" y="3786196"/>
            <a:ext cx="3643338" cy="1000132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72066" y="3929072"/>
            <a:ext cx="35719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ЛОПУХ  ЛОПУХОМ.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 недалёком, ничего не знающем,       не понимающем человеке. Простофиля.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142844" y="0"/>
            <a:ext cx="7000924" cy="9739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Читаем  главы  третью  и  четвёртую</a:t>
            </a:r>
            <a:endParaRPr sz="3200" b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15206" y="1071552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Тёмная ночь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857356" y="714362"/>
            <a:ext cx="3286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Выполняем задание 3 (с. 230)</a:t>
            </a:r>
            <a:endParaRPr lang="ru-RU" sz="1600" dirty="0">
              <a:solidFill>
                <a:schemeClr val="bg1"/>
              </a:solidFill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57158" y="1142990"/>
          <a:ext cx="6096000" cy="35102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Гордость  Васи за покупку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Разочарование Васи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 станции Вася выпил квасу      </a:t>
                      </a:r>
                      <a:r>
                        <a:rPr lang="ru-RU" b="1" dirty="0" smtClean="0"/>
                        <a:t>в честь хорошей покупки…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… из мешка, </a:t>
                      </a:r>
                      <a:r>
                        <a:rPr lang="ru-RU" dirty="0" err="1" smtClean="0"/>
                        <a:t>ощерясь</a:t>
                      </a:r>
                      <a:r>
                        <a:rPr lang="ru-RU" dirty="0" smtClean="0"/>
                        <a:t> и вроде даже </a:t>
                      </a:r>
                      <a:r>
                        <a:rPr lang="ru-RU" b="1" dirty="0" smtClean="0"/>
                        <a:t>противно улыбаясь</a:t>
                      </a:r>
                      <a:r>
                        <a:rPr lang="ru-RU" dirty="0" smtClean="0"/>
                        <a:t>, вылез рыжий </a:t>
                      </a:r>
                      <a:r>
                        <a:rPr lang="ru-RU" b="1" dirty="0" smtClean="0"/>
                        <a:t>облезлый пёс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- </a:t>
                      </a:r>
                      <a:r>
                        <a:rPr lang="ru-RU" b="1" dirty="0" smtClean="0"/>
                        <a:t>Пара</a:t>
                      </a:r>
                      <a:r>
                        <a:rPr lang="ru-RU" dirty="0" smtClean="0"/>
                        <a:t> </a:t>
                      </a:r>
                      <a:r>
                        <a:rPr lang="ru-RU" b="1" dirty="0" err="1" smtClean="0"/>
                        <a:t>поросёнков</a:t>
                      </a:r>
                      <a:r>
                        <a:rPr lang="ru-RU" dirty="0" smtClean="0"/>
                        <a:t>, мам…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</a:t>
                      </a:r>
                      <a:r>
                        <a:rPr lang="ru-RU" b="1" dirty="0" smtClean="0"/>
                        <a:t>А пёс-то какая свинья!</a:t>
                      </a:r>
                      <a:r>
                        <a:rPr lang="ru-RU" b="1" baseline="0" dirty="0" smtClean="0"/>
                        <a:t> </a:t>
                      </a:r>
                      <a:r>
                        <a:rPr lang="ru-RU" baseline="0" dirty="0" smtClean="0"/>
                        <a:t>– думал Вася. – Сидел в мешке и </a:t>
                      </a:r>
                      <a:r>
                        <a:rPr lang="ru-RU" b="1" baseline="0" dirty="0" smtClean="0"/>
                        <a:t>нарочно похрюкивал</a:t>
                      </a:r>
                      <a:r>
                        <a:rPr lang="ru-RU" baseline="0" dirty="0" smtClean="0"/>
                        <a:t>…»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… Не такие уж махонькие, да и не слишком большие. </a:t>
                      </a:r>
                      <a:r>
                        <a:rPr lang="ru-RU" b="1" dirty="0" smtClean="0"/>
                        <a:t>В самый раз крепенькие.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</a:t>
                      </a:r>
                      <a:r>
                        <a:rPr lang="ru-RU" b="1" dirty="0" smtClean="0"/>
                        <a:t>А я-то хорош! </a:t>
                      </a:r>
                      <a:r>
                        <a:rPr lang="ru-RU" dirty="0" smtClean="0"/>
                        <a:t>– думал Вася далее. – Развесил уши: мол, я тёртый калач! </a:t>
                      </a:r>
                      <a:r>
                        <a:rPr lang="ru-RU" b="1" dirty="0" smtClean="0"/>
                        <a:t>А сам – лопух лопухом</a:t>
                      </a:r>
                      <a:r>
                        <a:rPr lang="ru-RU" dirty="0" smtClean="0"/>
                        <a:t>».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 Вася развязывал мешок, </a:t>
                      </a:r>
                      <a:r>
                        <a:rPr lang="ru-RU" b="1" dirty="0" smtClean="0"/>
                        <a:t>поросята </a:t>
                      </a:r>
                      <a:r>
                        <a:rPr lang="ru-RU" dirty="0" smtClean="0"/>
                        <a:t>шевелились в нём и повизгивали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" name="Picture 2" descr="C:\Users\79126\Desktop\wFaurdmNQFSaVpGOqF_vxDnsXFQ-vHeE99sDTrSP59TvS-uYbO_7ygMulKfZVU0_8zWqLfcgV4udMqiERZrhBEr0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lum contrast="30000"/>
          </a:blip>
          <a:srcRect/>
          <a:stretch>
            <a:fillRect/>
          </a:stretch>
        </p:blipFill>
        <p:spPr bwMode="auto">
          <a:xfrm>
            <a:off x="6858016" y="2500312"/>
            <a:ext cx="1643074" cy="1643074"/>
          </a:xfrm>
          <a:prstGeom prst="ellipse">
            <a:avLst/>
          </a:prstGeom>
          <a:ln w="381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6" name="Прямоугольник 15"/>
          <p:cNvSpPr/>
          <p:nvPr/>
        </p:nvSpPr>
        <p:spPr>
          <a:xfrm>
            <a:off x="1142976" y="1785932"/>
            <a:ext cx="785818" cy="21431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0034" y="2285998"/>
            <a:ext cx="500066" cy="21431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071670" y="3214692"/>
            <a:ext cx="1143008" cy="21431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28596" y="4214824"/>
            <a:ext cx="857256" cy="21431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929058" y="1785932"/>
            <a:ext cx="928694" cy="21431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071934" y="2000246"/>
            <a:ext cx="928694" cy="21431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571868" y="2285998"/>
            <a:ext cx="2000264" cy="21431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572132" y="2571750"/>
            <a:ext cx="785818" cy="21431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500430" y="2714626"/>
            <a:ext cx="1143008" cy="21431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571868" y="3000378"/>
            <a:ext cx="1214446" cy="21431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714876" y="3500444"/>
            <a:ext cx="1285884" cy="21431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500430" y="3714758"/>
            <a:ext cx="785818" cy="21431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142844" y="0"/>
            <a:ext cx="4572000" cy="9739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Читаем главу четвёртую</a:t>
            </a:r>
            <a:endParaRPr sz="3200" b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15206" y="1071552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Тёмная ночь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572132" y="2357436"/>
            <a:ext cx="3286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Выполняем задание 4 (с. 230)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65538" name="Picture 2" descr="C:\Users\79126\Desktop\MV5BOWQ1MmVkZDQtMmM2Yi00YWY4LTgxYmYtZmM3ODA3ODIxMTg3XkEyXkFqcGdeQXVyMTkyNzcwMjg@._V1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928676"/>
            <a:ext cx="4857784" cy="368427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142844" y="0"/>
            <a:ext cx="4572000" cy="9739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Читаем главу четвёртую</a:t>
            </a:r>
            <a:endParaRPr sz="3200" b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15206" y="1071552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Тёмная ночь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429256" y="285734"/>
            <a:ext cx="3286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Выполняем задание 4 (с. 230)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66562" name="Picture 2" descr="C:\Users\79126\Desktop\1636521280_23-flomaster-club-p-priklyucheniya-vasi-kurolesova-illyustrats-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857238"/>
            <a:ext cx="2357453" cy="17829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6563" name="Picture 3" descr="C:\Users\79126\Desktop\8901_9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857238"/>
            <a:ext cx="1428760" cy="1788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6564" name="Picture 4" descr="C:\Users\79126\Desktop\hqdefault.jpg"/>
          <p:cNvPicPr>
            <a:picLocks noChangeAspect="1" noChangeArrowheads="1"/>
          </p:cNvPicPr>
          <p:nvPr/>
        </p:nvPicPr>
        <p:blipFill>
          <a:blip r:embed="rId5"/>
          <a:srcRect l="28125" r="10937"/>
          <a:stretch>
            <a:fillRect/>
          </a:stretch>
        </p:blipFill>
        <p:spPr bwMode="auto">
          <a:xfrm>
            <a:off x="4643438" y="857238"/>
            <a:ext cx="1451085" cy="17859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6565" name="Picture 5" descr="C:\Users\79126\Desktop\1636521194_5-flomaster-club-p-priklyucheniya-vasi-kurolesova-illyustrats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2857502"/>
            <a:ext cx="2571768" cy="19504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Штриховая стрелка вправо 12"/>
          <p:cNvSpPr/>
          <p:nvPr/>
        </p:nvSpPr>
        <p:spPr>
          <a:xfrm>
            <a:off x="2500298" y="1714494"/>
            <a:ext cx="642942" cy="142876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Штриховая стрелка вправо 13"/>
          <p:cNvSpPr/>
          <p:nvPr/>
        </p:nvSpPr>
        <p:spPr>
          <a:xfrm>
            <a:off x="4214810" y="1714494"/>
            <a:ext cx="642942" cy="142876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Штриховая стрелка вправо 14"/>
          <p:cNvSpPr/>
          <p:nvPr/>
        </p:nvSpPr>
        <p:spPr>
          <a:xfrm rot="8941899">
            <a:off x="3535442" y="3138963"/>
            <a:ext cx="1843155" cy="186300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428860" y="928676"/>
            <a:ext cx="428628" cy="285752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071934" y="928676"/>
            <a:ext cx="428628" cy="285752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857884" y="928676"/>
            <a:ext cx="428628" cy="285752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2928940"/>
            <a:ext cx="428628" cy="285752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428860" y="92867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071934" y="92867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857884" y="92867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143240" y="2928940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071934" y="3643320"/>
            <a:ext cx="4857752" cy="116955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А</a:t>
            </a:r>
            <a:r>
              <a:rPr lang="ru-RU" dirty="0" smtClean="0"/>
              <a:t>. «Значит, черноусый мешки переменил, пока я деньги считал…».</a:t>
            </a:r>
          </a:p>
          <a:p>
            <a:r>
              <a:rPr lang="ru-RU" b="1" dirty="0" smtClean="0"/>
              <a:t>Б</a:t>
            </a:r>
            <a:r>
              <a:rPr lang="ru-RU" dirty="0" smtClean="0"/>
              <a:t>. «И всё подмигивает: «Купи поросёночка!»</a:t>
            </a:r>
          </a:p>
          <a:p>
            <a:r>
              <a:rPr lang="ru-RU" b="1" dirty="0" smtClean="0"/>
              <a:t>В</a:t>
            </a:r>
            <a:r>
              <a:rPr lang="ru-RU" dirty="0" smtClean="0"/>
              <a:t>. «Видится ему рынок в Карманове, толпа народу…».</a:t>
            </a:r>
          </a:p>
          <a:p>
            <a:r>
              <a:rPr lang="ru-RU" b="1" dirty="0" smtClean="0"/>
              <a:t>Г</a:t>
            </a:r>
            <a:r>
              <a:rPr lang="ru-RU" dirty="0" smtClean="0"/>
              <a:t>. «… а вдалеке … черноусый, противный-противный».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142844" y="0"/>
            <a:ext cx="4572000" cy="9739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Читаем главу четвёртую</a:t>
            </a:r>
            <a:endParaRPr sz="3200" b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15206" y="1071552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Тёмная ночь</a:t>
            </a:r>
            <a:endParaRPr lang="ru-RU" sz="2400" dirty="0"/>
          </a:p>
        </p:txBody>
      </p:sp>
      <p:pic>
        <p:nvPicPr>
          <p:cNvPr id="6" name="Picture 2" descr="https://www.meme-arsenal.com/memes/dfc5d6967916b6c98eaa30e60b26ce3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785800"/>
            <a:ext cx="1857388" cy="1857388"/>
          </a:xfrm>
          <a:prstGeom prst="ellipse">
            <a:avLst/>
          </a:prstGeom>
          <a:ln>
            <a:solidFill>
              <a:srgbClr val="FFFF00"/>
            </a:solidFill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000232" y="1714494"/>
            <a:ext cx="4786346" cy="135732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Google Shape;77;p17"/>
          <p:cNvSpPr txBox="1">
            <a:spLocks/>
          </p:cNvSpPr>
          <p:nvPr/>
        </p:nvSpPr>
        <p:spPr>
          <a:xfrm>
            <a:off x="2000232" y="1785932"/>
            <a:ext cx="4500594" cy="10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Детективом называют жанр литературы и кинематографа. Сюжет в таких произведениях  обычно строится вокруг героя, который расследует преступление или таинственный случай.  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7752" y="3857634"/>
            <a:ext cx="3857652" cy="95410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Какое преступление было совершено?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Кто преступник?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Кто герой детектива?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Как будут дальше развиваться события?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142844" y="0"/>
            <a:ext cx="4572000" cy="9739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Читаем главу четвёртую</a:t>
            </a:r>
            <a:endParaRPr sz="3200" b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15206" y="1071552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Тёмная ночь</a:t>
            </a:r>
            <a:endParaRPr lang="ru-RU" sz="2400" dirty="0"/>
          </a:p>
        </p:txBody>
      </p:sp>
      <p:pic>
        <p:nvPicPr>
          <p:cNvPr id="67586" name="Picture 2" descr="C:\Users\79126\Desktop\Мои документы\3. ОВЗ\2. Чтение. ОВЗ\Ч-9. ОВЗ\27. Коваль. Приключения Васи Куролесова\2. Парочка поросят. Тёмная ночь\Priklyucheniya_Vasi_Kurolesova_-_Stranica_10_-_Yurij_Koval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214428"/>
            <a:ext cx="3405765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5000628" y="2500312"/>
            <a:ext cx="3286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Выполняем задание 5 (с. 230)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142844" y="0"/>
            <a:ext cx="4572000" cy="9739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sz="3200" b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1000114"/>
            <a:ext cx="3143272" cy="135732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Google Shape;77;p17"/>
          <p:cNvSpPr txBox="1">
            <a:spLocks/>
          </p:cNvSpPr>
          <p:nvPr/>
        </p:nvSpPr>
        <p:spPr>
          <a:xfrm>
            <a:off x="714348" y="1000114"/>
            <a:ext cx="4500594" cy="10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Задание 4 (с. 230):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ru-RU" dirty="0" smtClean="0"/>
              <a:t> Пересказ фрагмента текста.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Ответ на вопрос. 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9"/>
          <p:cNvSpPr txBox="1">
            <a:spLocks noGrp="1"/>
          </p:cNvSpPr>
          <p:nvPr>
            <p:ph type="title"/>
          </p:nvPr>
        </p:nvSpPr>
        <p:spPr>
          <a:xfrm>
            <a:off x="167425" y="172825"/>
            <a:ext cx="2583900" cy="15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rgbClr val="EB7F02"/>
                </a:solidFill>
              </a:rPr>
              <a:t>Источники </a:t>
            </a:r>
            <a:endParaRPr>
              <a:solidFill>
                <a:srgbClr val="EB7F02"/>
              </a:solidFill>
            </a:endParaRPr>
          </a:p>
        </p:txBody>
      </p:sp>
      <p:sp>
        <p:nvSpPr>
          <p:cNvPr id="7" name="Google Shape;232;p29"/>
          <p:cNvSpPr txBox="1">
            <a:spLocks noGrp="1"/>
          </p:cNvSpPr>
          <p:nvPr>
            <p:ph type="body" idx="2"/>
          </p:nvPr>
        </p:nvSpPr>
        <p:spPr>
          <a:xfrm>
            <a:off x="3176075" y="222500"/>
            <a:ext cx="5624700" cy="466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Материалы Л.В. </a:t>
            </a:r>
            <a:r>
              <a:rPr lang="ru-RU" dirty="0" err="1" smtClean="0"/>
              <a:t>Бородкиной</a:t>
            </a:r>
            <a:r>
              <a:rPr lang="ru-RU" dirty="0" smtClean="0"/>
              <a:t>, учителя МКОУ </a:t>
            </a:r>
            <a:r>
              <a:rPr lang="ru-RU" dirty="0" err="1" smtClean="0"/>
              <a:t>Таштагольской</a:t>
            </a:r>
            <a:r>
              <a:rPr lang="ru-RU" dirty="0" smtClean="0"/>
              <a:t> общеобразовательной школы-интерната № 19.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Материалы учителя Е.Н. </a:t>
            </a:r>
            <a:r>
              <a:rPr lang="ru-RU" dirty="0" err="1" smtClean="0"/>
              <a:t>Пелипенко</a:t>
            </a:r>
            <a:r>
              <a:rPr lang="ru-RU" dirty="0" smtClean="0"/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252225" y="179875"/>
            <a:ext cx="68613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Проверяем домашнее задание</a:t>
            </a:r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428596" y="2857502"/>
            <a:ext cx="464347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Где живёт Вася </a:t>
            </a:r>
            <a:r>
              <a:rPr lang="ru-RU" dirty="0" err="1" smtClean="0"/>
              <a:t>Куролесов</a:t>
            </a:r>
            <a:r>
              <a:rPr lang="ru-RU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На кого учится Вася?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Как зовут маму Васи?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С какой целью Вася поехал на рынок в город     Карманов?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Удалось ли Васе выглядеть тёртым калачом и стреляным воробьём? Что означают эти выражения?</a:t>
            </a:r>
            <a:endParaRPr lang="ru-RU" dirty="0"/>
          </a:p>
        </p:txBody>
      </p:sp>
      <p:pic>
        <p:nvPicPr>
          <p:cNvPr id="1026" name="Picture 2" descr="C:\Users\79126\Desktop\Мои документы\3. ОВЗ\2. Чтение. ОВЗ\Ч-9. ОВЗ\27. Коваль. Приключения Васи Куролесова\Кадры МФ\kadr-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412" y="857238"/>
            <a:ext cx="2368038" cy="17859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7" name="Picture 3" descr="C:\Users\79126\Desktop\Мои документы\3. ОВЗ\2. Чтение. ОВЗ\Ч-9. ОВЗ\27. Коваль. Приключения Васи Куролесова\Кадры МФ\kadr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857238"/>
            <a:ext cx="2368037" cy="17859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 descr="C:\Users\79126\Desktop\Мои документы\3. ОВЗ\2. Чтение. ОВЗ\Ч-9. ОВЗ\27. Коваль. Приключения Васи Куролесова\Кадры МФ\kadr-3.jpg"/>
          <p:cNvPicPr>
            <a:picLocks noChangeAspect="1" noChangeArrowheads="1"/>
          </p:cNvPicPr>
          <p:nvPr/>
        </p:nvPicPr>
        <p:blipFill>
          <a:blip r:embed="rId5"/>
          <a:srcRect l="66760" t="4166"/>
          <a:stretch>
            <a:fillRect/>
          </a:stretch>
        </p:blipFill>
        <p:spPr bwMode="auto">
          <a:xfrm>
            <a:off x="5357818" y="214296"/>
            <a:ext cx="2195503" cy="47738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252225" y="179875"/>
            <a:ext cx="68613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Проверяем домашнее задание</a:t>
            </a:r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85720" y="642924"/>
            <a:ext cx="4286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Чтение по ролям сцены торга из главы второй</a:t>
            </a:r>
            <a:endParaRPr lang="ru-RU" dirty="0"/>
          </a:p>
        </p:txBody>
      </p:sp>
      <p:pic>
        <p:nvPicPr>
          <p:cNvPr id="2050" name="Picture 2" descr="C:\Users\79126\Desktop\Мои документы\3. ОВЗ\2. Чтение. ОВЗ\Ч-9. ОВЗ\27. Коваль. Приключения Васи Куролесова\2. Парочка поросят. Тёмная ночь\kadr-4.jpg"/>
          <p:cNvPicPr>
            <a:picLocks noChangeAspect="1" noChangeArrowheads="1"/>
          </p:cNvPicPr>
          <p:nvPr/>
        </p:nvPicPr>
        <p:blipFill>
          <a:blip r:embed="rId3"/>
          <a:srcRect b="19444"/>
          <a:stretch>
            <a:fillRect/>
          </a:stretch>
        </p:blipFill>
        <p:spPr bwMode="auto">
          <a:xfrm>
            <a:off x="714348" y="1071552"/>
            <a:ext cx="6357111" cy="38622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79126\Desktop\Мои документы\3. ОВЗ\2. Чтение. ОВЗ\Ч-9. ОВЗ\27. Коваль. Приключения Васи Куролесова\Кадры МФ\kadr-5.jpg"/>
          <p:cNvPicPr>
            <a:picLocks noChangeAspect="1" noChangeArrowheads="1"/>
          </p:cNvPicPr>
          <p:nvPr/>
        </p:nvPicPr>
        <p:blipFill>
          <a:blip r:embed="rId3"/>
          <a:srcRect b="4167"/>
          <a:stretch>
            <a:fillRect/>
          </a:stretch>
        </p:blipFill>
        <p:spPr bwMode="auto">
          <a:xfrm>
            <a:off x="6984258" y="3500443"/>
            <a:ext cx="2004198" cy="1448565"/>
          </a:xfrm>
          <a:prstGeom prst="rect">
            <a:avLst/>
          </a:prstGeom>
          <a:noFill/>
          <a:ln w="38100">
            <a:solidFill>
              <a:srgbClr val="A4041F"/>
            </a:solidFill>
          </a:ln>
        </p:spPr>
      </p:pic>
      <p:sp>
        <p:nvSpPr>
          <p:cNvPr id="7" name="Google Shape;57;p14"/>
          <p:cNvSpPr txBox="1">
            <a:spLocks/>
          </p:cNvSpPr>
          <p:nvPr/>
        </p:nvSpPr>
        <p:spPr>
          <a:xfrm>
            <a:off x="142844" y="142858"/>
            <a:ext cx="4515000" cy="679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12000"/>
              <a:buFont typeface="Calistoga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4041F"/>
                </a:solidFill>
                <a:effectLst/>
                <a:uLnTx/>
                <a:uFillTx/>
                <a:latin typeface="Calistoga"/>
                <a:ea typeface="Calistoga"/>
                <a:cs typeface="Calistoga"/>
                <a:sym typeface="Calistoga"/>
              </a:rPr>
              <a:t>Читаем главу третью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A4041F"/>
              </a:solidFill>
              <a:effectLst/>
              <a:uLnTx/>
              <a:uFillTx/>
              <a:latin typeface="Calistoga"/>
              <a:ea typeface="Calistoga"/>
              <a:cs typeface="Calistoga"/>
              <a:sym typeface="Calistog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28" y="1357304"/>
            <a:ext cx="1500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Парочка поросят</a:t>
            </a:r>
            <a:endParaRPr lang="ru-RU" sz="2000" b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571736" y="3857634"/>
            <a:ext cx="4214842" cy="1588"/>
          </a:xfrm>
          <a:prstGeom prst="straightConnector1">
            <a:avLst/>
          </a:prstGeom>
          <a:ln w="76200">
            <a:solidFill>
              <a:srgbClr val="A4041F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79126\Desktop\3005027.jpg"/>
          <p:cNvPicPr>
            <a:picLocks noChangeAspect="1" noChangeArrowheads="1"/>
          </p:cNvPicPr>
          <p:nvPr/>
        </p:nvPicPr>
        <p:blipFill>
          <a:blip r:embed="rId4"/>
          <a:srcRect l="35937" t="68750" r="33594" b="6250"/>
          <a:stretch>
            <a:fillRect/>
          </a:stretch>
        </p:blipFill>
        <p:spPr bwMode="auto">
          <a:xfrm>
            <a:off x="1428728" y="2500312"/>
            <a:ext cx="1741301" cy="1071570"/>
          </a:xfrm>
          <a:prstGeom prst="rect">
            <a:avLst/>
          </a:prstGeom>
          <a:noFill/>
          <a:ln w="38100">
            <a:solidFill>
              <a:srgbClr val="A4041F"/>
            </a:solidFill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5286380" y="571486"/>
            <a:ext cx="3500462" cy="5000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143504" y="642924"/>
            <a:ext cx="3643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 чём пойдёт речь в третьей главе?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7;p14"/>
          <p:cNvSpPr txBox="1">
            <a:spLocks/>
          </p:cNvSpPr>
          <p:nvPr/>
        </p:nvSpPr>
        <p:spPr>
          <a:xfrm>
            <a:off x="142844" y="142858"/>
            <a:ext cx="4515000" cy="679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12000"/>
              <a:buFont typeface="Calistoga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4041F"/>
                </a:solidFill>
                <a:effectLst/>
                <a:uLnTx/>
                <a:uFillTx/>
                <a:latin typeface="Calistoga"/>
                <a:ea typeface="Calistoga"/>
                <a:cs typeface="Calistoga"/>
                <a:sym typeface="Calistoga"/>
              </a:rPr>
              <a:t>Читаем главу третью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A4041F"/>
              </a:solidFill>
              <a:effectLst/>
              <a:uLnTx/>
              <a:uFillTx/>
              <a:latin typeface="Calistoga"/>
              <a:ea typeface="Calistoga"/>
              <a:cs typeface="Calistoga"/>
              <a:sym typeface="Calistog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28" y="1357304"/>
            <a:ext cx="1500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Парочка поросят</a:t>
            </a:r>
            <a:endParaRPr lang="ru-RU" sz="2000" b="1" dirty="0"/>
          </a:p>
        </p:txBody>
      </p:sp>
      <p:pic>
        <p:nvPicPr>
          <p:cNvPr id="1026" name="Picture 2" descr="C:\Users\79126\Desktop\med_1628927330_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142990"/>
            <a:ext cx="4595845" cy="3446884"/>
          </a:xfrm>
          <a:prstGeom prst="rect">
            <a:avLst/>
          </a:prstGeom>
          <a:noFill/>
          <a:ln w="38100">
            <a:solidFill>
              <a:srgbClr val="A4041F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5214942" y="571486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тАмбур</a:t>
            </a:r>
            <a:endParaRPr lang="ru-RU" sz="2400" dirty="0"/>
          </a:p>
        </p:txBody>
      </p:sp>
      <p:pic>
        <p:nvPicPr>
          <p:cNvPr id="1027" name="Picture 3" descr="C:\Users\79126\Desktop\3005027.jpg"/>
          <p:cNvPicPr>
            <a:picLocks noChangeAspect="1" noChangeArrowheads="1"/>
          </p:cNvPicPr>
          <p:nvPr/>
        </p:nvPicPr>
        <p:blipFill>
          <a:blip r:embed="rId4"/>
          <a:srcRect l="35937" t="68750" r="33594" b="6250"/>
          <a:stretch>
            <a:fillRect/>
          </a:stretch>
        </p:blipFill>
        <p:spPr bwMode="auto">
          <a:xfrm>
            <a:off x="1071538" y="2285998"/>
            <a:ext cx="1741301" cy="1071570"/>
          </a:xfrm>
          <a:prstGeom prst="rect">
            <a:avLst/>
          </a:prstGeom>
          <a:noFill/>
          <a:ln w="38100">
            <a:solidFill>
              <a:srgbClr val="A4041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7;p14"/>
          <p:cNvSpPr txBox="1">
            <a:spLocks/>
          </p:cNvSpPr>
          <p:nvPr/>
        </p:nvSpPr>
        <p:spPr>
          <a:xfrm>
            <a:off x="142844" y="142858"/>
            <a:ext cx="4515000" cy="679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12000"/>
              <a:buFont typeface="Calistoga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4041F"/>
                </a:solidFill>
                <a:effectLst/>
                <a:uLnTx/>
                <a:uFillTx/>
                <a:latin typeface="Calistoga"/>
                <a:ea typeface="Calistoga"/>
                <a:cs typeface="Calistoga"/>
                <a:sym typeface="Calistoga"/>
              </a:rPr>
              <a:t>Читаем главу третью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A4041F"/>
              </a:solidFill>
              <a:effectLst/>
              <a:uLnTx/>
              <a:uFillTx/>
              <a:latin typeface="Calistoga"/>
              <a:ea typeface="Calistoga"/>
              <a:cs typeface="Calistoga"/>
              <a:sym typeface="Calistog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28" y="1357304"/>
            <a:ext cx="1500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Парочка поросят</a:t>
            </a:r>
            <a:endParaRPr lang="ru-RU" sz="2000" b="1" dirty="0"/>
          </a:p>
        </p:txBody>
      </p:sp>
      <p:pic>
        <p:nvPicPr>
          <p:cNvPr id="1027" name="Picture 3" descr="C:\Users\79126\Desktop\3005027.jpg"/>
          <p:cNvPicPr>
            <a:picLocks noChangeAspect="1" noChangeArrowheads="1"/>
          </p:cNvPicPr>
          <p:nvPr/>
        </p:nvPicPr>
        <p:blipFill>
          <a:blip r:embed="rId3"/>
          <a:srcRect l="35937" t="68750" r="33594" b="6250"/>
          <a:stretch>
            <a:fillRect/>
          </a:stretch>
        </p:blipFill>
        <p:spPr bwMode="auto">
          <a:xfrm>
            <a:off x="1071538" y="2285998"/>
            <a:ext cx="1741301" cy="1071570"/>
          </a:xfrm>
          <a:prstGeom prst="rect">
            <a:avLst/>
          </a:prstGeom>
          <a:noFill/>
          <a:ln w="38100">
            <a:solidFill>
              <a:srgbClr val="A4041F"/>
            </a:solidFill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5286380" y="571486"/>
            <a:ext cx="3500462" cy="5000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2" name="Picture 10" descr="https://multube.com/wp-content/uploads/2017/03/22958.jpg"/>
          <p:cNvPicPr>
            <a:picLocks noChangeAspect="1" noChangeArrowheads="1"/>
          </p:cNvPicPr>
          <p:nvPr/>
        </p:nvPicPr>
        <p:blipFill>
          <a:blip r:embed="rId4"/>
          <a:srcRect l="1349" t="2698" r="1527" b="5574"/>
          <a:stretch>
            <a:fillRect/>
          </a:stretch>
        </p:blipFill>
        <p:spPr bwMode="auto">
          <a:xfrm>
            <a:off x="3500430" y="2357436"/>
            <a:ext cx="4572032" cy="2428892"/>
          </a:xfrm>
          <a:prstGeom prst="ellipse">
            <a:avLst/>
          </a:prstGeom>
          <a:ln w="38100" cap="rnd">
            <a:solidFill>
              <a:srgbClr val="A4041F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5429256" y="642924"/>
            <a:ext cx="3357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Самостоятельно прочитайте главу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857884" y="928676"/>
            <a:ext cx="2795606" cy="5000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000760" y="1000114"/>
            <a:ext cx="2500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и заполните рабочий лист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7;p14"/>
          <p:cNvSpPr txBox="1">
            <a:spLocks/>
          </p:cNvSpPr>
          <p:nvPr/>
        </p:nvSpPr>
        <p:spPr>
          <a:xfrm>
            <a:off x="142844" y="142858"/>
            <a:ext cx="4515000" cy="679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12000"/>
              <a:buFont typeface="Calistoga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4041F"/>
                </a:solidFill>
                <a:effectLst/>
                <a:uLnTx/>
                <a:uFillTx/>
                <a:latin typeface="Calistoga"/>
                <a:ea typeface="Calistoga"/>
                <a:cs typeface="Calistoga"/>
                <a:sym typeface="Calistoga"/>
              </a:rPr>
              <a:t>Читаем главу третью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A4041F"/>
              </a:solidFill>
              <a:effectLst/>
              <a:uLnTx/>
              <a:uFillTx/>
              <a:latin typeface="Calistoga"/>
              <a:ea typeface="Calistoga"/>
              <a:cs typeface="Calistoga"/>
              <a:sym typeface="Calistog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28" y="1357304"/>
            <a:ext cx="1500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Парочка поросят</a:t>
            </a:r>
            <a:endParaRPr lang="ru-RU" sz="2000" b="1" dirty="0"/>
          </a:p>
        </p:txBody>
      </p:sp>
      <p:pic>
        <p:nvPicPr>
          <p:cNvPr id="1027" name="Picture 3" descr="C:\Users\79126\Desktop\3005027.jpg"/>
          <p:cNvPicPr>
            <a:picLocks noChangeAspect="1" noChangeArrowheads="1"/>
          </p:cNvPicPr>
          <p:nvPr/>
        </p:nvPicPr>
        <p:blipFill>
          <a:blip r:embed="rId3"/>
          <a:srcRect l="35937" t="68750" r="33594" b="6250"/>
          <a:stretch>
            <a:fillRect/>
          </a:stretch>
        </p:blipFill>
        <p:spPr bwMode="auto">
          <a:xfrm>
            <a:off x="1071538" y="2285998"/>
            <a:ext cx="1741301" cy="1071570"/>
          </a:xfrm>
          <a:prstGeom prst="rect">
            <a:avLst/>
          </a:prstGeom>
          <a:noFill/>
          <a:ln w="38100">
            <a:solidFill>
              <a:srgbClr val="A4041F"/>
            </a:solidFill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5286380" y="571486"/>
            <a:ext cx="3500462" cy="5000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286380" y="571486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Подберите  из текста главы подпись        к иллюстрации</a:t>
            </a:r>
            <a:endParaRPr lang="ru-RU" dirty="0"/>
          </a:p>
        </p:txBody>
      </p:sp>
      <p:pic>
        <p:nvPicPr>
          <p:cNvPr id="10" name="Рисунок 9" descr="001"/>
          <p:cNvPicPr/>
          <p:nvPr/>
        </p:nvPicPr>
        <p:blipFill>
          <a:blip r:embed="rId4">
            <a:lum bright="-20000" contrast="30000"/>
          </a:blip>
          <a:srcRect l="3148" t="2412" b="4605"/>
          <a:stretch>
            <a:fillRect/>
          </a:stretch>
        </p:blipFill>
        <p:spPr bwMode="auto">
          <a:xfrm>
            <a:off x="5214942" y="1214428"/>
            <a:ext cx="3524248" cy="3538534"/>
          </a:xfrm>
          <a:prstGeom prst="rect">
            <a:avLst/>
          </a:prstGeom>
          <a:noFill/>
          <a:ln w="38100">
            <a:solidFill>
              <a:srgbClr val="A4041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7;p14"/>
          <p:cNvSpPr txBox="1">
            <a:spLocks/>
          </p:cNvSpPr>
          <p:nvPr/>
        </p:nvSpPr>
        <p:spPr>
          <a:xfrm>
            <a:off x="142844" y="142858"/>
            <a:ext cx="4515000" cy="679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12000"/>
              <a:buFont typeface="Calistoga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4041F"/>
                </a:solidFill>
                <a:effectLst/>
                <a:uLnTx/>
                <a:uFillTx/>
                <a:latin typeface="Calistoga"/>
                <a:ea typeface="Calistoga"/>
                <a:cs typeface="Calistoga"/>
                <a:sym typeface="Calistoga"/>
              </a:rPr>
              <a:t>Читаем главу третью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A4041F"/>
              </a:solidFill>
              <a:effectLst/>
              <a:uLnTx/>
              <a:uFillTx/>
              <a:latin typeface="Calistoga"/>
              <a:ea typeface="Calistoga"/>
              <a:cs typeface="Calistoga"/>
              <a:sym typeface="Calistog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28" y="1357304"/>
            <a:ext cx="1500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Парочка поросят</a:t>
            </a:r>
            <a:endParaRPr lang="ru-RU" sz="2000" b="1" dirty="0"/>
          </a:p>
        </p:txBody>
      </p:sp>
      <p:pic>
        <p:nvPicPr>
          <p:cNvPr id="1027" name="Picture 3" descr="C:\Users\79126\Desktop\3005027.jpg"/>
          <p:cNvPicPr>
            <a:picLocks noChangeAspect="1" noChangeArrowheads="1"/>
          </p:cNvPicPr>
          <p:nvPr/>
        </p:nvPicPr>
        <p:blipFill>
          <a:blip r:embed="rId3"/>
          <a:srcRect l="35937" t="68750" r="33594" b="6250"/>
          <a:stretch>
            <a:fillRect/>
          </a:stretch>
        </p:blipFill>
        <p:spPr bwMode="auto">
          <a:xfrm>
            <a:off x="1071538" y="2285998"/>
            <a:ext cx="1741301" cy="1071570"/>
          </a:xfrm>
          <a:prstGeom prst="rect">
            <a:avLst/>
          </a:prstGeom>
          <a:noFill/>
          <a:ln w="38100">
            <a:solidFill>
              <a:srgbClr val="A4041F"/>
            </a:solidFill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5286380" y="571486"/>
            <a:ext cx="3500462" cy="5000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286380" y="571486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Чтение по ролям</a:t>
            </a:r>
          </a:p>
          <a:p>
            <a:pPr algn="ctr"/>
            <a:r>
              <a:rPr lang="ru-RU" dirty="0" smtClean="0"/>
              <a:t>(с. 228 – 229)</a:t>
            </a:r>
            <a:endParaRPr lang="ru-RU" dirty="0"/>
          </a:p>
        </p:txBody>
      </p:sp>
      <p:pic>
        <p:nvPicPr>
          <p:cNvPr id="10" name="Рисунок 9" descr="001"/>
          <p:cNvPicPr/>
          <p:nvPr/>
        </p:nvPicPr>
        <p:blipFill>
          <a:blip r:embed="rId4">
            <a:lum bright="-20000" contrast="30000"/>
          </a:blip>
          <a:srcRect l="3148" t="2412" b="4605"/>
          <a:stretch>
            <a:fillRect/>
          </a:stretch>
        </p:blipFill>
        <p:spPr bwMode="auto">
          <a:xfrm>
            <a:off x="5214942" y="1214428"/>
            <a:ext cx="3524248" cy="3538534"/>
          </a:xfrm>
          <a:prstGeom prst="rect">
            <a:avLst/>
          </a:prstGeom>
          <a:noFill/>
          <a:ln w="38100">
            <a:solidFill>
              <a:srgbClr val="A4041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142844" y="0"/>
            <a:ext cx="4572000" cy="9739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Читаем главу четвёртую</a:t>
            </a:r>
            <a:endParaRPr sz="3200" b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15206" y="1071552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Тёмная ночь</a:t>
            </a:r>
            <a:endParaRPr lang="ru-RU" sz="2400" dirty="0"/>
          </a:p>
        </p:txBody>
      </p:sp>
      <p:pic>
        <p:nvPicPr>
          <p:cNvPr id="22529" name="Picture 1" descr="C:\Users\79126\Desktop\Мои документы\3. ОВЗ\2. Чтение. ОВЗ\Ч-9. ОВЗ\27. Коваль. Приключения Васи Куролесова\2. Парочка поросят. Тёмная ночь\0 (10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214428"/>
            <a:ext cx="5429250" cy="3000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ran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724</Words>
  <PresentationFormat>Экран (16:9)</PresentationFormat>
  <Paragraphs>96</Paragraphs>
  <Slides>19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Calistoga</vt:lpstr>
      <vt:lpstr>Martel Sans</vt:lpstr>
      <vt:lpstr>Source Serif Pro</vt:lpstr>
      <vt:lpstr>Cabin</vt:lpstr>
      <vt:lpstr>Montserrat Light</vt:lpstr>
      <vt:lpstr>Abel</vt:lpstr>
      <vt:lpstr>Verano</vt:lpstr>
      <vt:lpstr>Проверяем  домашнее задание</vt:lpstr>
      <vt:lpstr>Проверяем домашнее задание</vt:lpstr>
      <vt:lpstr>Проверяем домашнее задание</vt:lpstr>
      <vt:lpstr>Слайд 4</vt:lpstr>
      <vt:lpstr>Слайд 5</vt:lpstr>
      <vt:lpstr>Слайд 6</vt:lpstr>
      <vt:lpstr>Слайд 7</vt:lpstr>
      <vt:lpstr>Слайд 8</vt:lpstr>
      <vt:lpstr>Читаем главу четвёртую</vt:lpstr>
      <vt:lpstr>Читаем главу четвёртую</vt:lpstr>
      <vt:lpstr>Читаем главу четвёртую</vt:lpstr>
      <vt:lpstr>Читаем главу четвёртую</vt:lpstr>
      <vt:lpstr>Читаем  главы  третью  и  четвёртую</vt:lpstr>
      <vt:lpstr>Читаем главу четвёртую</vt:lpstr>
      <vt:lpstr>Читаем главу четвёртую</vt:lpstr>
      <vt:lpstr>Читаем главу четвёртую</vt:lpstr>
      <vt:lpstr>Читаем главу четвёртую</vt:lpstr>
      <vt:lpstr>Домашнее задание</vt:lpstr>
      <vt:lpstr>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presentation title</dc:title>
  <cp:lastModifiedBy>Natalya Shustova</cp:lastModifiedBy>
  <cp:revision>47</cp:revision>
  <dcterms:modified xsi:type="dcterms:W3CDTF">2024-01-05T19:09:25Z</dcterms:modified>
</cp:coreProperties>
</file>