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1"/>
  </p:notesMasterIdLst>
  <p:sldIdLst>
    <p:sldId id="258" r:id="rId2"/>
    <p:sldId id="260" r:id="rId3"/>
    <p:sldId id="282" r:id="rId4"/>
    <p:sldId id="259" r:id="rId5"/>
    <p:sldId id="274" r:id="rId6"/>
    <p:sldId id="256" r:id="rId7"/>
    <p:sldId id="275" r:id="rId8"/>
    <p:sldId id="267" r:id="rId9"/>
    <p:sldId id="276" r:id="rId10"/>
    <p:sldId id="277" r:id="rId11"/>
    <p:sldId id="257" r:id="rId12"/>
    <p:sldId id="278" r:id="rId13"/>
    <p:sldId id="261" r:id="rId14"/>
    <p:sldId id="279" r:id="rId15"/>
    <p:sldId id="262" r:id="rId16"/>
    <p:sldId id="280" r:id="rId17"/>
    <p:sldId id="283" r:id="rId18"/>
    <p:sldId id="281" r:id="rId19"/>
    <p:sldId id="271" r:id="rId20"/>
  </p:sldIdLst>
  <p:sldSz cx="9144000" cy="5143500" type="screen16x9"/>
  <p:notesSz cx="6858000" cy="9144000"/>
  <p:embeddedFontLst>
    <p:embeddedFont>
      <p:font typeface="Calistoga" charset="0"/>
      <p:regular r:id="rId22"/>
    </p:embeddedFont>
    <p:embeddedFont>
      <p:font typeface="Martel Sans" charset="0"/>
      <p:regular r:id="rId23"/>
      <p:bold r:id="rId24"/>
    </p:embeddedFont>
    <p:embeddedFont>
      <p:font typeface="DM Serif Display" charset="0"/>
      <p:regular r:id="rId25"/>
      <p:italic r:id="rId26"/>
    </p:embeddedFont>
    <p:embeddedFont>
      <p:font typeface="Source Serif Pro" charset="0"/>
      <p:regular r:id="rId27"/>
      <p:bold r:id="rId28"/>
      <p:italic r:id="rId29"/>
      <p:boldItalic r:id="rId30"/>
    </p:embeddedFont>
    <p:embeddedFont>
      <p:font typeface="Cabin" charset="0"/>
      <p:regular r:id="rId31"/>
      <p:bold r:id="rId32"/>
      <p:italic r:id="rId33"/>
      <p:boldItalic r:id="rId34"/>
    </p:embeddedFont>
    <p:embeddedFont>
      <p:font typeface="Delius" charset="0"/>
      <p:regular r:id="rId35"/>
    </p:embeddedFont>
    <p:embeddedFont>
      <p:font typeface="Abel" charset="0"/>
      <p:regular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A71AD0C5-33D1-4003-9E48-B2FF7F8EEF5F}">
  <a:tblStyle styleId="{A71AD0C5-33D1-4003-9E48-B2FF7F8EEF5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9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05b84bff6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05b84bff6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Запишите в тетради: Герои - …</a:t>
            </a:r>
            <a:r>
              <a:rPr lang="ru-RU" baseline="0" dirty="0" smtClean="0"/>
              <a:t>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c6f73a04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c6f73a04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Вот такая иллюстрация есть в книге. Рассмотрим</a:t>
            </a:r>
            <a:r>
              <a:rPr lang="ru-RU" baseline="0" dirty="0" smtClean="0"/>
              <a:t> её и проследим путь Васи </a:t>
            </a:r>
            <a:r>
              <a:rPr lang="ru-RU" baseline="0" dirty="0" err="1" smtClean="0"/>
              <a:t>Куролесова</a:t>
            </a:r>
            <a:r>
              <a:rPr lang="ru-RU" baseline="0" dirty="0" smtClean="0"/>
              <a:t> в город Карманов.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05b84bff6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05b84bff6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c6f73a04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c6f73a04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c6f73a04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c6f73a04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Кого ещё следует указать в списке героев повести? Запишите.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0a0bedfe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0a0bedfe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0a0bedfe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0a0bedfe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Похож ли Вася </a:t>
            </a:r>
            <a:r>
              <a:rPr lang="ru-RU" dirty="0" err="1" smtClean="0"/>
              <a:t>Куролесов</a:t>
            </a:r>
            <a:r>
              <a:rPr lang="ru-RU" dirty="0" smtClean="0"/>
              <a:t> на преступника? А само преступление произошло? Желающие могут прочитать следующие главы и найти ответы</a:t>
            </a:r>
            <a:r>
              <a:rPr lang="ru-RU" baseline="0" dirty="0" smtClean="0"/>
              <a:t> на эти вопросы.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73a0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73a0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Выполнили ли мы задачи урока? Возможно, черты детективы обнаружатся в следующих главах!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0a0bedfe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0a0bedfe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05b84bff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505b84bff6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73a0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73a0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Рассмотрите обложку книги Ю.И. Коваля, главы из которой мы будем читать. Книгу иллюстрировал замечательный художник Виктор Чижиков. Предположите, о чём пойдёт речь в произведении писателя. Почему вы так решили? Определим задачи урока.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73a0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73a0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0a0bedfe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0a0bedfe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Запишите в тетради имя автора и название произведения.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05b84bff6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05b84bff6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05b84bff6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05b84bff6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043725" y="1800400"/>
            <a:ext cx="5449200" cy="1245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4000"/>
              <a:buNone/>
              <a:defRPr sz="4000">
                <a:solidFill>
                  <a:srgbClr val="EB7F0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770500" y="3186500"/>
            <a:ext cx="36030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89490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149125" y="2102900"/>
            <a:ext cx="4932600" cy="95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3600"/>
              <a:buNone/>
              <a:defRPr sz="3600">
                <a:solidFill>
                  <a:srgbClr val="EB7F0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2016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One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837775" y="179875"/>
            <a:ext cx="5036100" cy="96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None/>
              <a:defRPr>
                <a:solidFill>
                  <a:srgbClr val="EB7F0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837675" y="784200"/>
            <a:ext cx="5036100" cy="417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00"/>
              <a:buChar char="●"/>
              <a:defRPr>
                <a:solidFill>
                  <a:srgbClr val="434343"/>
                </a:solidFill>
              </a:defRPr>
            </a:lvl1pPr>
            <a:lvl2pPr marL="914400" lvl="1" indent="-292100" algn="just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wo Columns">
  <p:cSld name="TITLE_AND_BODY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None/>
              <a:defRPr>
                <a:solidFill>
                  <a:srgbClr val="EB7F0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2225" y="1068775"/>
            <a:ext cx="3246000" cy="389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3730125" y="1147375"/>
            <a:ext cx="3335400" cy="38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hree Columns">
  <p:cSld name="TITLE_AND_BODY_13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8652900" cy="96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None/>
              <a:defRPr>
                <a:solidFill>
                  <a:srgbClr val="EB7F0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1"/>
          </p:nvPr>
        </p:nvSpPr>
        <p:spPr>
          <a:xfrm>
            <a:off x="252225" y="1068775"/>
            <a:ext cx="2624100" cy="22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2"/>
          </p:nvPr>
        </p:nvSpPr>
        <p:spPr>
          <a:xfrm>
            <a:off x="3176650" y="1147375"/>
            <a:ext cx="2624100" cy="21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3"/>
          </p:nvPr>
        </p:nvSpPr>
        <p:spPr>
          <a:xfrm>
            <a:off x="6281025" y="1068775"/>
            <a:ext cx="2624100" cy="22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llo I'm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3520375" y="1247950"/>
            <a:ext cx="5233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Font typeface="Calistoga"/>
              <a:buChar char="●"/>
              <a:defRPr sz="2500" b="1">
                <a:solidFill>
                  <a:srgbClr val="EB7F02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Delius"/>
              <a:buChar char="■"/>
              <a:defRPr>
                <a:solidFill>
                  <a:srgbClr val="FFFFFF"/>
                </a:solidFill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ubTitle" idx="2"/>
          </p:nvPr>
        </p:nvSpPr>
        <p:spPr>
          <a:xfrm>
            <a:off x="3520375" y="1743350"/>
            <a:ext cx="4752600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434343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redits">
  <p:cSld name="ONE_COLUMN_TEXT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167425" y="172825"/>
            <a:ext cx="2583900" cy="15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CBE01"/>
              </a:buClr>
              <a:buSzPts val="2500"/>
              <a:buNone/>
              <a:defRPr>
                <a:solidFill>
                  <a:srgbClr val="FCBE0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167425" y="1616525"/>
            <a:ext cx="2240100" cy="30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Char char="○"/>
              <a:defRPr sz="900">
                <a:solidFill>
                  <a:srgbClr val="434343"/>
                </a:solidFill>
              </a:defRPr>
            </a:lvl2pPr>
            <a:lvl3pPr marL="1371600" lvl="2" indent="-2921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2"/>
          </p:nvPr>
        </p:nvSpPr>
        <p:spPr>
          <a:xfrm>
            <a:off x="3176075" y="222500"/>
            <a:ext cx="5624700" cy="466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Abel"/>
              <a:buChar char="○"/>
              <a:defRPr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2921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Abel"/>
              <a:buChar char="■"/>
              <a:defRPr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●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○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■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●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○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■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Font typeface="Calistoga"/>
              <a:buNone/>
              <a:defRPr sz="2500" b="1"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artel Sans"/>
              <a:buChar char="●"/>
              <a:defRPr sz="1300">
                <a:latin typeface="Martel Sans"/>
                <a:ea typeface="Martel Sans"/>
                <a:cs typeface="Martel Sans"/>
                <a:sym typeface="Martel Sans"/>
              </a:defRPr>
            </a:lvl1pPr>
            <a:lvl2pPr marL="914400" lvl="1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○"/>
              <a:defRPr sz="1000">
                <a:latin typeface="Martel Sans"/>
                <a:ea typeface="Martel Sans"/>
                <a:cs typeface="Martel Sans"/>
                <a:sym typeface="Martel Sans"/>
              </a:defRPr>
            </a:lvl2pPr>
            <a:lvl3pPr marL="1371600" lvl="2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■"/>
              <a:defRPr sz="1000">
                <a:latin typeface="Martel Sans"/>
                <a:ea typeface="Martel Sans"/>
                <a:cs typeface="Martel Sans"/>
                <a:sym typeface="Martel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■"/>
              <a:defRPr>
                <a:latin typeface="Martel Sans"/>
                <a:ea typeface="Martel Sans"/>
                <a:cs typeface="Martel Sans"/>
                <a:sym typeface="Martel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Font typeface="Martel Sans"/>
              <a:buChar char="■"/>
              <a:defRPr>
                <a:solidFill>
                  <a:srgbClr val="666666"/>
                </a:solidFill>
                <a:latin typeface="Martel Sans"/>
                <a:ea typeface="Martel Sans"/>
                <a:cs typeface="Martel Sans"/>
                <a:sym typeface="Martel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Проверяем домашнее задание</a:t>
            </a:r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body" idx="1"/>
          </p:nvPr>
        </p:nvSpPr>
        <p:spPr>
          <a:xfrm>
            <a:off x="252224" y="1068775"/>
            <a:ext cx="4462652" cy="389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EB7F02"/>
                </a:solidFill>
              </a:rPr>
              <a:t>Пересказ биографической статьи 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EB7F02"/>
                </a:solidFill>
              </a:rPr>
              <a:t>о Ю.И. Ковале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EB7F02"/>
              </a:solidFill>
            </a:endParaRPr>
          </a:p>
          <a:p>
            <a:pPr marL="0" indent="0"/>
            <a:r>
              <a:rPr lang="ru-RU" dirty="0" smtClean="0"/>
              <a:t>  Когда и где родился Ю.И. Коваль?</a:t>
            </a:r>
          </a:p>
          <a:p>
            <a:pPr marL="0" indent="0"/>
            <a:endParaRPr lang="ru-RU" dirty="0" smtClean="0"/>
          </a:p>
          <a:p>
            <a:pPr marL="0" indent="0"/>
            <a:r>
              <a:rPr lang="ru-RU" dirty="0" smtClean="0"/>
              <a:t>  Какое образование он получил?</a:t>
            </a:r>
          </a:p>
          <a:p>
            <a:pPr marL="0" indent="0"/>
            <a:endParaRPr lang="ru-RU" dirty="0" smtClean="0"/>
          </a:p>
          <a:p>
            <a:pPr marL="0" indent="0"/>
            <a:r>
              <a:rPr lang="ru-RU" dirty="0" smtClean="0"/>
              <a:t>  Какова главная тема рассказов писателя?</a:t>
            </a:r>
          </a:p>
          <a:p>
            <a:pPr marL="0" indent="0"/>
            <a:endParaRPr lang="ru-RU" dirty="0" smtClean="0"/>
          </a:p>
          <a:p>
            <a:pPr marL="0" indent="0"/>
            <a:r>
              <a:rPr lang="ru-RU" dirty="0" smtClean="0"/>
              <a:t>  Какие произведения писателя вам известны?</a:t>
            </a:r>
          </a:p>
          <a:p>
            <a:pPr marL="0" indent="0"/>
            <a:endParaRPr lang="ru-RU" dirty="0" smtClean="0"/>
          </a:p>
          <a:p>
            <a:pPr marL="0" indent="0"/>
            <a:r>
              <a:rPr lang="ru-RU" dirty="0" smtClean="0"/>
              <a:t>  Что является для писателя Родиной?</a:t>
            </a:r>
          </a:p>
          <a:p>
            <a:pPr marL="0" indent="0"/>
            <a:endParaRPr lang="ru-RU" dirty="0" smtClean="0"/>
          </a:p>
          <a:p>
            <a:pPr marL="0" indent="0"/>
            <a:r>
              <a:rPr lang="ru-RU" dirty="0" smtClean="0"/>
              <a:t> Что Ю.И. Коваль считает главным для писателя?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pic>
        <p:nvPicPr>
          <p:cNvPr id="7" name="Picture 1" descr="C:\Users\79126\Desktop\Мои документы\3. ОВЗ\2. Чтение. ОВЗ\Ч-9. ОВЗ\27. Коваль. Приключения Васи Куролесова\0. Биография\Фото\340250_original.jpg"/>
          <p:cNvPicPr>
            <a:picLocks noChangeAspect="1" noChangeArrowheads="1"/>
          </p:cNvPicPr>
          <p:nvPr/>
        </p:nvPicPr>
        <p:blipFill>
          <a:blip r:embed="rId3">
            <a:lum bright="20000" contrast="30000"/>
          </a:blip>
          <a:srcRect/>
          <a:stretch>
            <a:fillRect/>
          </a:stretch>
        </p:blipFill>
        <p:spPr bwMode="auto">
          <a:xfrm>
            <a:off x="4286248" y="1071552"/>
            <a:ext cx="3750495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837775" y="179875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главу  первую по ролям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1071538" y="107155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деревне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СЫЧИ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79126\Desktop\Мои документы\3. ОВЗ\2. Чтение. ОВЗ\Ч-9. ОВЗ\27. Коваль. Приключения Васи Куролесова\Илл. В. Чижикова\Priklyucheniya_Vasi_Kurolesova_-_Yurij_Koval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6530" y="714362"/>
            <a:ext cx="3065340" cy="42148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6858016" y="1000114"/>
            <a:ext cx="2000264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Автор – </a:t>
            </a:r>
          </a:p>
          <a:p>
            <a:r>
              <a:rPr lang="ru-RU" dirty="0" smtClean="0"/>
              <a:t>Мама </a:t>
            </a:r>
            <a:r>
              <a:rPr lang="ru-RU" dirty="0" err="1" smtClean="0"/>
              <a:t>Евлампьевна</a:t>
            </a:r>
            <a:r>
              <a:rPr lang="ru-RU" dirty="0" smtClean="0"/>
              <a:t> -</a:t>
            </a:r>
          </a:p>
          <a:p>
            <a:r>
              <a:rPr lang="ru-RU" dirty="0" smtClean="0"/>
              <a:t>Вася </a:t>
            </a:r>
            <a:r>
              <a:rPr lang="ru-RU" dirty="0" err="1" smtClean="0"/>
              <a:t>Куролесов</a:t>
            </a:r>
            <a:r>
              <a:rPr lang="ru-RU" dirty="0" smtClean="0"/>
              <a:t> -</a:t>
            </a:r>
            <a:endParaRPr lang="ru-RU" dirty="0"/>
          </a:p>
        </p:txBody>
      </p:sp>
      <p:pic>
        <p:nvPicPr>
          <p:cNvPr id="9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4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2000232" y="0"/>
            <a:ext cx="4932600" cy="95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Город Карманов</a:t>
            </a:r>
            <a:endParaRPr/>
          </a:p>
        </p:txBody>
      </p:sp>
      <p:pic>
        <p:nvPicPr>
          <p:cNvPr id="6146" name="Picture 2" descr="C:\Users\79126\Desktop\Мои документы\3. ОВЗ\2. Чтение. ОВЗ\Ч-9. ОВЗ\27. Коваль. Приключения Васи Куролесова\1. В деревне Сычи. Тёртый калач\1. В деревне Сычи\002.jpg"/>
          <p:cNvPicPr>
            <a:picLocks noChangeAspect="1" noChangeArrowheads="1"/>
          </p:cNvPicPr>
          <p:nvPr/>
        </p:nvPicPr>
        <p:blipFill>
          <a:blip r:embed="rId3"/>
          <a:srcRect l="3957" t="1754" b="3506"/>
          <a:stretch>
            <a:fillRect/>
          </a:stretch>
        </p:blipFill>
        <p:spPr bwMode="auto">
          <a:xfrm>
            <a:off x="1571604" y="785800"/>
            <a:ext cx="3114862" cy="3857652"/>
          </a:xfrm>
          <a:prstGeom prst="rect">
            <a:avLst/>
          </a:prstGeom>
          <a:noFill/>
        </p:spPr>
      </p:pic>
      <p:pic>
        <p:nvPicPr>
          <p:cNvPr id="6147" name="Picture 3" descr="C:\Users\79126\Desktop\Мои документы\3. ОВЗ\2. Чтение. ОВЗ\Ч-9. ОВЗ\27. Коваль. Приключения Васи Куролесова\1. В деревне Сычи. Тёртый калач\1. В деревне Сычи\003.jpg"/>
          <p:cNvPicPr>
            <a:picLocks noChangeAspect="1" noChangeArrowheads="1"/>
          </p:cNvPicPr>
          <p:nvPr/>
        </p:nvPicPr>
        <p:blipFill>
          <a:blip r:embed="rId4"/>
          <a:srcRect l="13333" t="1773" r="2222" b="2504"/>
          <a:stretch>
            <a:fillRect/>
          </a:stretch>
        </p:blipFill>
        <p:spPr bwMode="auto">
          <a:xfrm>
            <a:off x="4643438" y="785800"/>
            <a:ext cx="2714644" cy="3857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785800"/>
            <a:ext cx="5786478" cy="3754874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837775" y="179875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главу  вторую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1071538" y="107155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Тёртый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калач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3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29058" y="714362"/>
            <a:ext cx="47863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Словарная работа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Прочитайте слова на с. 226, запомните их значение, научитесь их правильно произносить.</a:t>
            </a:r>
          </a:p>
          <a:p>
            <a:pPr marL="342900" indent="-342900">
              <a:buAutoNum type="arabicPeriod"/>
            </a:pPr>
            <a:r>
              <a:rPr lang="ru-RU" dirty="0" smtClean="0"/>
              <a:t>Знаете ли вы значение выражений </a:t>
            </a:r>
            <a:r>
              <a:rPr lang="ru-RU" b="1" i="1" dirty="0" smtClean="0"/>
              <a:t>тёртый калач </a:t>
            </a:r>
            <a:r>
              <a:rPr lang="ru-RU" dirty="0" smtClean="0"/>
              <a:t>и </a:t>
            </a:r>
            <a:r>
              <a:rPr lang="ru-RU" b="1" i="1" dirty="0" smtClean="0"/>
              <a:t>стреляный воробей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8194" name="Picture 2" descr="http://fsd.kopilkaurokov.ru/uploads/user_file_549837770f88b/img_user_file_549837770f88b_19.jpg"/>
          <p:cNvPicPr>
            <a:picLocks noChangeAspect="1" noChangeArrowheads="1"/>
          </p:cNvPicPr>
          <p:nvPr/>
        </p:nvPicPr>
        <p:blipFill>
          <a:blip r:embed="rId4"/>
          <a:srcRect l="5860" t="23437" r="49609" b="17188"/>
          <a:stretch>
            <a:fillRect/>
          </a:stretch>
        </p:blipFill>
        <p:spPr bwMode="auto">
          <a:xfrm>
            <a:off x="3929058" y="2214560"/>
            <a:ext cx="1857388" cy="18573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000496" y="4143386"/>
            <a:ext cx="1785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Опытный человек, которого трудно обмануть</a:t>
            </a:r>
            <a:endParaRPr lang="ru-RU" dirty="0"/>
          </a:p>
        </p:txBody>
      </p:sp>
      <p:pic>
        <p:nvPicPr>
          <p:cNvPr id="8196" name="Picture 4" descr="https://st03.kakprosto.ru/images/article/2019/4/12/335671_5cb0156d127945cb0156d127cf.jpeg"/>
          <p:cNvPicPr>
            <a:picLocks noChangeAspect="1" noChangeArrowheads="1"/>
          </p:cNvPicPr>
          <p:nvPr/>
        </p:nvPicPr>
        <p:blipFill>
          <a:blip r:embed="rId5">
            <a:lum bright="-10000" contrast="20000"/>
          </a:blip>
          <a:srcRect l="43119" t="25383" r="11009" b="13455"/>
          <a:stretch>
            <a:fillRect/>
          </a:stretch>
        </p:blipFill>
        <p:spPr bwMode="auto">
          <a:xfrm>
            <a:off x="6929454" y="2214560"/>
            <a:ext cx="1857388" cy="185738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000892" y="4143386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Очень опытный человек, которого трудно провести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26;p25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главу  вторую</a:t>
            </a:r>
            <a:endParaRPr/>
          </a:p>
        </p:txBody>
      </p:sp>
      <p:pic>
        <p:nvPicPr>
          <p:cNvPr id="34817" name="Picture 1" descr="C:\Users\79126\Desktop\Мои документы\3. ОВЗ\2. Чтение. ОВЗ\Ч-9. ОВЗ\27. Коваль. Приключения Васи Куролесова\Илл. В. Чижикова\Priklyucheniya_Vasi_Kurolesova_-_Stranica_2_-_Yurij_Kov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9494" y="0"/>
            <a:ext cx="4217671" cy="51435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5720" y="92867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Работаем по заданиям учебника  2 – 5 на </a:t>
            </a:r>
            <a:r>
              <a:rPr lang="ru-RU" dirty="0" smtClean="0"/>
              <a:t>с.227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26;p25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главу  вторую</a:t>
            </a:r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85720" y="714362"/>
            <a:ext cx="48577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Вставьте пропущенные слова</a:t>
            </a:r>
          </a:p>
          <a:p>
            <a:endParaRPr lang="ru-RU" dirty="0" smtClean="0"/>
          </a:p>
          <a:p>
            <a:r>
              <a:rPr lang="ru-RU" dirty="0" smtClean="0"/>
              <a:t>     Пришёл Вася на </a:t>
            </a:r>
            <a:r>
              <a:rPr lang="ru-RU" u="sng" dirty="0" err="1" smtClean="0"/>
              <a:t>Кармановский</a:t>
            </a:r>
            <a:r>
              <a:rPr lang="ru-RU" u="sng" dirty="0" smtClean="0"/>
              <a:t> </a:t>
            </a:r>
            <a:r>
              <a:rPr lang="ru-RU" dirty="0" smtClean="0"/>
              <a:t> рынок, который стоял во дворе бывшего </a:t>
            </a:r>
            <a:r>
              <a:rPr lang="ru-RU" u="sng" dirty="0" smtClean="0"/>
              <a:t>монастыря</a:t>
            </a:r>
            <a:r>
              <a:rPr lang="ru-RU" dirty="0" smtClean="0"/>
              <a:t>. Вася проталкивался через толпу. Предлагали ему </a:t>
            </a:r>
            <a:r>
              <a:rPr lang="ru-RU" u="sng" dirty="0" smtClean="0"/>
              <a:t>платки</a:t>
            </a:r>
            <a:r>
              <a:rPr lang="ru-RU" dirty="0" smtClean="0"/>
              <a:t>, раков, лобастых </a:t>
            </a:r>
            <a:r>
              <a:rPr lang="ru-RU" u="sng" dirty="0" smtClean="0"/>
              <a:t>язей</a:t>
            </a:r>
            <a:r>
              <a:rPr lang="ru-RU" dirty="0" smtClean="0"/>
              <a:t>, репу, </a:t>
            </a:r>
            <a:r>
              <a:rPr lang="ru-RU" u="sng" dirty="0" smtClean="0"/>
              <a:t>каротель</a:t>
            </a:r>
            <a:r>
              <a:rPr lang="ru-RU" dirty="0" smtClean="0"/>
              <a:t>. Наконец у одного черноусого </a:t>
            </a:r>
            <a:r>
              <a:rPr lang="ru-RU" dirty="0" err="1" smtClean="0"/>
              <a:t>мужичишки</a:t>
            </a:r>
            <a:r>
              <a:rPr lang="ru-RU" dirty="0" smtClean="0"/>
              <a:t> Вася увидел парочку </a:t>
            </a:r>
            <a:r>
              <a:rPr lang="ru-RU" u="sng" dirty="0" smtClean="0"/>
              <a:t>поросят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   - Славные! – сказал черноусый.</a:t>
            </a:r>
          </a:p>
          <a:p>
            <a:r>
              <a:rPr lang="ru-RU" dirty="0" smtClean="0"/>
              <a:t>     - </a:t>
            </a:r>
            <a:r>
              <a:rPr lang="ru-RU" u="sng" dirty="0" smtClean="0"/>
              <a:t>Пятачки</a:t>
            </a:r>
            <a:r>
              <a:rPr lang="ru-RU" dirty="0" smtClean="0"/>
              <a:t> у них маленькие.</a:t>
            </a:r>
          </a:p>
          <a:p>
            <a:r>
              <a:rPr lang="ru-RU" dirty="0" smtClean="0"/>
              <a:t>     - </a:t>
            </a:r>
            <a:r>
              <a:rPr lang="ru-RU" dirty="0" err="1" smtClean="0"/>
              <a:t>Балда</a:t>
            </a:r>
            <a:r>
              <a:rPr lang="ru-RU" dirty="0" smtClean="0"/>
              <a:t> ты! – сказал черноусый. – Нет у тебя толку в поросятах. Лучше </a:t>
            </a:r>
            <a:r>
              <a:rPr lang="ru-RU" u="sng" dirty="0" smtClean="0"/>
              <a:t>патефон</a:t>
            </a:r>
            <a:r>
              <a:rPr lang="ru-RU" dirty="0" smtClean="0"/>
              <a:t> себе купи.</a:t>
            </a:r>
          </a:p>
          <a:p>
            <a:r>
              <a:rPr lang="ru-RU" dirty="0" smtClean="0"/>
              <a:t>     Вася грозно посмотрел на продавца и обошёл его. Потом покрутился, покрутился по рынку и вернулся к черноусому. Начался торг.</a:t>
            </a:r>
          </a:p>
          <a:p>
            <a:r>
              <a:rPr lang="ru-RU" dirty="0" smtClean="0"/>
              <a:t>     - Вижу, ты тёртый </a:t>
            </a:r>
            <a:r>
              <a:rPr lang="ru-RU" u="sng" dirty="0" smtClean="0"/>
              <a:t>калач</a:t>
            </a:r>
            <a:r>
              <a:rPr lang="ru-RU" dirty="0" smtClean="0"/>
              <a:t>. Ладно уж, скину трёшник.</a:t>
            </a:r>
          </a:p>
          <a:p>
            <a:r>
              <a:rPr lang="ru-RU" dirty="0" smtClean="0"/>
              <a:t>     «Дело сделано», - подумал Вася и пошёл к выходу. Ему хотелось быть грубияном и тёртым </a:t>
            </a:r>
            <a:r>
              <a:rPr lang="ru-RU" u="sng" dirty="0" smtClean="0"/>
              <a:t>калачом</a:t>
            </a:r>
            <a:r>
              <a:rPr lang="ru-RU" dirty="0" smtClean="0"/>
              <a:t>, да, пожалуй, и от стреляного </a:t>
            </a:r>
            <a:r>
              <a:rPr lang="ru-RU" u="sng" dirty="0" smtClean="0"/>
              <a:t>воробья</a:t>
            </a:r>
            <a:r>
              <a:rPr lang="ru-RU" dirty="0" smtClean="0"/>
              <a:t> он бы не отказался.</a:t>
            </a:r>
            <a:endParaRPr lang="ru-RU" dirty="0"/>
          </a:p>
        </p:txBody>
      </p:sp>
      <p:pic>
        <p:nvPicPr>
          <p:cNvPr id="5" name="Picture 1" descr="C:\Users\79126\Desktop\Мои документы\3. ОВЗ\2. Чтение. ОВЗ\Ч-9. ОВЗ\27. Коваль. Приключения Васи Куролесова\Илл. В. Чижикова\Priklyucheniya_Vasi_Kurolesova_-_Stranica_2_-_Yurij_Kov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14296"/>
            <a:ext cx="2593661" cy="3163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2" y="1214428"/>
            <a:ext cx="128588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1428742"/>
            <a:ext cx="92869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1643056"/>
            <a:ext cx="57150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1857370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857370"/>
            <a:ext cx="7858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2071684"/>
            <a:ext cx="64294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2500312"/>
            <a:ext cx="71438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28794" y="2928940"/>
            <a:ext cx="71438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143108" y="3786196"/>
            <a:ext cx="50006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4214824"/>
            <a:ext cx="71438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4429138"/>
            <a:ext cx="71438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fsd.kopilkaurokov.ru/uploads/user_file_549837770f88b/img_user_file_549837770f88b_19.jpg"/>
          <p:cNvPicPr>
            <a:picLocks noChangeAspect="1" noChangeArrowheads="1"/>
          </p:cNvPicPr>
          <p:nvPr/>
        </p:nvPicPr>
        <p:blipFill>
          <a:blip r:embed="rId4"/>
          <a:srcRect l="5860" t="23437" r="49609" b="17188"/>
          <a:stretch>
            <a:fillRect/>
          </a:stretch>
        </p:blipFill>
        <p:spPr bwMode="auto">
          <a:xfrm rot="20345850">
            <a:off x="5370838" y="3656341"/>
            <a:ext cx="1071570" cy="107157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20" name="Picture 4" descr="https://st03.kakprosto.ru/images/article/2019/4/12/335671_5cb0156d127945cb0156d127cf.jpeg"/>
          <p:cNvPicPr>
            <a:picLocks noChangeAspect="1" noChangeArrowheads="1"/>
          </p:cNvPicPr>
          <p:nvPr/>
        </p:nvPicPr>
        <p:blipFill>
          <a:blip r:embed="rId5">
            <a:lum bright="-10000" contrast="20000"/>
          </a:blip>
          <a:srcRect l="43119" t="25383" r="11009" b="13455"/>
          <a:stretch>
            <a:fillRect/>
          </a:stretch>
        </p:blipFill>
        <p:spPr bwMode="auto">
          <a:xfrm rot="1123956">
            <a:off x="6858826" y="3644131"/>
            <a:ext cx="1071570" cy="107157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26;p25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главу  вторую</a:t>
            </a:r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85720" y="92867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Работаем по заданию 6 учебника  на с. </a:t>
            </a:r>
            <a:r>
              <a:rPr lang="ru-RU" dirty="0" smtClean="0"/>
              <a:t>227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2770" name="Picture 2" descr="C:\Users\79126\Desktop\Мои документы\3. ОВЗ\2. Чтение. ОВЗ\Ч-9. ОВЗ\27. Коваль. Приключения Васи Куролесова\Коваль. 9\0 (5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500444"/>
            <a:ext cx="2714625" cy="144303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928794" y="1571618"/>
            <a:ext cx="664373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Народу было полно - много</a:t>
            </a:r>
          </a:p>
          <a:p>
            <a:r>
              <a:rPr lang="ru-RU" sz="1800" dirty="0" smtClean="0"/>
              <a:t>Прокапывался дальше - пробирался</a:t>
            </a:r>
          </a:p>
          <a:p>
            <a:r>
              <a:rPr lang="ru-RU" sz="1800" dirty="0" err="1" smtClean="0"/>
              <a:t>Парень-долговяз</a:t>
            </a:r>
            <a:r>
              <a:rPr lang="ru-RU" sz="1800" dirty="0" smtClean="0"/>
              <a:t> - высокий</a:t>
            </a:r>
          </a:p>
          <a:p>
            <a:r>
              <a:rPr lang="ru-RU" sz="1800" dirty="0" err="1" smtClean="0"/>
              <a:t>Балда</a:t>
            </a:r>
            <a:r>
              <a:rPr lang="ru-RU" sz="1800" dirty="0" smtClean="0"/>
              <a:t> ты - глупый</a:t>
            </a:r>
          </a:p>
          <a:p>
            <a:r>
              <a:rPr lang="ru-RU" sz="1800" dirty="0" smtClean="0"/>
              <a:t>И вправду – действительно, на самом деле</a:t>
            </a:r>
          </a:p>
          <a:p>
            <a:r>
              <a:rPr lang="ru-RU" sz="1800" dirty="0" smtClean="0"/>
              <a:t>Скину трёшник – уступлю три рубля</a:t>
            </a:r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6248" y="1643056"/>
            <a:ext cx="71438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643438" y="1928808"/>
            <a:ext cx="128588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00496" y="2214560"/>
            <a:ext cx="92869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2500312"/>
            <a:ext cx="78581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357554" y="2786064"/>
            <a:ext cx="335758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57620" y="3071816"/>
            <a:ext cx="200026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26;p25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Подумаем</a:t>
            </a:r>
            <a:endParaRPr/>
          </a:p>
        </p:txBody>
      </p:sp>
      <p:pic>
        <p:nvPicPr>
          <p:cNvPr id="32770" name="Picture 2" descr="C:\Users\79126\Desktop\Мои документы\3. ОВЗ\2. Чтение. ОВЗ\Ч-9. ОВЗ\27. Коваль. Приключения Васи Куролесова\Коваль. 9\0 (5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643320"/>
            <a:ext cx="2177072" cy="1157286"/>
          </a:xfrm>
          <a:prstGeom prst="rect">
            <a:avLst/>
          </a:prstGeom>
          <a:noFill/>
        </p:spPr>
      </p:pic>
      <p:pic>
        <p:nvPicPr>
          <p:cNvPr id="13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4"/>
          <a:srcRect l="9454"/>
          <a:stretch>
            <a:fillRect/>
          </a:stretch>
        </p:blipFill>
        <p:spPr bwMode="auto">
          <a:xfrm>
            <a:off x="142844" y="3197299"/>
            <a:ext cx="2736843" cy="1946201"/>
          </a:xfrm>
          <a:prstGeom prst="rect">
            <a:avLst/>
          </a:prstGeom>
          <a:noFill/>
        </p:spPr>
      </p:pic>
      <p:sp>
        <p:nvSpPr>
          <p:cNvPr id="21" name="Google Shape;76;p17"/>
          <p:cNvSpPr txBox="1">
            <a:spLocks noGrp="1"/>
          </p:cNvSpPr>
          <p:nvPr>
            <p:ph type="body" idx="1"/>
          </p:nvPr>
        </p:nvSpPr>
        <p:spPr>
          <a:xfrm rot="20308968">
            <a:off x="346930" y="1266299"/>
            <a:ext cx="1571636" cy="63240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Calistoga"/>
                <a:ea typeface="Calistoga"/>
                <a:cs typeface="Calistoga"/>
                <a:sym typeface="Calistoga"/>
              </a:rPr>
              <a:t>Детектив</a:t>
            </a:r>
          </a:p>
          <a:p>
            <a:pPr marL="0" lvl="0" indent="0" algn="l" rtl="0">
              <a:spcBef>
                <a:spcPts val="1600"/>
              </a:spcBef>
              <a:spcAft>
                <a:spcPts val="1200"/>
              </a:spcAft>
              <a:buNone/>
            </a:pPr>
            <a:endParaRPr b="0"/>
          </a:p>
        </p:txBody>
      </p:sp>
      <p:sp>
        <p:nvSpPr>
          <p:cNvPr id="22" name="Google Shape;76;p17"/>
          <p:cNvSpPr txBox="1">
            <a:spLocks noGrp="1"/>
          </p:cNvSpPr>
          <p:nvPr>
            <p:ph type="body" idx="1"/>
          </p:nvPr>
        </p:nvSpPr>
        <p:spPr>
          <a:xfrm>
            <a:off x="2285984" y="1000114"/>
            <a:ext cx="1357322" cy="107157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Calistoga"/>
                <a:ea typeface="Calistoga"/>
                <a:cs typeface="Calistoga"/>
                <a:sym typeface="Calistoga"/>
              </a:rPr>
              <a:t>Герой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70C0"/>
                </a:solidFill>
                <a:latin typeface="Calistoga"/>
                <a:ea typeface="Calistoga"/>
                <a:cs typeface="Calistoga"/>
                <a:sym typeface="Calistoga"/>
              </a:rPr>
              <a:t>расследует преступление</a:t>
            </a:r>
          </a:p>
          <a:p>
            <a:pPr marL="0" lvl="0" indent="0" algn="l" rtl="0">
              <a:spcBef>
                <a:spcPts val="1600"/>
              </a:spcBef>
              <a:spcAft>
                <a:spcPts val="1200"/>
              </a:spcAft>
              <a:buNone/>
            </a:pPr>
            <a:endParaRPr b="0"/>
          </a:p>
        </p:txBody>
      </p:sp>
      <p:sp>
        <p:nvSpPr>
          <p:cNvPr id="23" name="TextBox 22"/>
          <p:cNvSpPr txBox="1"/>
          <p:nvPr/>
        </p:nvSpPr>
        <p:spPr>
          <a:xfrm rot="428224">
            <a:off x="1056732" y="2252625"/>
            <a:ext cx="4135589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Куролесить – озорничать, безобразничать, скандалить.</a:t>
            </a:r>
          </a:p>
          <a:p>
            <a:endParaRPr lang="ru-RU" dirty="0" smtClean="0"/>
          </a:p>
          <a:p>
            <a:r>
              <a:rPr lang="ru-RU" dirty="0" smtClean="0"/>
              <a:t>То есть главный герой – озорник, безобразник и скандалист?</a:t>
            </a:r>
            <a:endParaRPr lang="ru-RU" dirty="0"/>
          </a:p>
        </p:txBody>
      </p:sp>
      <p:pic>
        <p:nvPicPr>
          <p:cNvPr id="60418" name="Picture 2" descr="C:\Users\79126\Desktop\Мои документы\3. ОВЗ\2. Чтение. ОВЗ\Ч-9. ОВЗ\27. Коваль. Приключения Васи Куролесова\Коваль. 9\i_02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32194"/>
            <a:ext cx="3571868" cy="4982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071552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З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адачи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урока 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0"/>
            <a:ext cx="3345284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224" y="2214560"/>
            <a:ext cx="3714776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Узнать, что такое детектив.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Найти признаки детектива в повести Ю.И. Коваля.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Выразительно читать изучаемые главы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Находить в тексте точные ответы на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26;p25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Домашнее задание</a:t>
            </a:r>
            <a:endParaRPr/>
          </a:p>
        </p:txBody>
      </p:sp>
      <p:pic>
        <p:nvPicPr>
          <p:cNvPr id="13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3"/>
          <a:srcRect l="9454"/>
          <a:stretch>
            <a:fillRect/>
          </a:stretch>
        </p:blipFill>
        <p:spPr bwMode="auto">
          <a:xfrm>
            <a:off x="142844" y="3197299"/>
            <a:ext cx="2736843" cy="19462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071670" y="1142990"/>
            <a:ext cx="61436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Подготовить чтение по ролям фрагмента из главы второй         от слов «Наконец у одного черноусого </a:t>
            </a:r>
            <a:r>
              <a:rPr lang="ru-RU" sz="1600" dirty="0" err="1" smtClean="0"/>
              <a:t>мужичишки</a:t>
            </a:r>
            <a:r>
              <a:rPr lang="ru-RU" sz="1600" dirty="0" smtClean="0"/>
              <a:t>…»           до слов «Это ему нравилось».</a:t>
            </a:r>
          </a:p>
          <a:p>
            <a:r>
              <a:rPr lang="ru-RU" sz="1600" dirty="0" smtClean="0"/>
              <a:t>Автор –</a:t>
            </a:r>
          </a:p>
          <a:p>
            <a:r>
              <a:rPr lang="ru-RU" sz="1600" dirty="0" smtClean="0"/>
              <a:t>Вася </a:t>
            </a:r>
            <a:r>
              <a:rPr lang="ru-RU" sz="1600" dirty="0" err="1" smtClean="0"/>
              <a:t>Куролесов</a:t>
            </a:r>
            <a:r>
              <a:rPr lang="ru-RU" sz="1600" dirty="0" smtClean="0"/>
              <a:t> –</a:t>
            </a:r>
          </a:p>
          <a:p>
            <a:r>
              <a:rPr lang="ru-RU" sz="1600" dirty="0" smtClean="0"/>
              <a:t>Черноусый -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>
            <a:spLocks noGrp="1"/>
          </p:cNvSpPr>
          <p:nvPr>
            <p:ph type="title"/>
          </p:nvPr>
        </p:nvSpPr>
        <p:spPr>
          <a:xfrm>
            <a:off x="167425" y="172825"/>
            <a:ext cx="2583900" cy="15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EB7F02"/>
                </a:solidFill>
              </a:rPr>
              <a:t>Источники </a:t>
            </a:r>
            <a:endParaRPr>
              <a:solidFill>
                <a:srgbClr val="EB7F02"/>
              </a:solidFill>
            </a:endParaRPr>
          </a:p>
        </p:txBody>
      </p:sp>
      <p:sp>
        <p:nvSpPr>
          <p:cNvPr id="7" name="Google Shape;232;p29"/>
          <p:cNvSpPr txBox="1">
            <a:spLocks noGrp="1"/>
          </p:cNvSpPr>
          <p:nvPr>
            <p:ph type="body" idx="2"/>
          </p:nvPr>
        </p:nvSpPr>
        <p:spPr>
          <a:xfrm>
            <a:off x="3176075" y="222500"/>
            <a:ext cx="5624700" cy="466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Материалы Л.В. </a:t>
            </a:r>
            <a:r>
              <a:rPr lang="ru-RU" dirty="0" err="1" smtClean="0"/>
              <a:t>Бородкиной</a:t>
            </a:r>
            <a:r>
              <a:rPr lang="ru-RU" dirty="0" smtClean="0"/>
              <a:t>, учителя МКОУ </a:t>
            </a:r>
            <a:r>
              <a:rPr lang="ru-RU" dirty="0" err="1" smtClean="0"/>
              <a:t>Таштагольской</a:t>
            </a:r>
            <a:r>
              <a:rPr lang="ru-RU" dirty="0" smtClean="0"/>
              <a:t> общеобразовательной школы-интерната № 19.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Материалы учителя Е.Н. </a:t>
            </a:r>
            <a:r>
              <a:rPr lang="ru-RU" dirty="0" err="1" smtClean="0"/>
              <a:t>Пелипенко</a:t>
            </a:r>
            <a:r>
              <a:rPr lang="ru-RU" dirty="0" smtClean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Материалы О.А. Кузнецовой, учителя  ГБОУ № 90  г. Москвы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071552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З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адачи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урока 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0"/>
            <a:ext cx="3345284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224" y="2214560"/>
            <a:ext cx="3714776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Узнать, что такое детектив.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Найти признаки детектива в повести Ю.И. Коваля.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Выразительно читать изучаемые главы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Находить в тексте точные ответы на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071552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	</a:t>
            </a:r>
            <a:r>
              <a:rPr lang="ru-RU" sz="1600" b="1" dirty="0" smtClean="0">
                <a:solidFill>
                  <a:srgbClr val="FF0000"/>
                </a:solidFill>
              </a:rPr>
              <a:t>Юмористический</a:t>
            </a: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             ДЕТЕКТИВ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0"/>
            <a:ext cx="3345284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890645">
            <a:off x="1440729" y="2553427"/>
            <a:ext cx="3429024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Что такое детектив?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Каких авторов детективов вы знаете?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Какие детективы читали?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Чего ожидаете от юмористического детектива?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3428992" y="1000114"/>
            <a:ext cx="5233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Детектив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200"/>
              </a:spcAft>
              <a:buNone/>
            </a:pPr>
            <a:endParaRPr b="0"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2"/>
          </p:nvPr>
        </p:nvSpPr>
        <p:spPr>
          <a:xfrm>
            <a:off x="3428992" y="1428742"/>
            <a:ext cx="4752600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ru-RU" dirty="0" smtClean="0"/>
              <a:t>Детективом называют жанр литературы и кинематографа. Сюжет в таких произведениях обычно строится вокруг героя, который расследует преступление или таинственный случай. </a:t>
            </a:r>
            <a:r>
              <a:rPr lang="ru-RU" b="1" dirty="0" smtClean="0"/>
              <a:t>Это</a:t>
            </a:r>
            <a:r>
              <a:rPr lang="ru-RU" dirty="0" smtClean="0"/>
              <a:t> слово произошло от английского </a:t>
            </a:r>
            <a:r>
              <a:rPr lang="ru-RU" b="1" dirty="0" err="1" smtClean="0"/>
              <a:t>detective</a:t>
            </a:r>
            <a:r>
              <a:rPr lang="ru-RU" dirty="0" smtClean="0"/>
              <a:t>— «сыщик». </a:t>
            </a:r>
            <a:endParaRPr/>
          </a:p>
        </p:txBody>
      </p:sp>
      <p:pic>
        <p:nvPicPr>
          <p:cNvPr id="28674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00114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Почему  - детектив?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857238"/>
            <a:ext cx="6034287" cy="3891300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/>
              <a:t>Прочитайте информацию на слайде и ответьте на вопрос,  почему в творчестве Ю.И. Коваля появился детектив.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В жанре юмористического детектива была написана повесть «Приключения Васи </a:t>
            </a:r>
            <a:r>
              <a:rPr lang="ru-RU" sz="1600" dirty="0" err="1" smtClean="0"/>
              <a:t>Куролесова</a:t>
            </a:r>
            <a:r>
              <a:rPr lang="ru-RU" sz="1600" dirty="0" smtClean="0"/>
              <a:t>» (1971 год), по которой впоследствии был снят мультфильм (1981 год). Во многом она была основана на рассказах отца писателя о работе в милиции.</a:t>
            </a:r>
          </a:p>
          <a:p>
            <a:pPr>
              <a:buNone/>
            </a:pPr>
            <a:r>
              <a:rPr lang="ru-RU" sz="1600" b="1" i="1" dirty="0" smtClean="0"/>
              <a:t>«Отец был очень смешливый человек. Очень смешливый… Он умел развеселить публику чем угодно, любым рассказом. Мгновенно смешил… И все мои книги он очень любил, и охотно их читал, и охотно их цитировал. Правда, при этом говорил: «Это, в сущности, всё я Юрке подсказал».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</p:txBody>
      </p:sp>
      <p:pic>
        <p:nvPicPr>
          <p:cNvPr id="6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42858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126\Desktop\Мои документы\3. ОВЗ\2. Чтение. ОВЗ\Ч-9. ОВЗ\27. Коваль. Приключения Васи Куролесова\1. В деревне Сычи. Тёртый калач\1. В деревне Сычи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85734"/>
            <a:ext cx="5429250" cy="3238500"/>
          </a:xfrm>
          <a:prstGeom prst="rect">
            <a:avLst/>
          </a:prstGeom>
          <a:noFill/>
        </p:spPr>
      </p:pic>
      <p:pic>
        <p:nvPicPr>
          <p:cNvPr id="1027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4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14744" y="3929072"/>
            <a:ext cx="435771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Обратите внимание на необычную фамилию…</a:t>
            </a:r>
          </a:p>
          <a:p>
            <a:r>
              <a:rPr lang="ru-RU" dirty="0" smtClean="0"/>
              <a:t>Как вы думаете, от каких слов она образовалась?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0" y="142858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Почему  - </a:t>
            </a:r>
            <a:r>
              <a:rPr lang="ru-RU" dirty="0" err="1" smtClean="0"/>
              <a:t>Куролесов</a:t>
            </a:r>
            <a:r>
              <a:rPr lang="ru-RU" dirty="0" smtClean="0"/>
              <a:t>?</a:t>
            </a:r>
            <a:endParaRPr/>
          </a:p>
        </p:txBody>
      </p:sp>
      <p:pic>
        <p:nvPicPr>
          <p:cNvPr id="2050" name="Picture 2" descr="C:\Users\79126\Desktop\Мои документы\3. ОВЗ\2. Чтение. ОВЗ\Ч-9. ОВЗ\27. Коваль. Приключения Васи Куролесова\1. В деревне Сычи. Тёртый калач\1. В деревне Сычи\куролесит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714362"/>
            <a:ext cx="4286280" cy="42862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28596" y="3286130"/>
            <a:ext cx="6858048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Куролесить – озорничать, безобразничать, скандалить.</a:t>
            </a:r>
          </a:p>
          <a:p>
            <a:endParaRPr lang="ru-RU" b="1" dirty="0" smtClean="0"/>
          </a:p>
          <a:p>
            <a:r>
              <a:rPr lang="ru-RU" b="1" dirty="0" smtClean="0"/>
              <a:t>То есть главный герой – озорник, безобразник и скандалист?</a:t>
            </a:r>
            <a:endParaRPr lang="ru-RU" b="1" dirty="0"/>
          </a:p>
        </p:txBody>
      </p:sp>
      <p:pic>
        <p:nvPicPr>
          <p:cNvPr id="9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357436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837775" y="179875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главу  первую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1071538" y="107155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деревне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СЫЧИ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79126\Desktop\Мои документы\3. ОВЗ\2. Чтение. ОВЗ\Ч-9. ОВЗ\27. Коваль. Приключения Васи Куролесова\1. В деревне Сычи. Тёртый калач\1. В деревне Сычи\fEYXfAEbaWk.jpg"/>
          <p:cNvPicPr>
            <a:picLocks noChangeAspect="1" noChangeArrowheads="1"/>
          </p:cNvPicPr>
          <p:nvPr/>
        </p:nvPicPr>
        <p:blipFill>
          <a:blip r:embed="rId3"/>
          <a:srcRect r="10465"/>
          <a:stretch>
            <a:fillRect/>
          </a:stretch>
        </p:blipFill>
        <p:spPr bwMode="auto">
          <a:xfrm>
            <a:off x="3500430" y="2786064"/>
            <a:ext cx="5500726" cy="219075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86182" y="857238"/>
            <a:ext cx="50720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Ответьте на вопрос учебника на с. 226.</a:t>
            </a:r>
          </a:p>
          <a:p>
            <a:endParaRPr lang="ru-RU" sz="1600" dirty="0" smtClean="0"/>
          </a:p>
          <a:p>
            <a:r>
              <a:rPr lang="ru-RU" sz="1600" dirty="0" smtClean="0"/>
              <a:t>Назовите имя мамы главного героя…</a:t>
            </a:r>
          </a:p>
          <a:p>
            <a:endParaRPr lang="ru-RU" sz="1600" dirty="0" smtClean="0"/>
          </a:p>
          <a:p>
            <a:r>
              <a:rPr lang="ru-RU" sz="1600" b="1" dirty="0" err="1" smtClean="0"/>
              <a:t>Ев-л</a:t>
            </a:r>
            <a:r>
              <a:rPr lang="ru-RU" sz="1600" b="1" u="sng" dirty="0" err="1" smtClean="0"/>
              <a:t>а</a:t>
            </a:r>
            <a:r>
              <a:rPr lang="ru-RU" sz="1600" b="1" dirty="0" err="1" smtClean="0"/>
              <a:t>м-пье-вна</a:t>
            </a:r>
            <a:r>
              <a:rPr lang="ru-RU" sz="1600" b="1" dirty="0" smtClean="0"/>
              <a:t> </a:t>
            </a:r>
            <a:r>
              <a:rPr lang="ru-RU" sz="1600" dirty="0" smtClean="0"/>
              <a:t>– это отчество (</a:t>
            </a:r>
            <a:r>
              <a:rPr lang="ru-RU" sz="1600" dirty="0" err="1" smtClean="0"/>
              <a:t>Евл</a:t>
            </a:r>
            <a:r>
              <a:rPr lang="ru-RU" sz="1600" u="sng" dirty="0" err="1" smtClean="0"/>
              <a:t>а</a:t>
            </a:r>
            <a:r>
              <a:rPr lang="ru-RU" sz="1600" dirty="0" err="1" smtClean="0"/>
              <a:t>мпий</a:t>
            </a:r>
            <a:r>
              <a:rPr lang="ru-RU" sz="1600" dirty="0" smtClean="0"/>
              <a:t>).</a:t>
            </a:r>
          </a:p>
          <a:p>
            <a:endParaRPr lang="ru-RU" sz="1600" dirty="0" smtClean="0"/>
          </a:p>
          <a:p>
            <a:r>
              <a:rPr lang="ru-RU" sz="1600" dirty="0" smtClean="0"/>
              <a:t>Кто такой механизатор?</a:t>
            </a:r>
            <a:endParaRPr lang="ru-RU" sz="1600" dirty="0"/>
          </a:p>
        </p:txBody>
      </p:sp>
      <p:pic>
        <p:nvPicPr>
          <p:cNvPr id="7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4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837775" y="179875"/>
            <a:ext cx="50361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главу  первую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1071538" y="107155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деревне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СЫЧИ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79126\Desktop\Мои документы\3. ОВЗ\2. Чтение. ОВЗ\Ч-9. ОВЗ\27. Коваль. Приключения Васи Куролесова\Илл. В. Чижикова\Priklyucheniya_Vasi_Kurolesova_-_Stranica_11_-_Yurij_Kov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714362"/>
            <a:ext cx="3031621" cy="422911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4612" y="2357436"/>
            <a:ext cx="307183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Механизатор — </a:t>
            </a:r>
            <a:r>
              <a:rPr lang="ru-RU" b="1" dirty="0" smtClean="0"/>
              <a:t>специалист, обслуживающий машины и механизмы (обычно в сельском хозяйстве)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4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an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853</Words>
  <PresentationFormat>Экран (16:9)</PresentationFormat>
  <Paragraphs>137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Calistoga</vt:lpstr>
      <vt:lpstr>Martel Sans</vt:lpstr>
      <vt:lpstr>DM Serif Display</vt:lpstr>
      <vt:lpstr>Source Serif Pro</vt:lpstr>
      <vt:lpstr>Cabin</vt:lpstr>
      <vt:lpstr>Delius</vt:lpstr>
      <vt:lpstr>Abel</vt:lpstr>
      <vt:lpstr>Verano</vt:lpstr>
      <vt:lpstr>Проверяем домашнее задание</vt:lpstr>
      <vt:lpstr>Слайд 2</vt:lpstr>
      <vt:lpstr>Слайд 3</vt:lpstr>
      <vt:lpstr>Слайд 4</vt:lpstr>
      <vt:lpstr>Почему  - детектив?</vt:lpstr>
      <vt:lpstr>Слайд 6</vt:lpstr>
      <vt:lpstr>Почему  - Куролесов?</vt:lpstr>
      <vt:lpstr>Читаем  главу  первую</vt:lpstr>
      <vt:lpstr>Читаем  главу  первую</vt:lpstr>
      <vt:lpstr>Читаем  главу  первую по ролям</vt:lpstr>
      <vt:lpstr>Город Карманов</vt:lpstr>
      <vt:lpstr>Читаем  главу  вторую</vt:lpstr>
      <vt:lpstr>Читаем  главу  вторую</vt:lpstr>
      <vt:lpstr>Читаем  главу  вторую</vt:lpstr>
      <vt:lpstr>Читаем  главу  вторую</vt:lpstr>
      <vt:lpstr>Подумаем</vt:lpstr>
      <vt:lpstr>Слайд 17</vt:lpstr>
      <vt:lpstr>Домашнее задание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presentation title</dc:title>
  <cp:lastModifiedBy>Natalya Shustova</cp:lastModifiedBy>
  <cp:revision>41</cp:revision>
  <dcterms:modified xsi:type="dcterms:W3CDTF">2023-04-04T05:50:51Z</dcterms:modified>
</cp:coreProperties>
</file>