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6"/>
  </p:notesMasterIdLst>
  <p:sldIdLst>
    <p:sldId id="259" r:id="rId2"/>
    <p:sldId id="278" r:id="rId3"/>
    <p:sldId id="257" r:id="rId4"/>
    <p:sldId id="274" r:id="rId5"/>
    <p:sldId id="256" r:id="rId6"/>
    <p:sldId id="275" r:id="rId7"/>
    <p:sldId id="276" r:id="rId8"/>
    <p:sldId id="258" r:id="rId9"/>
    <p:sldId id="269" r:id="rId10"/>
    <p:sldId id="261" r:id="rId11"/>
    <p:sldId id="262" r:id="rId12"/>
    <p:sldId id="260" r:id="rId13"/>
    <p:sldId id="277" r:id="rId14"/>
    <p:sldId id="271" r:id="rId15"/>
  </p:sldIdLst>
  <p:sldSz cx="9144000" cy="5143500" type="screen16x9"/>
  <p:notesSz cx="6858000" cy="9144000"/>
  <p:embeddedFontLst>
    <p:embeddedFont>
      <p:font typeface="Calistoga" charset="0"/>
      <p:regular r:id="rId17"/>
    </p:embeddedFont>
    <p:embeddedFont>
      <p:font typeface="Martel Sans" charset="0"/>
      <p:regular r:id="rId18"/>
      <p:bold r:id="rId19"/>
    </p:embeddedFont>
    <p:embeddedFont>
      <p:font typeface="Source Serif Pro" charset="0"/>
      <p:regular r:id="rId20"/>
      <p:bold r:id="rId21"/>
      <p:italic r:id="rId22"/>
      <p:boldItalic r:id="rId23"/>
    </p:embeddedFont>
    <p:embeddedFont>
      <p:font typeface="Cabin" charset="0"/>
      <p:regular r:id="rId24"/>
      <p:bold r:id="rId25"/>
      <p:italic r:id="rId26"/>
      <p:boldItalic r:id="rId27"/>
    </p:embeddedFont>
    <p:embeddedFont>
      <p:font typeface="Delius" charset="0"/>
      <p:regular r:id="rId28"/>
    </p:embeddedFont>
    <p:embeddedFont>
      <p:font typeface="Montserrat Light" charset="-52"/>
      <p:regular r:id="rId29"/>
      <p:bold r:id="rId30"/>
      <p:italic r:id="rId31"/>
      <p:boldItalic r:id="rId32"/>
    </p:embeddedFont>
    <p:embeddedFont>
      <p:font typeface="Abel" charset="0"/>
      <p:regular r:id="rId33"/>
    </p:embeddedFont>
    <p:embeddedFont>
      <p:font typeface="Coda" charset="0"/>
      <p:regular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A71AD0C5-33D1-4003-9E48-B2FF7F8EEF5F}">
  <a:tblStyle styleId="{A71AD0C5-33D1-4003-9E48-B2FF7F8EEF5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762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0a0bedfe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0a0bedfe8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Помните ли вы этого писателя и названия его произведений?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c6f73a04f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c6f73a04f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0a0bedfe8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0a0bedfe8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Запишите </a:t>
            </a:r>
            <a:r>
              <a:rPr lang="ru-RU" dirty="0" err="1" smtClean="0"/>
              <a:t>синквейн</a:t>
            </a:r>
            <a:r>
              <a:rPr lang="ru-RU" dirty="0" smtClean="0"/>
              <a:t> в тетрадь.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c6f73a04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c6f73a04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Выполнили</a:t>
            </a:r>
            <a:r>
              <a:rPr lang="ru-RU" baseline="0" dirty="0" smtClean="0"/>
              <a:t> ли мы задачи урока?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0a0bedfe8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0a0bedfe8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А вот пересказ вы подготовите в качестве домашнего задания.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505b84bff6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505b84bff6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c6f73a04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c6f73a04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Запишите тему урока в тетрадь. Какие</a:t>
            </a:r>
            <a:r>
              <a:rPr lang="ru-RU" baseline="0" dirty="0" smtClean="0"/>
              <a:t> задачи урока надо решить?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c6f73a04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c6f73a04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Кто такой капитан Клюквин? Как</a:t>
            </a:r>
            <a:r>
              <a:rPr lang="ru-RU" baseline="0" dirty="0" smtClean="0"/>
              <a:t> проходили</a:t>
            </a:r>
            <a:r>
              <a:rPr lang="ru-RU" dirty="0" smtClean="0"/>
              <a:t> «гитарные вечера» с капитаном </a:t>
            </a:r>
            <a:r>
              <a:rPr lang="ru-RU" dirty="0" err="1" smtClean="0"/>
              <a:t>Клюквиным</a:t>
            </a:r>
            <a:r>
              <a:rPr lang="ru-RU" dirty="0" smtClean="0"/>
              <a:t>? Как звали картофельную собаку? За что пёс получил прозвище</a:t>
            </a:r>
            <a:r>
              <a:rPr lang="ru-RU" baseline="0" dirty="0" smtClean="0"/>
              <a:t> картофельной собаки? Как Ю.И. Коваль относится к животным и птицам? Почему вы так решили?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c6f73a04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c6f73a04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c6f73a04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c6f73a04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c6f73a04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c6f73a04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Ю.И. Коваль писал картины, занимался резьбой по дереву.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c6f73a04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c6f73a04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505b84bff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505b84bff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Рабочий лист в раздаточном материале. Новые факты биографии:</a:t>
            </a:r>
            <a:r>
              <a:rPr lang="ru-RU" baseline="0" dirty="0" smtClean="0"/>
              <a:t> </a:t>
            </a:r>
            <a:r>
              <a:rPr lang="ru-RU" dirty="0" smtClean="0"/>
              <a:t>1. Родился в Москве в семье </a:t>
            </a:r>
            <a:r>
              <a:rPr lang="ru-RU" dirty="0" smtClean="0"/>
              <a:t>бывшего военного (впоследствии</a:t>
            </a:r>
            <a:r>
              <a:rPr lang="ru-RU" baseline="0" dirty="0" smtClean="0"/>
              <a:t> – работника уголовного розыска)</a:t>
            </a:r>
            <a:r>
              <a:rPr lang="ru-RU" dirty="0" smtClean="0"/>
              <a:t>. </a:t>
            </a:r>
            <a:r>
              <a:rPr lang="ru-RU" dirty="0" smtClean="0"/>
              <a:t>2. Учился в Московском педагогическом институте. 3. В студенческие годы выступал как автор и исполнитель собственных песен. 4. Произведения Ю.И. Коваля публиковались в газетах и журналах.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ff04f3cd2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4ff04f3cd2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Ваши</a:t>
            </a:r>
            <a:r>
              <a:rPr lang="ru-RU" baseline="0" dirty="0" smtClean="0"/>
              <a:t> ответы составят краткий пересказ статьи учебника. Запишите вопросы в тетрадь.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043725" y="1800400"/>
            <a:ext cx="5449200" cy="1245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4000"/>
              <a:buNone/>
              <a:defRPr sz="4000">
                <a:solidFill>
                  <a:srgbClr val="EB7F0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770500" y="3186500"/>
            <a:ext cx="3603000" cy="152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3894900" y="4461775"/>
            <a:ext cx="13542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ctr">
              <a:buNone/>
              <a:defRPr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 hasCustomPrompt="1"/>
          </p:nvPr>
        </p:nvSpPr>
        <p:spPr>
          <a:xfrm>
            <a:off x="2217600" y="812200"/>
            <a:ext cx="47088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12000"/>
              <a:buNone/>
              <a:defRPr sz="12000">
                <a:solidFill>
                  <a:srgbClr val="EB7F0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2349300" y="2825125"/>
            <a:ext cx="4445400" cy="19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2100" algn="ctr">
              <a:spcBef>
                <a:spcPts val="16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92100" algn="ctr">
              <a:spcBef>
                <a:spcPts val="1600"/>
              </a:spcBef>
              <a:spcAft>
                <a:spcPts val="0"/>
              </a:spcAft>
              <a:buSzPts val="10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 Light"/>
              <a:buChar char="■"/>
              <a:defRPr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3427350" y="4461775"/>
            <a:ext cx="13542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redits">
  <p:cSld name="ONE_COLUMN_TEXT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167425" y="172825"/>
            <a:ext cx="2583900" cy="15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CBE01"/>
              </a:buClr>
              <a:buSzPts val="2500"/>
              <a:buNone/>
              <a:defRPr>
                <a:solidFill>
                  <a:srgbClr val="FCBE0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1"/>
          </p:nvPr>
        </p:nvSpPr>
        <p:spPr>
          <a:xfrm>
            <a:off x="167425" y="1616525"/>
            <a:ext cx="2240100" cy="30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900"/>
              <a:buChar char="○"/>
              <a:defRPr sz="900">
                <a:solidFill>
                  <a:srgbClr val="434343"/>
                </a:solidFill>
              </a:defRPr>
            </a:lvl2pPr>
            <a:lvl3pPr marL="1371600" lvl="2" indent="-2921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 sz="1200">
                <a:solidFill>
                  <a:srgbClr val="434343"/>
                </a:solidFill>
              </a:defRPr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 sz="1200">
                <a:solidFill>
                  <a:srgbClr val="434343"/>
                </a:solidFill>
              </a:defRPr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 sz="1200">
                <a:solidFill>
                  <a:srgbClr val="434343"/>
                </a:solidFill>
              </a:defRPr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 sz="12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2"/>
          </p:nvPr>
        </p:nvSpPr>
        <p:spPr>
          <a:xfrm>
            <a:off x="3176075" y="222500"/>
            <a:ext cx="5624700" cy="46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921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Abel"/>
              <a:buChar char="○"/>
              <a:defRPr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2921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Abel"/>
              <a:buChar char="■"/>
              <a:defRPr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900"/>
              <a:buFont typeface="Abel"/>
              <a:buChar char="●"/>
              <a:defRPr sz="900"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900"/>
              <a:buFont typeface="Abel"/>
              <a:buChar char="○"/>
              <a:defRPr sz="900"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900"/>
              <a:buFont typeface="Abel"/>
              <a:buChar char="■"/>
              <a:defRPr sz="900"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900"/>
              <a:buFont typeface="Abel"/>
              <a:buChar char="●"/>
              <a:defRPr sz="900"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900"/>
              <a:buFont typeface="Abel"/>
              <a:buChar char="○"/>
              <a:defRPr sz="900"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900"/>
              <a:buFont typeface="Abel"/>
              <a:buChar char="■"/>
              <a:defRPr sz="900">
                <a:solidFill>
                  <a:srgbClr val="434343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s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03250" y="3904600"/>
            <a:ext cx="8737500" cy="77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rgbClr val="434343"/>
                </a:solidFill>
                <a:latin typeface="Martel Sans"/>
                <a:ea typeface="Martel Sans"/>
                <a:cs typeface="Martel Sans"/>
                <a:sym typeface="Marte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8761D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20050" y="4545975"/>
            <a:ext cx="2720700" cy="77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6550" algn="r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1700"/>
              <a:buFont typeface="Calistoga"/>
              <a:buChar char="●"/>
              <a:defRPr sz="1700">
                <a:solidFill>
                  <a:srgbClr val="EB7F02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marL="914400" lvl="1" indent="-292100" algn="r">
              <a:spcBef>
                <a:spcPts val="1600"/>
              </a:spcBef>
              <a:spcAft>
                <a:spcPts val="0"/>
              </a:spcAft>
              <a:buClr>
                <a:srgbClr val="D52525"/>
              </a:buClr>
              <a:buSzPts val="1000"/>
              <a:buFont typeface="Coda"/>
              <a:buChar char="○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2pPr>
            <a:lvl3pPr marL="1371600" lvl="2" indent="-292100" algn="r">
              <a:spcBef>
                <a:spcPts val="1600"/>
              </a:spcBef>
              <a:spcAft>
                <a:spcPts val="0"/>
              </a:spcAft>
              <a:buClr>
                <a:srgbClr val="D52525"/>
              </a:buClr>
              <a:buSzPts val="1000"/>
              <a:buFont typeface="Coda"/>
              <a:buChar char="■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3pPr>
            <a:lvl4pPr marL="1828800" lvl="3" indent="-317500" algn="r">
              <a:spcBef>
                <a:spcPts val="1600"/>
              </a:spcBef>
              <a:spcAft>
                <a:spcPts val="0"/>
              </a:spcAft>
              <a:buClr>
                <a:srgbClr val="D52525"/>
              </a:buClr>
              <a:buSzPts val="1400"/>
              <a:buFont typeface="Coda"/>
              <a:buChar char="●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4pPr>
            <a:lvl5pPr marL="2286000" lvl="4" indent="-317500" algn="r">
              <a:spcBef>
                <a:spcPts val="1600"/>
              </a:spcBef>
              <a:spcAft>
                <a:spcPts val="0"/>
              </a:spcAft>
              <a:buClr>
                <a:srgbClr val="D52525"/>
              </a:buClr>
              <a:buSzPts val="1400"/>
              <a:buFont typeface="Coda"/>
              <a:buChar char="○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5pPr>
            <a:lvl6pPr marL="2743200" lvl="5" indent="-317500" algn="r">
              <a:spcBef>
                <a:spcPts val="1600"/>
              </a:spcBef>
              <a:spcAft>
                <a:spcPts val="0"/>
              </a:spcAft>
              <a:buClr>
                <a:srgbClr val="D52525"/>
              </a:buClr>
              <a:buSzPts val="1400"/>
              <a:buFont typeface="Coda"/>
              <a:buChar char="■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6pPr>
            <a:lvl7pPr marL="3200400" lvl="6" indent="-317500" algn="r">
              <a:spcBef>
                <a:spcPts val="1600"/>
              </a:spcBef>
              <a:spcAft>
                <a:spcPts val="0"/>
              </a:spcAft>
              <a:buClr>
                <a:srgbClr val="D52525"/>
              </a:buClr>
              <a:buSzPts val="1400"/>
              <a:buFont typeface="Coda"/>
              <a:buChar char="●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7pPr>
            <a:lvl8pPr marL="3657600" lvl="7" indent="-317500" algn="r">
              <a:spcBef>
                <a:spcPts val="1600"/>
              </a:spcBef>
              <a:spcAft>
                <a:spcPts val="0"/>
              </a:spcAft>
              <a:buClr>
                <a:srgbClr val="D52525"/>
              </a:buClr>
              <a:buSzPts val="1400"/>
              <a:buFont typeface="Coda"/>
              <a:buChar char="○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8pPr>
            <a:lvl9pPr marL="4114800" lvl="8" indent="-317500" algn="r">
              <a:spcBef>
                <a:spcPts val="1600"/>
              </a:spcBef>
              <a:spcAft>
                <a:spcPts val="1600"/>
              </a:spcAft>
              <a:buClr>
                <a:srgbClr val="D52525"/>
              </a:buClr>
              <a:buSzPts val="1400"/>
              <a:buFont typeface="Coda"/>
              <a:buChar char="■"/>
              <a:defRPr>
                <a:solidFill>
                  <a:srgbClr val="D52525"/>
                </a:solidFill>
                <a:latin typeface="Coda"/>
                <a:ea typeface="Coda"/>
                <a:cs typeface="Coda"/>
                <a:sym typeface="Cod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149125" y="2102900"/>
            <a:ext cx="4932600" cy="959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3600"/>
              <a:buNone/>
              <a:defRPr sz="3600">
                <a:solidFill>
                  <a:srgbClr val="EB7F0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3427350" y="4461775"/>
            <a:ext cx="13542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2016">
          <p15:clr>
            <a:srgbClr val="FA7B17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One Column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837775" y="179875"/>
            <a:ext cx="5036100" cy="96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2500"/>
              <a:buNone/>
              <a:defRPr>
                <a:solidFill>
                  <a:srgbClr val="EB7F0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837675" y="784200"/>
            <a:ext cx="5036100" cy="41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Char char="●"/>
              <a:defRPr>
                <a:solidFill>
                  <a:srgbClr val="434343"/>
                </a:solidFill>
              </a:defRPr>
            </a:lvl1pPr>
            <a:lvl2pPr marL="914400" lvl="1" indent="-292100" algn="just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292100" algn="just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Cabin"/>
              <a:buChar char="■"/>
              <a:defRPr>
                <a:solidFill>
                  <a:srgbClr val="43434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3427350" y="4461775"/>
            <a:ext cx="13542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5294">
          <p15:clr>
            <a:srgbClr val="FA7B17"/>
          </p15:clr>
        </p15:guide>
        <p15:guide id="2" pos="159">
          <p15:clr>
            <a:srgbClr val="FA7B17"/>
          </p15:clr>
        </p15:guide>
        <p15:guide id="3" orient="horz" pos="164">
          <p15:clr>
            <a:srgbClr val="FA7B17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s">
  <p:cSld name="TITLE_AND_BODY_1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52225" y="179875"/>
            <a:ext cx="6861300" cy="96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2500"/>
              <a:buNone/>
              <a:defRPr>
                <a:solidFill>
                  <a:srgbClr val="EB7F0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52225" y="1068775"/>
            <a:ext cx="3246000" cy="389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Cabin"/>
              <a:buChar char="■"/>
              <a:defRPr>
                <a:solidFill>
                  <a:srgbClr val="43434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3427350" y="4461775"/>
            <a:ext cx="13542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3730125" y="1147375"/>
            <a:ext cx="3335400" cy="3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Cabin"/>
              <a:buChar char="■"/>
              <a:defRPr>
                <a:solidFill>
                  <a:srgbClr val="43434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5294">
          <p15:clr>
            <a:srgbClr val="FA7B17"/>
          </p15:clr>
        </p15:guide>
        <p15:guide id="2" pos="159">
          <p15:clr>
            <a:srgbClr val="FA7B17"/>
          </p15:clr>
        </p15:guide>
        <p15:guide id="3" orient="horz" pos="164">
          <p15:clr>
            <a:srgbClr val="FA7B17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hree Columns">
  <p:cSld name="TITLE_AND_BODY_13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52225" y="179875"/>
            <a:ext cx="8652900" cy="96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2500"/>
              <a:buNone/>
              <a:defRPr>
                <a:solidFill>
                  <a:srgbClr val="EB7F0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1"/>
          </p:nvPr>
        </p:nvSpPr>
        <p:spPr>
          <a:xfrm>
            <a:off x="252225" y="1068775"/>
            <a:ext cx="2624100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Cabin"/>
              <a:buChar char="■"/>
              <a:defRPr>
                <a:solidFill>
                  <a:srgbClr val="43434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3427350" y="4461775"/>
            <a:ext cx="13542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2"/>
          </p:nvPr>
        </p:nvSpPr>
        <p:spPr>
          <a:xfrm>
            <a:off x="3176650" y="1147375"/>
            <a:ext cx="2624100" cy="21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Cabin"/>
              <a:buChar char="■"/>
              <a:defRPr>
                <a:solidFill>
                  <a:srgbClr val="43434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3"/>
          </p:nvPr>
        </p:nvSpPr>
        <p:spPr>
          <a:xfrm>
            <a:off x="6281025" y="1068775"/>
            <a:ext cx="2624100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292100" algn="just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Cabin"/>
              <a:buChar char="■"/>
              <a:defRPr>
                <a:solidFill>
                  <a:srgbClr val="43434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5294">
          <p15:clr>
            <a:srgbClr val="FA7B17"/>
          </p15:clr>
        </p15:guide>
        <p15:guide id="2" pos="159">
          <p15:clr>
            <a:srgbClr val="FA7B17"/>
          </p15:clr>
        </p15:guide>
        <p15:guide id="3" orient="horz" pos="164">
          <p15:clr>
            <a:srgbClr val="FA7B17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">
  <p:cSld name="TITLE_AND_BODY_6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3427350" y="4461775"/>
            <a:ext cx="13542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188525" y="215050"/>
            <a:ext cx="3900000" cy="30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921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2921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Cabin"/>
              <a:buChar char="■"/>
              <a:defRPr>
                <a:solidFill>
                  <a:srgbClr val="43434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1318">
          <p15:clr>
            <a:srgbClr val="FA7B17"/>
          </p15:clr>
        </p15:guide>
        <p15:guide id="2" pos="5294">
          <p15:clr>
            <a:srgbClr val="FA7B17"/>
          </p15:clr>
        </p15:guide>
        <p15:guide id="3" orient="horz" pos="648">
          <p15:clr>
            <a:srgbClr val="FA7B17"/>
          </p15:clr>
        </p15:guide>
        <p15:guide id="4" orient="horz" pos="753">
          <p15:clr>
            <a:srgbClr val="FA7B17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llo I'm">
  <p:cSld name="CUSTOM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3520375" y="1247950"/>
            <a:ext cx="5233800" cy="6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2500"/>
              <a:buFont typeface="Calistoga"/>
              <a:buChar char="●"/>
              <a:defRPr sz="2500" b="1">
                <a:solidFill>
                  <a:srgbClr val="EB7F02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marL="914400" lvl="1" indent="-2921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Char char="○"/>
              <a:defRPr>
                <a:solidFill>
                  <a:srgbClr val="FFFFFF"/>
                </a:solidFill>
              </a:defRPr>
            </a:lvl2pPr>
            <a:lvl3pPr marL="1371600" lvl="2" indent="-2921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Char char="■"/>
              <a:defRPr>
                <a:solidFill>
                  <a:srgbClr val="FFFFFF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Font typeface="Delius"/>
              <a:buChar char="■"/>
              <a:defRPr>
                <a:solidFill>
                  <a:srgbClr val="FFFFFF"/>
                </a:solidFill>
                <a:latin typeface="Delius"/>
                <a:ea typeface="Delius"/>
                <a:cs typeface="Delius"/>
                <a:sym typeface="Delius"/>
              </a:defRPr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subTitle" idx="2"/>
          </p:nvPr>
        </p:nvSpPr>
        <p:spPr>
          <a:xfrm>
            <a:off x="3520375" y="1743350"/>
            <a:ext cx="4752600" cy="10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434343"/>
                </a:solidFill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concept">
  <p:cSld name="CUSTOM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1371600" y="1334700"/>
            <a:ext cx="6400800" cy="24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4800" b="1">
                <a:solidFill>
                  <a:srgbClr val="EB7F0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864">
          <p15:clr>
            <a:srgbClr val="FA7B17"/>
          </p15:clr>
        </p15:guide>
        <p15:guide id="2" pos="4896">
          <p15:clr>
            <a:srgbClr val="FA7B17"/>
          </p15:clr>
        </p15:guide>
        <p15:guide id="3" orient="horz" pos="1620">
          <p15:clr>
            <a:srgbClr val="FA7B17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">
  <p:cSld name="CUSTOM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title"/>
          </p:nvPr>
        </p:nvSpPr>
        <p:spPr>
          <a:xfrm>
            <a:off x="2048700" y="4355700"/>
            <a:ext cx="5046600" cy="78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EB7F0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49">
          <p15:clr>
            <a:srgbClr val="FA7B17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Calistoga"/>
              <a:buNone/>
              <a:defRPr sz="2500" b="1">
                <a:latin typeface="Calistoga"/>
                <a:ea typeface="Calistoga"/>
                <a:cs typeface="Calistoga"/>
                <a:sym typeface="Calistog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Martel Sans"/>
              <a:buChar char="●"/>
              <a:defRPr sz="1300">
                <a:latin typeface="Martel Sans"/>
                <a:ea typeface="Martel Sans"/>
                <a:cs typeface="Martel Sans"/>
                <a:sym typeface="Martel Sans"/>
              </a:defRPr>
            </a:lvl1pPr>
            <a:lvl2pPr marL="914400" lvl="1" indent="-2921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00"/>
              <a:buFont typeface="Martel Sans"/>
              <a:buChar char="○"/>
              <a:defRPr sz="1000">
                <a:latin typeface="Martel Sans"/>
                <a:ea typeface="Martel Sans"/>
                <a:cs typeface="Martel Sans"/>
                <a:sym typeface="Martel Sans"/>
              </a:defRPr>
            </a:lvl2pPr>
            <a:lvl3pPr marL="1371600" lvl="2" indent="-2921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000"/>
              <a:buFont typeface="Martel Sans"/>
              <a:buChar char="■"/>
              <a:defRPr sz="1000">
                <a:latin typeface="Martel Sans"/>
                <a:ea typeface="Martel Sans"/>
                <a:cs typeface="Martel Sans"/>
                <a:sym typeface="Martel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Martel Sans"/>
              <a:buChar char="●"/>
              <a:defRPr>
                <a:latin typeface="Martel Sans"/>
                <a:ea typeface="Martel Sans"/>
                <a:cs typeface="Martel Sans"/>
                <a:sym typeface="Martel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Martel Sans"/>
              <a:buChar char="○"/>
              <a:defRPr>
                <a:latin typeface="Martel Sans"/>
                <a:ea typeface="Martel Sans"/>
                <a:cs typeface="Martel Sans"/>
                <a:sym typeface="Martel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Martel Sans"/>
              <a:buChar char="■"/>
              <a:defRPr>
                <a:latin typeface="Martel Sans"/>
                <a:ea typeface="Martel Sans"/>
                <a:cs typeface="Martel Sans"/>
                <a:sym typeface="Martel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Martel Sans"/>
              <a:buChar char="●"/>
              <a:defRPr>
                <a:latin typeface="Martel Sans"/>
                <a:ea typeface="Martel Sans"/>
                <a:cs typeface="Martel Sans"/>
                <a:sym typeface="Martel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Martel Sans"/>
              <a:buChar char="○"/>
              <a:defRPr>
                <a:latin typeface="Martel Sans"/>
                <a:ea typeface="Martel Sans"/>
                <a:cs typeface="Martel Sans"/>
                <a:sym typeface="Martel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66666"/>
              </a:buClr>
              <a:buSzPts val="1400"/>
              <a:buFont typeface="Martel Sans"/>
              <a:buChar char="■"/>
              <a:defRPr>
                <a:solidFill>
                  <a:srgbClr val="666666"/>
                </a:solidFill>
                <a:latin typeface="Martel Sans"/>
                <a:ea typeface="Martel Sans"/>
                <a:cs typeface="Martel Sans"/>
                <a:sym typeface="Martel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3427350" y="4461775"/>
            <a:ext cx="1354200" cy="4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r">
              <a:buNone/>
              <a:defRPr sz="1000" b="1">
                <a:solidFill>
                  <a:srgbClr val="FFFFFF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3428992" y="785800"/>
            <a:ext cx="4857783" cy="6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spcBef>
                <a:spcPts val="1600"/>
              </a:spcBef>
              <a:spcAft>
                <a:spcPts val="1200"/>
              </a:spcAft>
              <a:buNone/>
            </a:pPr>
            <a:r>
              <a:rPr lang="ru-RU" sz="4000" dirty="0" smtClean="0"/>
              <a:t>ШЧВКОВАЛЬЩЕР</a:t>
            </a:r>
          </a:p>
          <a:p>
            <a:pPr marL="0" lvl="0" indent="0" algn="l" rtl="0">
              <a:spcBef>
                <a:spcPts val="1600"/>
              </a:spcBef>
              <a:spcAft>
                <a:spcPts val="1200"/>
              </a:spcAft>
              <a:buNone/>
            </a:pPr>
            <a:endParaRPr b="0"/>
          </a:p>
        </p:txBody>
      </p:sp>
      <p:sp>
        <p:nvSpPr>
          <p:cNvPr id="77" name="Google Shape;77;p17"/>
          <p:cNvSpPr txBox="1">
            <a:spLocks noGrp="1"/>
          </p:cNvSpPr>
          <p:nvPr>
            <p:ph type="subTitle" idx="2"/>
          </p:nvPr>
        </p:nvSpPr>
        <p:spPr>
          <a:xfrm>
            <a:off x="3500430" y="1714494"/>
            <a:ext cx="4752600" cy="6940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1800" b="1" dirty="0" smtClean="0"/>
              <a:t>В буквенном ряду выделите фамилию писателя, произведение которого                        вам предстоит прочитать</a:t>
            </a:r>
            <a:endParaRPr sz="1800" b="1"/>
          </a:p>
        </p:txBody>
      </p:sp>
      <p:pic>
        <p:nvPicPr>
          <p:cNvPr id="1027" name="Picture 3" descr="C:\Users\79126\Desktop\Мои документы\3. ОВЗ\2. Чтение. ОВЗ\Ч-9. ОВЗ\27. Коваль. Приключения Васи Куролесова\0. Биография\Фото\коваль в молодости.jpg"/>
          <p:cNvPicPr>
            <a:picLocks noChangeAspect="1" noChangeArrowheads="1"/>
          </p:cNvPicPr>
          <p:nvPr/>
        </p:nvPicPr>
        <p:blipFill>
          <a:blip r:embed="rId3"/>
          <a:srcRect l="21920" t="-3616" r="26804" b="18570"/>
          <a:stretch>
            <a:fillRect/>
          </a:stretch>
        </p:blipFill>
        <p:spPr bwMode="auto">
          <a:xfrm>
            <a:off x="857224" y="1000114"/>
            <a:ext cx="1695875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786314" y="1714494"/>
            <a:ext cx="2143140" cy="1588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>
            <a:spLocks noGrp="1"/>
          </p:cNvSpPr>
          <p:nvPr>
            <p:ph type="title"/>
          </p:nvPr>
        </p:nvSpPr>
        <p:spPr>
          <a:xfrm>
            <a:off x="252225" y="179875"/>
            <a:ext cx="6861300" cy="9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Читаем вслух</a:t>
            </a:r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body" idx="2"/>
          </p:nvPr>
        </p:nvSpPr>
        <p:spPr>
          <a:xfrm>
            <a:off x="3428992" y="1285866"/>
            <a:ext cx="3335400" cy="30003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>
              <a:buClr>
                <a:schemeClr val="dk1"/>
              </a:buClr>
              <a:buSzPts val="1100"/>
            </a:pPr>
            <a:r>
              <a:rPr lang="ru-RU" sz="1600" dirty="0" smtClean="0"/>
              <a:t>  По одному предложению                по цепочке.</a:t>
            </a:r>
          </a:p>
          <a:p>
            <a:pPr marL="0" indent="0" algn="l">
              <a:buClr>
                <a:schemeClr val="dk1"/>
              </a:buClr>
              <a:buSzPts val="1100"/>
            </a:pPr>
            <a:endParaRPr lang="ru-RU" sz="1600" dirty="0" smtClean="0"/>
          </a:p>
          <a:p>
            <a:pPr marL="0" indent="0" algn="l">
              <a:buClr>
                <a:schemeClr val="dk1"/>
              </a:buClr>
              <a:buSzPts val="1100"/>
            </a:pPr>
            <a:r>
              <a:rPr lang="ru-RU" sz="1600" dirty="0" smtClean="0"/>
              <a:t>  Выборочно: фрагмент, в котором говорится о студенческих годах писателя; о темах его произведений.</a:t>
            </a:r>
          </a:p>
          <a:p>
            <a:pPr marL="0" indent="0" algn="l">
              <a:buClr>
                <a:schemeClr val="dk1"/>
              </a:buClr>
              <a:buSzPts val="1100"/>
            </a:pPr>
            <a:endParaRPr lang="ru-RU" sz="1600" dirty="0" smtClean="0"/>
          </a:p>
          <a:p>
            <a:pPr marL="0" indent="0" algn="l">
              <a:buClr>
                <a:schemeClr val="dk1"/>
              </a:buClr>
              <a:buSzPts val="1100"/>
            </a:pPr>
            <a:r>
              <a:rPr lang="ru-RU" sz="1600" dirty="0" smtClean="0"/>
              <a:t>  Чтение текста полностью.</a:t>
            </a:r>
            <a:endParaRPr sz="1600"/>
          </a:p>
        </p:txBody>
      </p:sp>
      <p:pic>
        <p:nvPicPr>
          <p:cNvPr id="5" name="Picture 2" descr="https://top-fon.com/uploads/posts/2023-02/1675541364_top-fon-com-p-kartinki-dlya-prezentatsii-knigi-prozrachn-3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67102">
            <a:off x="6357950" y="500048"/>
            <a:ext cx="2558151" cy="1557274"/>
          </a:xfrm>
          <a:prstGeom prst="rect">
            <a:avLst/>
          </a:prstGeom>
          <a:noFill/>
        </p:spPr>
      </p:pic>
      <p:pic>
        <p:nvPicPr>
          <p:cNvPr id="25601" name="Picture 1" descr="C:\Users\79126\Desktop\Мои документы\3. ОВЗ\2. Чтение. ОВЗ\Ч-9. ОВЗ\27. Коваль. Приключения Васи Куролесова\0. Биография\Фото\i_026.jpg"/>
          <p:cNvPicPr>
            <a:picLocks noChangeAspect="1" noChangeArrowheads="1"/>
          </p:cNvPicPr>
          <p:nvPr/>
        </p:nvPicPr>
        <p:blipFill>
          <a:blip r:embed="rId4"/>
          <a:srcRect l="11645" t="19084"/>
          <a:stretch>
            <a:fillRect/>
          </a:stretch>
        </p:blipFill>
        <p:spPr bwMode="auto">
          <a:xfrm>
            <a:off x="357158" y="1000114"/>
            <a:ext cx="2709888" cy="363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2500298" y="179875"/>
            <a:ext cx="6404826" cy="9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Составление </a:t>
            </a:r>
            <a:r>
              <a:rPr lang="ru-RU" dirty="0" err="1" smtClean="0"/>
              <a:t>синквейна</a:t>
            </a:r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252224" y="848274"/>
            <a:ext cx="3248206" cy="26521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ru-RU" dirty="0" smtClean="0"/>
              <a:t>  Первая строка –                               	одно существительное</a:t>
            </a:r>
            <a:r>
              <a:rPr lang="en" dirty="0" smtClean="0"/>
              <a:t>. </a:t>
            </a:r>
            <a:endParaRPr lang="ru-RU" dirty="0" smtClean="0"/>
          </a:p>
          <a:p>
            <a:pPr marL="0" indent="0" algn="l"/>
            <a:r>
              <a:rPr lang="ru-RU" dirty="0" smtClean="0"/>
              <a:t>  Вторая строка –                            	        	два прилагательных.</a:t>
            </a:r>
          </a:p>
          <a:p>
            <a:pPr marL="0" indent="0" algn="l"/>
            <a:r>
              <a:rPr lang="ru-RU" dirty="0" smtClean="0"/>
              <a:t>  Третья строка -                                     	три глагола.</a:t>
            </a:r>
          </a:p>
          <a:p>
            <a:pPr marL="0" indent="0" algn="l"/>
            <a:r>
              <a:rPr lang="ru-RU" dirty="0" smtClean="0"/>
              <a:t>  Четвёртая строка -                             	фраза, раскрывающая тему.</a:t>
            </a:r>
          </a:p>
          <a:p>
            <a:pPr marL="0" indent="0" algn="l"/>
            <a:r>
              <a:rPr lang="ru-RU" dirty="0" smtClean="0"/>
              <a:t>  Пятая строка -                                             	синоним  первого слова.</a:t>
            </a:r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body" idx="3"/>
          </p:nvPr>
        </p:nvSpPr>
        <p:spPr>
          <a:xfrm>
            <a:off x="5000628" y="848274"/>
            <a:ext cx="3904497" cy="26521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sz="200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dirty="0" smtClean="0"/>
              <a:t>Коваль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dirty="0" smtClean="0"/>
              <a:t>известный, популярный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dirty="0" smtClean="0"/>
              <a:t>учился, работал, публиковал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dirty="0" smtClean="0"/>
              <a:t>его рассказы получили признание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dirty="0" smtClean="0"/>
              <a:t>писатель</a:t>
            </a:r>
            <a:endParaRPr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>
            <a:spLocks noGrp="1"/>
          </p:cNvSpPr>
          <p:nvPr>
            <p:ph type="title"/>
          </p:nvPr>
        </p:nvSpPr>
        <p:spPr>
          <a:xfrm>
            <a:off x="3837775" y="179875"/>
            <a:ext cx="5036100" cy="9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Задачи урока</a:t>
            </a:r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1"/>
          </p:nvPr>
        </p:nvSpPr>
        <p:spPr>
          <a:xfrm>
            <a:off x="3786182" y="1071552"/>
            <a:ext cx="5036100" cy="30734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ru-RU" sz="1600" dirty="0" smtClean="0">
                <a:latin typeface="+mn-lt"/>
              </a:rPr>
              <a:t>  </a:t>
            </a:r>
            <a:r>
              <a:rPr lang="ru-RU" sz="1800" dirty="0" smtClean="0">
                <a:latin typeface="+mn-lt"/>
              </a:rPr>
              <a:t>Вспомнить, что уже известно                               о Ю.И. Ковале.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Узнать новые факты биографии писателя.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Ответить на вопросы по содержанию биографической статьи.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Выразительно прочитать текст.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Пересказать содержание статьи учебника.</a:t>
            </a:r>
            <a:endParaRPr sz="180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071552"/>
            <a:ext cx="23574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   </a:t>
            </a:r>
            <a:r>
              <a:rPr lang="ru-RU" sz="1800" b="1" dirty="0" smtClean="0">
                <a:solidFill>
                  <a:srgbClr val="002060"/>
                </a:solidFill>
              </a:rPr>
              <a:t>Биография </a:t>
            </a:r>
          </a:p>
          <a:p>
            <a:endParaRPr lang="ru-RU" sz="1200" b="1" dirty="0" smtClean="0">
              <a:solidFill>
                <a:srgbClr val="002060"/>
              </a:solidFill>
            </a:endParaRPr>
          </a:p>
          <a:p>
            <a:r>
              <a:rPr lang="ru-RU" sz="1800" b="1" dirty="0" smtClean="0">
                <a:solidFill>
                  <a:srgbClr val="002060"/>
                </a:solidFill>
              </a:rPr>
              <a:t>  Ю.И. Коваля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5" name="Picture 3" descr="C:\Users\79126\Desktop\Мои документы\3. ОВЗ\2. Чтение. ОВЗ\Ч-9. ОВЗ\27. Коваль. Приключения Васи Куролесова\0. Биография\Фото\коваль в молодости.jpg"/>
          <p:cNvPicPr>
            <a:picLocks noChangeAspect="1" noChangeArrowheads="1"/>
          </p:cNvPicPr>
          <p:nvPr/>
        </p:nvPicPr>
        <p:blipFill>
          <a:blip r:embed="rId3"/>
          <a:srcRect l="21920" t="-3616" r="26804" b="18570"/>
          <a:stretch>
            <a:fillRect/>
          </a:stretch>
        </p:blipFill>
        <p:spPr bwMode="auto">
          <a:xfrm>
            <a:off x="928662" y="2357436"/>
            <a:ext cx="1695875" cy="1857388"/>
          </a:xfrm>
          <a:prstGeom prst="ellipse">
            <a:avLst/>
          </a:prstGeom>
          <a:ln w="190500" cap="rnd">
            <a:solidFill>
              <a:schemeClr val="bg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2928926" y="179875"/>
            <a:ext cx="5976198" cy="9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Домашнее задание</a:t>
            </a:r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body" idx="3"/>
          </p:nvPr>
        </p:nvSpPr>
        <p:spPr>
          <a:xfrm>
            <a:off x="5000628" y="857238"/>
            <a:ext cx="3833059" cy="278608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sz="20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dirty="0" smtClean="0"/>
              <a:t>Пересказ статьи учебника             о Ю.И. Ковале (с. 221 – 222)        по вопросам, записанным             в тетради (см. слайд № 9).</a:t>
            </a:r>
            <a:endParaRPr sz="2000"/>
          </a:p>
        </p:txBody>
      </p:sp>
      <p:pic>
        <p:nvPicPr>
          <p:cNvPr id="56323" name="Picture 3" descr="C:\Users\79126\Desktop\Мои документы\3. ОВЗ\2. Чтение. ОВЗ\Ч-9. ОВЗ\27. Коваль. Приключения Васи Куролесова\0. Биография\Фото\коваль пишет картину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9"/>
            <a:ext cx="3615564" cy="278608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9"/>
          <p:cNvSpPr txBox="1">
            <a:spLocks noGrp="1"/>
          </p:cNvSpPr>
          <p:nvPr>
            <p:ph type="title"/>
          </p:nvPr>
        </p:nvSpPr>
        <p:spPr>
          <a:xfrm>
            <a:off x="167425" y="172825"/>
            <a:ext cx="2583900" cy="15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rgbClr val="EB7F02"/>
                </a:solidFill>
              </a:rPr>
              <a:t>Источники</a:t>
            </a:r>
            <a:endParaRPr>
              <a:solidFill>
                <a:srgbClr val="EB7F02"/>
              </a:solidFill>
            </a:endParaRPr>
          </a:p>
        </p:txBody>
      </p:sp>
      <p:sp>
        <p:nvSpPr>
          <p:cNvPr id="232" name="Google Shape;232;p29"/>
          <p:cNvSpPr txBox="1">
            <a:spLocks noGrp="1"/>
          </p:cNvSpPr>
          <p:nvPr>
            <p:ph type="body" idx="2"/>
          </p:nvPr>
        </p:nvSpPr>
        <p:spPr>
          <a:xfrm>
            <a:off x="3176075" y="222500"/>
            <a:ext cx="5624700" cy="46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Материалы Л.В. </a:t>
            </a:r>
            <a:r>
              <a:rPr lang="ru-RU" dirty="0" err="1" smtClean="0"/>
              <a:t>Бородкиной</a:t>
            </a:r>
            <a:r>
              <a:rPr lang="ru-RU" dirty="0" smtClean="0"/>
              <a:t>, учителя МКОУ </a:t>
            </a:r>
            <a:r>
              <a:rPr lang="ru-RU" dirty="0" err="1" smtClean="0"/>
              <a:t>Таштагольской</a:t>
            </a:r>
            <a:r>
              <a:rPr lang="ru-RU" dirty="0" smtClean="0"/>
              <a:t> общеобразовательной школы-интерната № 19.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Материалы учителя Е.Н. </a:t>
            </a:r>
            <a:r>
              <a:rPr lang="ru-RU" dirty="0" err="1" smtClean="0"/>
              <a:t>Пелипенко</a:t>
            </a:r>
            <a:r>
              <a:rPr lang="ru-RU" dirty="0" smtClean="0"/>
              <a:t>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>
            <a:spLocks noGrp="1"/>
          </p:cNvSpPr>
          <p:nvPr>
            <p:ph type="title"/>
          </p:nvPr>
        </p:nvSpPr>
        <p:spPr>
          <a:xfrm>
            <a:off x="3837775" y="179875"/>
            <a:ext cx="5036100" cy="9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Задачи урока</a:t>
            </a:r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1"/>
          </p:nvPr>
        </p:nvSpPr>
        <p:spPr>
          <a:xfrm>
            <a:off x="3786182" y="1071552"/>
            <a:ext cx="5036100" cy="30734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ru-RU" sz="1600" dirty="0" smtClean="0">
                <a:latin typeface="+mn-lt"/>
              </a:rPr>
              <a:t>  </a:t>
            </a:r>
            <a:r>
              <a:rPr lang="ru-RU" sz="1800" dirty="0" smtClean="0">
                <a:latin typeface="+mn-lt"/>
              </a:rPr>
              <a:t>Вспомнить, что уже известно                               о Ю.И. Ковале.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Узнать новые факты биографии писателя.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Ответить на вопросы по содержанию биографической статьи.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Выразительно прочитать текст.</a:t>
            </a:r>
          </a:p>
          <a:p>
            <a:pPr marL="0" indent="0" algn="l"/>
            <a:r>
              <a:rPr lang="ru-RU" sz="1800" dirty="0" smtClean="0">
                <a:latin typeface="+mn-lt"/>
              </a:rPr>
              <a:t>  Пересказать содержание статьи учебника.</a:t>
            </a:r>
            <a:endParaRPr sz="180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071552"/>
            <a:ext cx="23574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   </a:t>
            </a:r>
            <a:r>
              <a:rPr lang="ru-RU" sz="1800" b="1" dirty="0" smtClean="0">
                <a:solidFill>
                  <a:srgbClr val="002060"/>
                </a:solidFill>
              </a:rPr>
              <a:t>Биография </a:t>
            </a:r>
          </a:p>
          <a:p>
            <a:endParaRPr lang="ru-RU" sz="1200" b="1" dirty="0" smtClean="0">
              <a:solidFill>
                <a:srgbClr val="002060"/>
              </a:solidFill>
            </a:endParaRPr>
          </a:p>
          <a:p>
            <a:r>
              <a:rPr lang="ru-RU" sz="1800" b="1" dirty="0" smtClean="0">
                <a:solidFill>
                  <a:srgbClr val="002060"/>
                </a:solidFill>
              </a:rPr>
              <a:t>  Ю.И. Коваля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5" name="Picture 3" descr="C:\Users\79126\Desktop\Мои документы\3. ОВЗ\2. Чтение. ОВЗ\Ч-9. ОВЗ\27. Коваль. Приключения Васи Куролесова\0. Биография\Фото\коваль в молодости.jpg"/>
          <p:cNvPicPr>
            <a:picLocks noChangeAspect="1" noChangeArrowheads="1"/>
          </p:cNvPicPr>
          <p:nvPr/>
        </p:nvPicPr>
        <p:blipFill>
          <a:blip r:embed="rId3"/>
          <a:srcRect l="21920" t="-3616" r="26804" b="18570"/>
          <a:stretch>
            <a:fillRect/>
          </a:stretch>
        </p:blipFill>
        <p:spPr bwMode="auto">
          <a:xfrm>
            <a:off x="928662" y="2357436"/>
            <a:ext cx="1695875" cy="1857388"/>
          </a:xfrm>
          <a:prstGeom prst="ellipse">
            <a:avLst/>
          </a:prstGeom>
          <a:ln w="190500" cap="rnd">
            <a:solidFill>
              <a:schemeClr val="bg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2143108" y="214296"/>
            <a:ext cx="4932600" cy="9591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Вспоминаем </a:t>
            </a:r>
            <a:endParaRPr/>
          </a:p>
        </p:txBody>
      </p:sp>
      <p:pic>
        <p:nvPicPr>
          <p:cNvPr id="32770" name="Picture 2" descr="https://spirk.ru/files/23e/23ebbf724dec079e9a8fb3ae301a99f2.jpg"/>
          <p:cNvPicPr>
            <a:picLocks noChangeAspect="1" noChangeArrowheads="1"/>
          </p:cNvPicPr>
          <p:nvPr/>
        </p:nvPicPr>
        <p:blipFill>
          <a:blip r:embed="rId3"/>
          <a:srcRect l="10390" t="4000" r="11688" b="4000"/>
          <a:stretch>
            <a:fillRect/>
          </a:stretch>
        </p:blipFill>
        <p:spPr bwMode="auto">
          <a:xfrm>
            <a:off x="571472" y="1285866"/>
            <a:ext cx="2143140" cy="3286148"/>
          </a:xfrm>
          <a:prstGeom prst="rect">
            <a:avLst/>
          </a:prstGeom>
          <a:noFill/>
        </p:spPr>
      </p:pic>
      <p:pic>
        <p:nvPicPr>
          <p:cNvPr id="32772" name="Picture 4" descr="https://pic.rutubelist.ru/video/40/4d/404d70ac6c812defd38f627d9d57fe3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357304"/>
            <a:ext cx="5643602" cy="3174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2143108" y="214296"/>
            <a:ext cx="4932600" cy="9591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Вспоминаем </a:t>
            </a:r>
            <a:endParaRPr/>
          </a:p>
        </p:txBody>
      </p:sp>
      <p:pic>
        <p:nvPicPr>
          <p:cNvPr id="51202" name="Picture 2" descr="https://catherineasquithgallery.com/uploads/posts/2021-02/1613655409_64-p-fon-dlya-prezentatsii-shkolnaya-doska-7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6"/>
            <a:ext cx="8223308" cy="4286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71802" y="1928808"/>
            <a:ext cx="45005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bg1"/>
                </a:solidFill>
              </a:rPr>
              <a:t>На полу сидела мышь.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Вдруг вбегает грозный муж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И, схватив огромный нож,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К  мыши он ползёт, как уж.</a:t>
            </a:r>
            <a:endParaRPr lang="ru-RU" sz="2000" i="1" dirty="0">
              <a:solidFill>
                <a:schemeClr val="bg1"/>
              </a:solidFill>
            </a:endParaRPr>
          </a:p>
        </p:txBody>
      </p:sp>
      <p:pic>
        <p:nvPicPr>
          <p:cNvPr id="7" name="Picture 3" descr="C:\Users\79126\Desktop\Мои документы\3. ОВЗ\2. Чтение. ОВЗ\Ч-9. ОВЗ\27. Коваль. Приключения Васи Куролесова\0. Биография\Фото\коваль в молодости.jpg"/>
          <p:cNvPicPr>
            <a:picLocks noChangeAspect="1" noChangeArrowheads="1"/>
          </p:cNvPicPr>
          <p:nvPr/>
        </p:nvPicPr>
        <p:blipFill>
          <a:blip r:embed="rId4"/>
          <a:srcRect l="21920" t="-3616" r="26804" b="18570"/>
          <a:stretch>
            <a:fillRect/>
          </a:stretch>
        </p:blipFill>
        <p:spPr bwMode="auto">
          <a:xfrm>
            <a:off x="285720" y="571486"/>
            <a:ext cx="1695875" cy="1857388"/>
          </a:xfrm>
          <a:prstGeom prst="ellipse">
            <a:avLst/>
          </a:prstGeom>
          <a:ln w="190500" cap="rnd">
            <a:solidFill>
              <a:schemeClr val="bg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 rot="21208583">
            <a:off x="257611" y="3473774"/>
            <a:ext cx="335758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Кем был Ю.И. Коваль по профессии?</a:t>
            </a:r>
          </a:p>
          <a:p>
            <a:endParaRPr lang="ru-RU" dirty="0" smtClean="0"/>
          </a:p>
          <a:p>
            <a:r>
              <a:rPr lang="ru-RU" dirty="0" smtClean="0"/>
              <a:t>Что за странный текст написан на школьной доске?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3;p15"/>
          <p:cNvSpPr txBox="1">
            <a:spLocks/>
          </p:cNvSpPr>
          <p:nvPr/>
        </p:nvSpPr>
        <p:spPr>
          <a:xfrm>
            <a:off x="3786182" y="357172"/>
            <a:ext cx="4932600" cy="95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4000"/>
              <a:buFont typeface="Calistoga"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rgbClr val="EB7F02"/>
                </a:solidFill>
                <a:effectLst/>
                <a:uLnTx/>
                <a:uFillTx/>
                <a:latin typeface="Calistoga"/>
                <a:ea typeface="Calistoga"/>
                <a:cs typeface="Calistoga"/>
                <a:sym typeface="Calistoga"/>
              </a:rPr>
              <a:t>Вспоминаем </a:t>
            </a:r>
            <a:endParaRPr kumimoji="0" lang="ru-RU" sz="4000" b="1" i="0" u="none" strike="noStrike" kern="0" cap="none" spc="0" normalizeH="0" baseline="0" noProof="0">
              <a:ln>
                <a:noFill/>
              </a:ln>
              <a:solidFill>
                <a:srgbClr val="EB7F02"/>
              </a:solidFill>
              <a:effectLst/>
              <a:uLnTx/>
              <a:uFillTx/>
              <a:latin typeface="Calistoga"/>
              <a:ea typeface="Calistoga"/>
              <a:cs typeface="Calistoga"/>
              <a:sym typeface="Calistoga"/>
            </a:endParaRPr>
          </a:p>
        </p:txBody>
      </p:sp>
      <p:pic>
        <p:nvPicPr>
          <p:cNvPr id="34818" name="Picture 2" descr="C:\Users\79126\Desktop\Мои документы\3. ОВЗ\2. Чтение. ОВЗ\Ч-9. ОВЗ\27. Коваль. Приключения Васи Куролесова\0. Биография\Фото\Фотка_532805.jpg"/>
          <p:cNvPicPr>
            <a:picLocks noChangeAspect="1" noChangeArrowheads="1"/>
          </p:cNvPicPr>
          <p:nvPr/>
        </p:nvPicPr>
        <p:blipFill>
          <a:blip r:embed="rId3"/>
          <a:srcRect l="7559" t="65625" r="9294" b="7031"/>
          <a:stretch>
            <a:fillRect/>
          </a:stretch>
        </p:blipFill>
        <p:spPr bwMode="auto">
          <a:xfrm>
            <a:off x="2898310" y="2214560"/>
            <a:ext cx="5893635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" descr="C:\Users\79126\Desktop\Мои документы\3. ОВЗ\2. Чтение. ОВЗ\Ч-9. ОВЗ\27. Коваль. Приключения Васи Куролесова\0. Биография\Фото\Фотка_532760.jpg"/>
          <p:cNvPicPr>
            <a:picLocks noChangeAspect="1" noChangeArrowheads="1"/>
          </p:cNvPicPr>
          <p:nvPr/>
        </p:nvPicPr>
        <p:blipFill>
          <a:blip r:embed="rId4"/>
          <a:srcRect l="4889" r="4671"/>
          <a:stretch>
            <a:fillRect/>
          </a:stretch>
        </p:blipFill>
        <p:spPr bwMode="auto">
          <a:xfrm>
            <a:off x="785786" y="428610"/>
            <a:ext cx="2643206" cy="241454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 rot="21208583">
            <a:off x="259360" y="3504459"/>
            <a:ext cx="2817428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Чем увлекался Ю.И. Коваль?</a:t>
            </a:r>
          </a:p>
          <a:p>
            <a:endParaRPr lang="ru-RU" dirty="0" smtClean="0"/>
          </a:p>
          <a:p>
            <a:r>
              <a:rPr lang="ru-RU" dirty="0" smtClean="0"/>
              <a:t>Почему он хорошо знал и птиц, и зверей, и травы?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3;p15"/>
          <p:cNvSpPr txBox="1">
            <a:spLocks/>
          </p:cNvSpPr>
          <p:nvPr/>
        </p:nvSpPr>
        <p:spPr>
          <a:xfrm>
            <a:off x="3786182" y="357172"/>
            <a:ext cx="4932600" cy="95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7F02"/>
              </a:buClr>
              <a:buSzPts val="4000"/>
              <a:buFont typeface="Calistoga"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smtClean="0">
                <a:ln>
                  <a:noFill/>
                </a:ln>
                <a:solidFill>
                  <a:srgbClr val="EB7F02"/>
                </a:solidFill>
                <a:effectLst/>
                <a:uLnTx/>
                <a:uFillTx/>
                <a:latin typeface="Calistoga"/>
                <a:ea typeface="Calistoga"/>
                <a:cs typeface="Calistoga"/>
                <a:sym typeface="Calistoga"/>
              </a:rPr>
              <a:t>Вспоминаем </a:t>
            </a:r>
            <a:endParaRPr kumimoji="0" lang="ru-RU" sz="4000" b="1" i="0" u="none" strike="noStrike" kern="0" cap="none" spc="0" normalizeH="0" baseline="0" noProof="0">
              <a:ln>
                <a:noFill/>
              </a:ln>
              <a:solidFill>
                <a:srgbClr val="EB7F02"/>
              </a:solidFill>
              <a:effectLst/>
              <a:uLnTx/>
              <a:uFillTx/>
              <a:latin typeface="Calistoga"/>
              <a:ea typeface="Calistoga"/>
              <a:cs typeface="Calistoga"/>
              <a:sym typeface="Calistoga"/>
            </a:endParaRPr>
          </a:p>
        </p:txBody>
      </p:sp>
      <p:sp>
        <p:nvSpPr>
          <p:cNvPr id="9" name="TextBox 8"/>
          <p:cNvSpPr txBox="1"/>
          <p:nvPr/>
        </p:nvSpPr>
        <p:spPr>
          <a:xfrm rot="21208583">
            <a:off x="435780" y="3751619"/>
            <a:ext cx="318156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Чем ещё увлекался Ю.И. Коваль?</a:t>
            </a:r>
          </a:p>
        </p:txBody>
      </p:sp>
      <p:pic>
        <p:nvPicPr>
          <p:cNvPr id="52226" name="Picture 2" descr="C:\Users\79126\Desktop\Мои документы\3. ОВЗ\2. Чтение. ОВЗ\Ч-9. ОВЗ\27. Коваль. Приключения Васи Куролесова\0. Биография\Фото\yuriy-koval-foto-vik_3f3.jpg"/>
          <p:cNvPicPr>
            <a:picLocks noChangeAspect="1" noChangeArrowheads="1"/>
          </p:cNvPicPr>
          <p:nvPr/>
        </p:nvPicPr>
        <p:blipFill>
          <a:blip r:embed="rId3"/>
          <a:srcRect l="11756" t="7273" b="10909"/>
          <a:stretch>
            <a:fillRect/>
          </a:stretch>
        </p:blipFill>
        <p:spPr bwMode="auto">
          <a:xfrm>
            <a:off x="3809889" y="1785932"/>
            <a:ext cx="4885909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2227" name="Picture 3" descr="C:\Users\79126\Desktop\Мои документы\3. ОВЗ\2. Чтение. ОВЗ\Ч-9. ОВЗ\27. Коваль. Приключения Васи Куролесова\0. Биография\Фото\308748_original.jpg"/>
          <p:cNvPicPr>
            <a:picLocks noChangeAspect="1" noChangeArrowheads="1"/>
          </p:cNvPicPr>
          <p:nvPr/>
        </p:nvPicPr>
        <p:blipFill>
          <a:blip r:embed="rId4"/>
          <a:srcRect l="21969" t="2751" r="19446" b="6479"/>
          <a:stretch>
            <a:fillRect/>
          </a:stretch>
        </p:blipFill>
        <p:spPr bwMode="auto">
          <a:xfrm>
            <a:off x="714348" y="417447"/>
            <a:ext cx="2786082" cy="2873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2143108" y="214296"/>
            <a:ext cx="4932600" cy="9591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Вспоминаем </a:t>
            </a:r>
            <a:endParaRPr/>
          </a:p>
        </p:txBody>
      </p:sp>
      <p:sp>
        <p:nvSpPr>
          <p:cNvPr id="8" name="TextBox 7"/>
          <p:cNvSpPr txBox="1"/>
          <p:nvPr/>
        </p:nvSpPr>
        <p:spPr>
          <a:xfrm rot="21208583">
            <a:off x="3534419" y="1566239"/>
            <a:ext cx="2462552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Какие произведения писателя экранизированы?              Восстановите названия.</a:t>
            </a:r>
            <a:endParaRPr lang="ru-RU" dirty="0"/>
          </a:p>
        </p:txBody>
      </p:sp>
      <p:pic>
        <p:nvPicPr>
          <p:cNvPr id="55298" name="Picture 2" descr="https://i.ytimg.com/vi/7ws_6zPE6S0/maxresdefault.jpg?78570578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6"/>
            <a:ext cx="3071834" cy="1727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500298" y="2285998"/>
            <a:ext cx="92869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300" name="Picture 4" descr="https://sun9-57.userapi.com/impg/Xnna2Le9EGbHGU4u5i_H1bt2UTX8Eut0Y_4oCA/vBrIwE4OBcM.jpg?size=344x528&amp;quality=96&amp;sign=c77819a67032bdf1d5b6ac6b24bc0d8c&amp;c_uniq_tag=hpS1-rrXusxx7aF5cDdW_6TwkqqUof-iIqGEGCZFtHI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500048"/>
            <a:ext cx="2624999" cy="4029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8001024" y="3714758"/>
            <a:ext cx="85728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302" name="Picture 6" descr="https://i.mycdn.me/image?id=898464717150&amp;t=50&amp;plc=WEB&amp;tkn=*uTH86Rc40rSpPfWCvBSrtBZrWHE&amp;fn=external_8"/>
          <p:cNvPicPr>
            <a:picLocks noChangeAspect="1" noChangeArrowheads="1"/>
          </p:cNvPicPr>
          <p:nvPr/>
        </p:nvPicPr>
        <p:blipFill>
          <a:blip r:embed="rId5"/>
          <a:srcRect l="2222" r="4444"/>
          <a:stretch>
            <a:fillRect/>
          </a:stretch>
        </p:blipFill>
        <p:spPr bwMode="auto">
          <a:xfrm>
            <a:off x="357158" y="2857502"/>
            <a:ext cx="3071834" cy="1808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071538" y="3643320"/>
            <a:ext cx="785818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304" name="Picture 8" descr="https://sun9-34.userapi.com/ibymly5RsAACyDwBNvxaGM4zcJeJql0VQE8G-g/uD6uMnNzGa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857502"/>
            <a:ext cx="2413017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5072066" y="4000510"/>
            <a:ext cx="857256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252225" y="179875"/>
            <a:ext cx="6861300" cy="9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Самостоятельная работа с учебником</a:t>
            </a:r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1"/>
          </p:nvPr>
        </p:nvSpPr>
        <p:spPr>
          <a:xfrm>
            <a:off x="285720" y="714362"/>
            <a:ext cx="5677097" cy="389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/>
              <a:t>Прочитайте биографическую статью учебника на с. 221 – 222 и заполните рабочий лист.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/>
              <a:t>Соотнесите иллюстративный материал на слайде           с фактами биографии писателя.</a:t>
            </a:r>
            <a:endParaRPr sz="1800"/>
          </a:p>
        </p:txBody>
      </p:sp>
      <p:pic>
        <p:nvPicPr>
          <p:cNvPr id="30723" name="Picture 3" descr="C:\Users\79126\Desktop\Мои документы\3. ОВЗ\2. Чтение. ОВЗ\Ч-9. ОВЗ\27. Коваль. Приключения Васи Куролесова\0. Биография\Фото\коваль в детств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14560"/>
            <a:ext cx="1571636" cy="2594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4" name="Picture 4" descr="C:\Users\79126\Desktop\Мои документы\3. ОВЗ\2. Чтение. ОВЗ\Ч-9. ОВЗ\27. Коваль. Приключения Васи Куролесова\0. Биография\Фото\мгпу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357436"/>
            <a:ext cx="2874366" cy="1952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5" name="Picture 5" descr="C:\Users\79126\Desktop\Мои документы\3. ОВЗ\2. Чтение. ОВЗ\Ч-9. ОВЗ\27. Коваль. Приключения Васи Куролесова\0. Биография\Фото\коваль с гитаро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3143254"/>
            <a:ext cx="2406224" cy="1604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7" name="Picture 7" descr="C:\Users\79126\Desktop\Мои документы\3. ОВЗ\2. Чтение. ОВЗ\Ч-9. ОВЗ\27. Коваль. Приключения Васи Куролесова\0. Биография\Фото\студент газета ленинец 26.02. 19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9" y="2000246"/>
            <a:ext cx="2573871" cy="1624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https://top-fon.com/uploads/posts/2023-02/1675541364_top-fon-com-p-kartinki-dlya-prezentatsii-knigi-prozrachn-32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867102">
            <a:off x="6357950" y="500048"/>
            <a:ext cx="2558151" cy="155727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357290" y="4357700"/>
            <a:ext cx="357190" cy="307777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71670" y="3857634"/>
            <a:ext cx="357190" cy="307777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143372" y="3214692"/>
            <a:ext cx="357190" cy="307777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143900" y="2071684"/>
            <a:ext cx="357190" cy="307777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7"/>
          <p:cNvSpPr txBox="1">
            <a:spLocks noGrp="1"/>
          </p:cNvSpPr>
          <p:nvPr>
            <p:ph type="title"/>
          </p:nvPr>
        </p:nvSpPr>
        <p:spPr>
          <a:xfrm>
            <a:off x="4246575" y="179875"/>
            <a:ext cx="4627200" cy="5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     Ответьте  на   вопросы</a:t>
            </a:r>
            <a:endParaRPr/>
          </a:p>
        </p:txBody>
      </p:sp>
      <p:pic>
        <p:nvPicPr>
          <p:cNvPr id="9217" name="Picture 1" descr="C:\Users\79126\Desktop\Мои документы\3. ОВЗ\2. Чтение. ОВЗ\Ч-9. ОВЗ\27. Коваль. Приключения Васи Куролесова\0. Биография\Фото\340250_original.jpg"/>
          <p:cNvPicPr>
            <a:picLocks noChangeAspect="1" noChangeArrowheads="1"/>
          </p:cNvPicPr>
          <p:nvPr/>
        </p:nvPicPr>
        <p:blipFill>
          <a:blip r:embed="rId3">
            <a:lum bright="20000" contrast="30000"/>
          </a:blip>
          <a:srcRect/>
          <a:stretch>
            <a:fillRect/>
          </a:stretch>
        </p:blipFill>
        <p:spPr bwMode="auto">
          <a:xfrm>
            <a:off x="428596" y="857238"/>
            <a:ext cx="3750495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8" name="Google Shape;69;p16"/>
          <p:cNvSpPr txBox="1">
            <a:spLocks noGrp="1"/>
          </p:cNvSpPr>
          <p:nvPr>
            <p:ph type="body" idx="1"/>
          </p:nvPr>
        </p:nvSpPr>
        <p:spPr>
          <a:xfrm>
            <a:off x="4357686" y="714362"/>
            <a:ext cx="4500594" cy="357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sz="1800" dirty="0" smtClean="0"/>
              <a:t>  Когда и где родился Ю.И. Коваль?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  Какое образование он получил?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  Какова главная тема рассказов писателя?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  Какие произведения писателя вам известны?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  Что является для писателя Родиной?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 Что Ю.И. Коваль считает главным для писателя?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eran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537</Words>
  <PresentationFormat>Экран (16:9)</PresentationFormat>
  <Paragraphs>90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Calistoga</vt:lpstr>
      <vt:lpstr>Martel Sans</vt:lpstr>
      <vt:lpstr>Source Serif Pro</vt:lpstr>
      <vt:lpstr>Cabin</vt:lpstr>
      <vt:lpstr>Delius</vt:lpstr>
      <vt:lpstr>Montserrat Light</vt:lpstr>
      <vt:lpstr>Abel</vt:lpstr>
      <vt:lpstr>Coda</vt:lpstr>
      <vt:lpstr>Verano</vt:lpstr>
      <vt:lpstr>Слайд 1</vt:lpstr>
      <vt:lpstr>Задачи урока</vt:lpstr>
      <vt:lpstr>Вспоминаем </vt:lpstr>
      <vt:lpstr>Вспоминаем </vt:lpstr>
      <vt:lpstr>Слайд 5</vt:lpstr>
      <vt:lpstr>Слайд 6</vt:lpstr>
      <vt:lpstr>Вспоминаем </vt:lpstr>
      <vt:lpstr>Самостоятельная работа с учебником</vt:lpstr>
      <vt:lpstr>     Ответьте  на   вопросы</vt:lpstr>
      <vt:lpstr>Читаем вслух</vt:lpstr>
      <vt:lpstr>Составление синквейна</vt:lpstr>
      <vt:lpstr>Задачи урока</vt:lpstr>
      <vt:lpstr>Домашнее задание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presentation title</dc:title>
  <dc:creator>Natalya Shustova</dc:creator>
  <cp:lastModifiedBy>Natalya Shustova</cp:lastModifiedBy>
  <cp:revision>24</cp:revision>
  <dcterms:modified xsi:type="dcterms:W3CDTF">2023-04-04T04:53:57Z</dcterms:modified>
</cp:coreProperties>
</file>