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326" r:id="rId3"/>
    <p:sldId id="257" r:id="rId4"/>
    <p:sldId id="327" r:id="rId5"/>
    <p:sldId id="269" r:id="rId6"/>
    <p:sldId id="342" r:id="rId7"/>
    <p:sldId id="343" r:id="rId8"/>
    <p:sldId id="344" r:id="rId9"/>
    <p:sldId id="345" r:id="rId10"/>
    <p:sldId id="331" r:id="rId11"/>
    <p:sldId id="332" r:id="rId12"/>
    <p:sldId id="337" r:id="rId13"/>
    <p:sldId id="338" r:id="rId14"/>
    <p:sldId id="339" r:id="rId15"/>
    <p:sldId id="340" r:id="rId16"/>
    <p:sldId id="341" r:id="rId17"/>
    <p:sldId id="334" r:id="rId18"/>
    <p:sldId id="335" r:id="rId19"/>
    <p:sldId id="336" r:id="rId20"/>
    <p:sldId id="274" r:id="rId21"/>
    <p:sldId id="346" r:id="rId22"/>
    <p:sldId id="347" r:id="rId23"/>
    <p:sldId id="348" r:id="rId24"/>
    <p:sldId id="309" r:id="rId25"/>
    <p:sldId id="287" r:id="rId26"/>
    <p:sldId id="325" r:id="rId27"/>
    <p:sldId id="324" r:id="rId28"/>
    <p:sldId id="350" r:id="rId29"/>
    <p:sldId id="351" r:id="rId30"/>
    <p:sldId id="319" r:id="rId31"/>
    <p:sldId id="320" r:id="rId32"/>
    <p:sldId id="288" r:id="rId33"/>
    <p:sldId id="314" r:id="rId34"/>
    <p:sldId id="293" r:id="rId35"/>
    <p:sldId id="321" r:id="rId36"/>
    <p:sldId id="306" r:id="rId37"/>
    <p:sldId id="353" r:id="rId3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/>
  </p:normalViewPr>
  <p:slideViewPr>
    <p:cSldViewPr snapToGrid="0">
      <p:cViewPr varScale="1">
        <p:scale>
          <a:sx n="73" d="100"/>
          <a:sy n="73" d="100"/>
        </p:scale>
        <p:origin x="6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Заполнитель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образ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7542409-6A04-4DC6-AC3A-D3758287A8F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935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4" y="304800"/>
            <a:ext cx="6263050" cy="1197429"/>
          </a:xfrm>
        </p:spPr>
        <p:txBody>
          <a:bodyPr rtlCol="0">
            <a:normAutofit/>
          </a:bodyPr>
          <a:lstStyle/>
          <a:p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«детский сад общеразвивающего вида №9 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Жар-птица»» муниципального образования городской округ Симферополь Республики Крым.</a:t>
            </a:r>
            <a:b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" sz="1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3" y="2050869"/>
            <a:ext cx="9620204" cy="2808513"/>
          </a:xfrm>
        </p:spPr>
        <p:txBody>
          <a:bodyPr rtlCol="0"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Verdana" panose="020B0604030504040204" pitchFamily="34" charset="0"/>
              </a:rPr>
              <a:t>Метод </a:t>
            </a:r>
            <a:r>
              <a:rPr lang="ru-RU" sz="5400" b="1" dirty="0">
                <a:solidFill>
                  <a:srgbClr val="C00000"/>
                </a:solidFill>
                <a:latin typeface="Monotype Corsiva" panose="03010101010201010101" pitchFamily="66" charset="0"/>
                <a:ea typeface="Verdana" panose="020B0604030504040204" pitchFamily="34" charset="0"/>
              </a:rPr>
              <a:t>моделирования </a:t>
            </a:r>
            <a:endParaRPr lang="ru-RU" sz="5400" b="1" dirty="0" smtClean="0">
              <a:solidFill>
                <a:srgbClr val="C00000"/>
              </a:solidFill>
              <a:latin typeface="Monotype Corsiva" panose="03010101010201010101" pitchFamily="66" charset="0"/>
              <a:ea typeface="Verdana" panose="020B0604030504040204" pitchFamily="34" charset="0"/>
            </a:endParaRPr>
          </a:p>
          <a:p>
            <a:r>
              <a:rPr lang="ru-RU" sz="54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Verdana" panose="020B0604030504040204" pitchFamily="34" charset="0"/>
              </a:rPr>
              <a:t>в образовательном </a:t>
            </a:r>
            <a:r>
              <a:rPr lang="ru-RU" sz="5400" b="1" dirty="0">
                <a:solidFill>
                  <a:srgbClr val="C00000"/>
                </a:solidFill>
                <a:latin typeface="Monotype Corsiva" panose="03010101010201010101" pitchFamily="66" charset="0"/>
                <a:ea typeface="Verdana" panose="020B0604030504040204" pitchFamily="34" charset="0"/>
              </a:rPr>
              <a:t>процессе </a:t>
            </a:r>
            <a:r>
              <a:rPr lang="ru-RU" sz="54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Verdana" panose="020B0604030504040204" pitchFamily="34" charset="0"/>
              </a:rPr>
              <a:t>ДОУ</a:t>
            </a:r>
          </a:p>
          <a:p>
            <a:pPr algn="ctr"/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Выполнила: воспитатель</a:t>
            </a:r>
          </a:p>
          <a:p>
            <a:pPr algn="ctr"/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               Каримова Сусанна </a:t>
            </a:r>
            <a:r>
              <a:rPr lang="ru-RU" sz="1800" b="1" dirty="0" err="1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Сулеймановна</a:t>
            </a:r>
            <a:endParaRPr lang="ru" sz="1800" b="1" dirty="0">
              <a:solidFill>
                <a:schemeClr val="tx2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9016" y="1227909"/>
            <a:ext cx="91441" cy="287382"/>
          </a:xfrm>
        </p:spPr>
        <p:txBody>
          <a:bodyPr>
            <a:noAutofit/>
          </a:bodyPr>
          <a:lstStyle/>
          <a:p>
            <a:endParaRPr lang="ru-RU" sz="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7805058" y="2821577"/>
            <a:ext cx="45719" cy="1201784"/>
          </a:xfrm>
        </p:spPr>
        <p:txBody>
          <a:bodyPr>
            <a:normAutofit/>
          </a:bodyPr>
          <a:lstStyle/>
          <a:p>
            <a:endParaRPr lang="ru-RU" sz="100" dirty="0"/>
          </a:p>
        </p:txBody>
      </p:sp>
      <p:pic>
        <p:nvPicPr>
          <p:cNvPr id="4" name="Рисунок 3" descr="https://ds05.infourok.ru/uploads/ex/0aed/0010107c-fda2e84a/img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82" y="169817"/>
            <a:ext cx="8360229" cy="58390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743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460273" y="304800"/>
            <a:ext cx="45719" cy="361406"/>
          </a:xfrm>
        </p:spPr>
        <p:txBody>
          <a:bodyPr>
            <a:normAutofit/>
          </a:bodyPr>
          <a:lstStyle/>
          <a:p>
            <a:endParaRPr lang="ru-RU" sz="3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60274" y="3696789"/>
            <a:ext cx="287383" cy="509451"/>
          </a:xfrm>
        </p:spPr>
        <p:txBody>
          <a:bodyPr>
            <a:normAutofit/>
          </a:bodyPr>
          <a:lstStyle/>
          <a:p>
            <a:endParaRPr lang="ru-RU" sz="400" dirty="0"/>
          </a:p>
        </p:txBody>
      </p:sp>
      <p:pic>
        <p:nvPicPr>
          <p:cNvPr id="8" name="Рисунок 7" descr="https://ds05.infourok.ru/uploads/ex/0aed/0010107c-fda2e84a/img1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879" y="1"/>
            <a:ext cx="7929155" cy="64399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3811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956663" y="992777"/>
            <a:ext cx="130627" cy="52252"/>
          </a:xfrm>
        </p:spPr>
        <p:txBody>
          <a:bodyPr>
            <a:normAutofit fontScale="90000"/>
          </a:bodyPr>
          <a:lstStyle/>
          <a:p>
            <a:endParaRPr lang="ru-RU" sz="100" dirty="0"/>
          </a:p>
        </p:txBody>
      </p:sp>
      <p:pic>
        <p:nvPicPr>
          <p:cNvPr id="1030" name="Picture 6" descr="Слайд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487" y="0"/>
            <a:ext cx="9081566" cy="607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852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2526" y="1005840"/>
            <a:ext cx="117566" cy="169817"/>
          </a:xfrm>
        </p:spPr>
        <p:txBody>
          <a:bodyPr>
            <a:normAutofit/>
          </a:bodyPr>
          <a:lstStyle/>
          <a:p>
            <a:endParaRPr lang="ru-RU" sz="300" dirty="0"/>
          </a:p>
        </p:txBody>
      </p:sp>
      <p:pic>
        <p:nvPicPr>
          <p:cNvPr id="2050" name="Picture 2" descr="Слайд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646" y="-1"/>
            <a:ext cx="9036423" cy="608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252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1109" y="1188720"/>
            <a:ext cx="457200" cy="45719"/>
          </a:xfrm>
        </p:spPr>
        <p:txBody>
          <a:bodyPr>
            <a:normAutofit fontScale="90000"/>
          </a:bodyPr>
          <a:lstStyle/>
          <a:p>
            <a:endParaRPr lang="ru-RU" sz="100" dirty="0"/>
          </a:p>
        </p:txBody>
      </p:sp>
      <p:pic>
        <p:nvPicPr>
          <p:cNvPr id="3074" name="Picture 2" descr="Слайд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773" y="-1"/>
            <a:ext cx="10027664" cy="603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629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611189" y="1463040"/>
            <a:ext cx="339634" cy="87894"/>
          </a:xfrm>
        </p:spPr>
        <p:txBody>
          <a:bodyPr>
            <a:normAutofit fontScale="90000"/>
          </a:bodyPr>
          <a:lstStyle/>
          <a:p>
            <a:endParaRPr lang="ru-RU" sz="500" dirty="0"/>
          </a:p>
        </p:txBody>
      </p:sp>
      <p:pic>
        <p:nvPicPr>
          <p:cNvPr id="4098" name="Picture 2" descr="Слайд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322" y="-1"/>
            <a:ext cx="9128631" cy="602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347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6685" y="304800"/>
            <a:ext cx="378823" cy="740229"/>
          </a:xfrm>
        </p:spPr>
        <p:txBody>
          <a:bodyPr>
            <a:normAutofit/>
          </a:bodyPr>
          <a:lstStyle/>
          <a:p>
            <a:endParaRPr lang="ru-RU" sz="500" dirty="0"/>
          </a:p>
        </p:txBody>
      </p:sp>
      <p:pic>
        <p:nvPicPr>
          <p:cNvPr id="5122" name="Picture 2" descr="Слайд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007" y="105046"/>
            <a:ext cx="9450401" cy="596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8104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4970418" y="1136469"/>
            <a:ext cx="45719" cy="235132"/>
          </a:xfrm>
        </p:spPr>
        <p:txBody>
          <a:bodyPr>
            <a:normAutofit/>
          </a:bodyPr>
          <a:lstStyle/>
          <a:p>
            <a:endParaRPr lang="ru-RU" sz="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6765" y="3540034"/>
            <a:ext cx="156755" cy="1306286"/>
          </a:xfrm>
        </p:spPr>
        <p:txBody>
          <a:bodyPr>
            <a:normAutofit/>
          </a:bodyPr>
          <a:lstStyle/>
          <a:p>
            <a:endParaRPr lang="ru-RU" sz="300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" y="126650"/>
            <a:ext cx="5852160" cy="4562915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97" y="1240972"/>
            <a:ext cx="5543006" cy="487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05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4885508" y="304800"/>
            <a:ext cx="45719" cy="1200416"/>
          </a:xfrm>
        </p:spPr>
        <p:txBody>
          <a:bodyPr>
            <a:normAutofit/>
          </a:bodyPr>
          <a:lstStyle/>
          <a:p>
            <a:endParaRPr lang="ru-RU" sz="3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21085" y="2455816"/>
            <a:ext cx="339635" cy="418013"/>
          </a:xfrm>
        </p:spPr>
        <p:txBody>
          <a:bodyPr>
            <a:normAutofit/>
          </a:bodyPr>
          <a:lstStyle/>
          <a:p>
            <a:endParaRPr lang="ru-RU" sz="300" dirty="0"/>
          </a:p>
        </p:txBody>
      </p:sp>
      <p:pic>
        <p:nvPicPr>
          <p:cNvPr id="4" name="Рисунок 3" descr="https://ds05.infourok.ru/uploads/ex/0aed/0010107c-fda2e84a/img2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" y="137159"/>
            <a:ext cx="5425440" cy="4637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ds05.infourok.ru/uploads/ex/0aed/0010107c-fda2e84a/img2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059" y="1321788"/>
            <a:ext cx="5710872" cy="44911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5646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1109" y="304800"/>
            <a:ext cx="692331" cy="1200416"/>
          </a:xfrm>
        </p:spPr>
        <p:txBody>
          <a:bodyPr>
            <a:normAutofit/>
          </a:bodyPr>
          <a:lstStyle/>
          <a:p>
            <a:endParaRPr lang="ru-RU" sz="3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2811" y="2834640"/>
            <a:ext cx="130629" cy="731520"/>
          </a:xfrm>
        </p:spPr>
        <p:txBody>
          <a:bodyPr>
            <a:normAutofit/>
          </a:bodyPr>
          <a:lstStyle/>
          <a:p>
            <a:endParaRPr lang="ru-RU" sz="200" dirty="0"/>
          </a:p>
        </p:txBody>
      </p:sp>
      <p:pic>
        <p:nvPicPr>
          <p:cNvPr id="4" name="Рисунок 3" descr="https://ds05.infourok.ru/uploads/ex/0aed/0010107c-fda2e84a/img2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4" y="104359"/>
            <a:ext cx="5467623" cy="472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ds05.infourok.ru/uploads/ex/0aed/0010107c-fda2e84a/img2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176" y="905008"/>
            <a:ext cx="5381897" cy="48493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787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9463" y="822960"/>
            <a:ext cx="6081350" cy="318733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Учите ребенка каким-нибудь неизвестным ему </a:t>
            </a:r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пяти  </a:t>
            </a:r>
            <a:r>
              <a:rPr lang="ru-RU" sz="3600" b="1" dirty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словам - он будет долго напрасно мучиться, но свяжите </a:t>
            </a:r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двадцать</a:t>
            </a:r>
            <a:r>
              <a:rPr lang="ru-RU" sz="3600" b="1" dirty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таких </a:t>
            </a:r>
            <a:r>
              <a:rPr lang="ru-RU" sz="3600" b="1" dirty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слов с картинками, и он усвоит на лету» </a:t>
            </a:r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К</a:t>
            </a:r>
            <a:r>
              <a:rPr lang="ru-RU" sz="3600" b="1" dirty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Д. Ушинский </a:t>
            </a:r>
            <a:endParaRPr lang="ru-RU" sz="2800" b="1" dirty="0">
              <a:solidFill>
                <a:schemeClr val="tx2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Ушинский, Константин Дмитриевич — Википеди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464" y="450669"/>
            <a:ext cx="3016930" cy="449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365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8753" y="1459496"/>
            <a:ext cx="418013" cy="45719"/>
          </a:xfrm>
        </p:spPr>
        <p:txBody>
          <a:bodyPr>
            <a:noAutofit/>
          </a:bodyPr>
          <a:lstStyle/>
          <a:p>
            <a:endParaRPr lang="ru-RU" sz="700" dirty="0"/>
          </a:p>
        </p:txBody>
      </p:sp>
      <p:pic>
        <p:nvPicPr>
          <p:cNvPr id="6146" name="Picture 2" descr="https://ds04.infourok.ru/uploads/ex/09ce/0012805d-0e4be978/1/img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713" y="721443"/>
            <a:ext cx="6142218" cy="460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0181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626427" cy="1200416"/>
          </a:xfrm>
        </p:spPr>
        <p:txBody>
          <a:bodyPr>
            <a:normAutofit/>
          </a:bodyPr>
          <a:lstStyle/>
          <a:p>
            <a:endParaRPr lang="ru-RU" sz="500" dirty="0"/>
          </a:p>
        </p:txBody>
      </p:sp>
      <p:pic>
        <p:nvPicPr>
          <p:cNvPr id="4" name="Picture 2" descr="https://ds04.infourok.ru/uploads/ex/09ce/0012805d-0e4be978/1/img3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29"/>
            <a:ext cx="5831923" cy="443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 descr="ИГРЫ С ПАЛОЧКАМИ КЮИЗИНЕРА  Выкладывание по образцу простейших изображений: стул, домик, цветочек. Сравнение палочек по длине, высоте, количеству. Выкладывание квадратов, прямоугольников, упражнение «продолжи ряд». Дети отображают свои жизненные впечатления. Выкладываем по схемам. Дети классифицируют их по цвету, а затем сравнивают количество способом наложения или приложения(разные способы поощряются), используя слова: «поровну», «одинаково», «столько - сколько». Раскладывают палочки слева направо, чередуя их по цвету. Проверяют себя, проговаривая в слух цвет каждой палочки. Исправляют ошибки. Состав числа. Освоение количественного и порядкового счета. Решение числовых выражений и задач. 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923" y="1600199"/>
            <a:ext cx="5950774" cy="44479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7155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339044" cy="1200416"/>
          </a:xfrm>
        </p:spPr>
        <p:txBody>
          <a:bodyPr>
            <a:normAutofit/>
          </a:bodyPr>
          <a:lstStyle/>
          <a:p>
            <a:endParaRPr lang="ru-RU" sz="100" dirty="0"/>
          </a:p>
        </p:txBody>
      </p:sp>
      <p:pic>
        <p:nvPicPr>
          <p:cNvPr id="4" name="Рисунок 3" descr="Игры с логическими блоками Дьенеша позволяют Познакомить с формой, цветом, размером, толщиной объектов. Развивать пространственные представления. Развивать логическое мышление, представление о множестве, операции над множествами (сравнение, разбиение, классификация, абстрагирование, кодирование и декодирование информации). Усвоить элементарные навыки алгоритмической культуры мышления. Развивать умения выявлять свойства в объектах, называть их, обобщать объекты по их свойствам, объяснять сходства и различия объектов, обосновывать свои рассуждения. Развивать познавательные процессы, мыслительные операции. Воспитывать самостоятельность, инициативу, настойчивость в достижении цели. Развивать творческие способности, воображение, фантазию, способности к моделированию и конструированию. Развивать речь. Успешно овладеть основами математики и информатики.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66" y="0"/>
            <a:ext cx="5486400" cy="47156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Что развивает танграм  усидчивость (как и любая другая головоломка, танграм требует времени); внимание, умение концентрироваться на деталях; воображение – ребенок представляет себе конечный результат и способы его достижения; логическое мышление, поскольку ребенок создает из частей целое, анализирует варианты; умение действовать по правилам. 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056" y="1505216"/>
            <a:ext cx="5486400" cy="4114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89681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1331821" cy="1200416"/>
          </a:xfrm>
        </p:spPr>
        <p:txBody>
          <a:bodyPr>
            <a:normAutofit/>
          </a:bodyPr>
          <a:lstStyle/>
          <a:p>
            <a:endParaRPr lang="ru-RU" sz="100" dirty="0"/>
          </a:p>
        </p:txBody>
      </p:sp>
      <p:pic>
        <p:nvPicPr>
          <p:cNvPr id="4" name="Picture 2" descr="https://ds04.infourok.ru/uploads/ex/09ce/0012805d-0e4be978/1/img2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52" y="0"/>
            <a:ext cx="6110651" cy="459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4.infourok.ru/uploads/ex/09ce/0012805d-0e4be978/1/img2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936" y="1505216"/>
            <a:ext cx="5645830" cy="453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6651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081451" y="796834"/>
            <a:ext cx="65315" cy="261257"/>
          </a:xfrm>
        </p:spPr>
        <p:txBody>
          <a:bodyPr>
            <a:normAutofit/>
          </a:bodyPr>
          <a:lstStyle/>
          <a:p>
            <a:endParaRPr lang="ru-RU" sz="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7520" y="2573383"/>
            <a:ext cx="940526" cy="339634"/>
          </a:xfrm>
        </p:spPr>
        <p:txBody>
          <a:bodyPr>
            <a:normAutofit/>
          </a:bodyPr>
          <a:lstStyle/>
          <a:p>
            <a:endParaRPr lang="ru-RU" sz="100" dirty="0"/>
          </a:p>
        </p:txBody>
      </p:sp>
      <p:pic>
        <p:nvPicPr>
          <p:cNvPr id="4" name="Picture 2" descr="https://ds04.infourok.ru/uploads/ex/09ce/0012805d-0e4be978/1/img3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33" y="195944"/>
            <a:ext cx="5921827" cy="444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4.infourok.ru/uploads/ex/09ce/0012805d-0e4be978/1/img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298" y="1436914"/>
            <a:ext cx="5743482" cy="410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1271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2914" y="304800"/>
            <a:ext cx="3971110" cy="12004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8" name="Picture 2" descr="https://ds04.infourok.ru/uploads/ex/09ce/0012805d-0e4be978/1/img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958" y="189410"/>
            <a:ext cx="7881257" cy="576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6600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5577250" cy="1200416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pic>
        <p:nvPicPr>
          <p:cNvPr id="2050" name="Picture 2" descr="Презентация &quot;Интеллект-карта, как средство обучению детей планированию&quot;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87233"/>
            <a:ext cx="8310654" cy="580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9390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5451" y="304800"/>
            <a:ext cx="6753498" cy="45284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Интеллект -карты</a:t>
            </a:r>
            <a:endParaRPr lang="ru-RU" sz="4800" b="1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30" name="Picture 6" descr="Применение метода Интеллект-карт в дошкольном образовании»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304"/>
            <a:ext cx="6021978" cy="410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Статья по теме: Интеллект-карты для дошкольников | Образовательная  социальная се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847306"/>
            <a:ext cx="5871754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2834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92187" cy="1200416"/>
          </a:xfrm>
        </p:spPr>
        <p:txBody>
          <a:bodyPr>
            <a:normAutofit/>
          </a:bodyPr>
          <a:lstStyle/>
          <a:p>
            <a:endParaRPr lang="ru-RU" sz="200" dirty="0"/>
          </a:p>
        </p:txBody>
      </p:sp>
      <p:pic>
        <p:nvPicPr>
          <p:cNvPr id="4" name="Picture 2" descr="https://ds04.infourok.ru/uploads/ex/09ce/0012805d-0e4be978/1/img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59" y="117565"/>
            <a:ext cx="5721532" cy="437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4.infourok.ru/uploads/ex/09ce/0012805d-0e4be978/1/img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052" y="718457"/>
            <a:ext cx="5580015" cy="508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4768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1122816" cy="1200416"/>
          </a:xfrm>
        </p:spPr>
        <p:txBody>
          <a:bodyPr>
            <a:normAutofit/>
          </a:bodyPr>
          <a:lstStyle/>
          <a:p>
            <a:endParaRPr lang="ru-RU" sz="3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5643154" y="2952206"/>
            <a:ext cx="78377" cy="822960"/>
          </a:xfrm>
        </p:spPr>
        <p:txBody>
          <a:bodyPr>
            <a:normAutofit/>
          </a:bodyPr>
          <a:lstStyle/>
          <a:p>
            <a:endParaRPr lang="ru-RU" sz="300" dirty="0"/>
          </a:p>
        </p:txBody>
      </p:sp>
      <p:pic>
        <p:nvPicPr>
          <p:cNvPr id="4" name="Picture 2" descr="https://ds04.infourok.ru/uploads/ex/09ce/0012805d-0e4be978/1/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3" y="0"/>
            <a:ext cx="5871460" cy="480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s04.infourok.ru/uploads/ex/09ce/0012805d-0e4be978/1/img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149" y="1071154"/>
            <a:ext cx="5812971" cy="476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186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3566" y="836023"/>
            <a:ext cx="7367451" cy="705393"/>
          </a:xfrm>
        </p:spPr>
        <p:txBody>
          <a:bodyPr rtlCol="0">
            <a:noAutofit/>
          </a:bodyPr>
          <a:lstStyle/>
          <a:p>
            <a:pPr rtl="0"/>
            <a:r>
              <a:rPr lang="ru" sz="6000" b="1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Моделирование</a:t>
            </a:r>
            <a:endParaRPr lang="en-US" sz="6000" b="1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8213" y="1645920"/>
            <a:ext cx="9372600" cy="4069080"/>
          </a:xfrm>
        </p:spPr>
        <p:txBody>
          <a:bodyPr rtlCol="0">
            <a:normAutofit fontScale="92500"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лат. </a:t>
            </a:r>
            <a:r>
              <a:rPr lang="ru-RU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modu-lus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мера , образец ) – процесс создания моделей и их использование в целях формирования знаний о свойствах, структуре, отношениях, связях объектов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наглядно - практическое средство познания. </a:t>
            </a:r>
            <a:endParaRPr lang="ru-RU" sz="28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модели называется моделирующей деятельностью. В основе моделирования лежит принцип замещения.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9288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2847113" cy="1200416"/>
          </a:xfrm>
        </p:spPr>
        <p:txBody>
          <a:bodyPr>
            <a:normAutofit/>
          </a:bodyPr>
          <a:lstStyle/>
          <a:p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8213" y="1600200"/>
            <a:ext cx="1214256" cy="2148840"/>
          </a:xfrm>
        </p:spPr>
        <p:txBody>
          <a:bodyPr>
            <a:normAutofit/>
          </a:bodyPr>
          <a:lstStyle/>
          <a:p>
            <a:endParaRPr lang="ru-RU" sz="200" dirty="0"/>
          </a:p>
        </p:txBody>
      </p:sp>
      <p:pic>
        <p:nvPicPr>
          <p:cNvPr id="4" name="Picture 2" descr="https://ds04.infourok.ru/uploads/ex/09ce/0012805d-0e4be978/1/img1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13" y="169818"/>
            <a:ext cx="5765071" cy="431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4.infourok.ru/uploads/ex/09ce/0012805d-0e4be978/1/img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727" y="1162595"/>
            <a:ext cx="5842707" cy="429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5549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4623661" cy="1200416"/>
          </a:xfrm>
        </p:spPr>
        <p:txBody>
          <a:bodyPr>
            <a:normAutofit/>
          </a:bodyPr>
          <a:lstStyle/>
          <a:p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8213" y="1600200"/>
            <a:ext cx="1854336" cy="2305594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9ce/0012805d-0e4be978/1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30" y="304799"/>
            <a:ext cx="8232276" cy="569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87345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0" y="304800"/>
            <a:ext cx="4924698" cy="12004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482" name="Picture 2" descr="https://ds04.infourok.ru/uploads/ex/09ce/0012805d-0e4be978/1/img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443" y="304800"/>
            <a:ext cx="9316493" cy="579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487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4022770" cy="1200416"/>
          </a:xfrm>
        </p:spPr>
        <p:txBody>
          <a:bodyPr>
            <a:normAutofit/>
          </a:bodyPr>
          <a:lstStyle/>
          <a:p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8213" y="1600200"/>
            <a:ext cx="1122816" cy="2344783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9ce/0012805d-0e4be978/1/img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58" y="304800"/>
            <a:ext cx="7707084" cy="576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1886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4823" y="304800"/>
            <a:ext cx="6191794" cy="1200416"/>
          </a:xfrm>
        </p:spPr>
        <p:txBody>
          <a:bodyPr/>
          <a:lstStyle/>
          <a:p>
            <a:endParaRPr lang="ru-RU"/>
          </a:p>
        </p:txBody>
      </p:sp>
      <p:pic>
        <p:nvPicPr>
          <p:cNvPr id="25602" name="Picture 2" descr="https://ds04.infourok.ru/uploads/ex/09ce/0012805d-0e4be978/1/img2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638" y="304799"/>
            <a:ext cx="7500756" cy="574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3664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3382690" cy="1200416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8213" y="1600200"/>
            <a:ext cx="1384073" cy="26974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s://ds04.infourok.ru/uploads/ex/09ce/0012805d-0e4be978/1/img2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874" y="304799"/>
            <a:ext cx="7337200" cy="580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8681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Л. С. Выготский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</a:t>
            </a:r>
            <a:r>
              <a:rPr lang="ru-RU" sz="4800" b="1" dirty="0">
                <a:solidFill>
                  <a:schemeClr val="tx2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Нельзя останавливаться на достигнутом, следует забегать вперёд, чтобы ребёнок мог проявить умственные усилия при решении поставленных задач…»</a:t>
            </a:r>
          </a:p>
        </p:txBody>
      </p:sp>
    </p:spTree>
    <p:extLst>
      <p:ext uri="{BB962C8B-B14F-4D97-AF65-F5344CB8AC3E}">
        <p14:creationId xmlns:p14="http://schemas.microsoft.com/office/powerpoint/2010/main" val="29693995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спасибо за внимание | andrey-eltsov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54342" cy="634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89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0"/>
            <a:ext cx="9372600" cy="1227909"/>
          </a:xfrm>
        </p:spPr>
        <p:txBody>
          <a:bodyPr/>
          <a:lstStyle/>
          <a:p>
            <a:r>
              <a:rPr lang="ru-RU" b="1" dirty="0">
                <a:solidFill>
                  <a:schemeClr val="tx2"/>
                </a:solidFill>
              </a:rPr>
              <a:t>В чем особенность и значение моделирования?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 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Особенность и значение моделирования заключается в том, что оно за счет использования моделей делает наглядным скрытые от непосредственного восприятия свойства, связи, отношения объектов, которые являются существенными для понимания конкретных фактов, явлений при формировании знаний, приобщающихся по содержанию к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понятиям.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Научные исследования и практика подтверждают, что именно наглядные модели являются той формой выделения и обозначения отношений, которая доступна детям дошкольного возраста.</a:t>
            </a:r>
            <a:b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562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метода моделирования для дошкольников показана была психологами</a:t>
            </a:r>
          </a:p>
        </p:txBody>
      </p:sp>
      <p:pic>
        <p:nvPicPr>
          <p:cNvPr id="2050" name="Picture 2" descr="https://ds04.infourok.ru/uploads/ex/09ce/0012805d-0e4be978/1/img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463" y="1505216"/>
            <a:ext cx="6622868" cy="450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363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Требования, предъявляемые к модели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чётко отражать основные свойства и отношения, которые являются объектом познания, </a:t>
            </a:r>
          </a:p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по структуре аналогичной изучаемому объекту. </a:t>
            </a:r>
          </a:p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простой для восприятия и доступной для создания и действий с ней; </a:t>
            </a:r>
          </a:p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ярко и отчётливо передавать те свойства и отношения, которые должны быть освоены с её помощью; </a:t>
            </a:r>
          </a:p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должна облегчать познание.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156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104503"/>
            <a:ext cx="9372600" cy="1495697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имеет вид физической конструкции предмета или предметов, закономерно связанных. В этом случае модель аналогична предмету, воспроизводит его главнейшие части, конструктивные особенности, пропорции и соотношения частей в пространстве, взаимосвязь объектов.</a:t>
            </a:r>
            <a:endParaRPr lang="ru-RU" sz="2200" dirty="0"/>
          </a:p>
        </p:txBody>
      </p:sp>
      <p:pic>
        <p:nvPicPr>
          <p:cNvPr id="4" name="Picture 2" descr="https://ds04.infourok.ru/uploads/ex/09ce/0012805d-0e4be978/1/img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897" y="1600199"/>
            <a:ext cx="6541816" cy="4447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701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799"/>
            <a:ext cx="9372600" cy="1445623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Здесь выделенные в объекте познания, существенные компоненты и связи между ними обозначаются при помощи предметов-заместителей и графических знаков.</a:t>
            </a:r>
            <a:endParaRPr lang="ru-RU" dirty="0"/>
          </a:p>
        </p:txBody>
      </p:sp>
      <p:pic>
        <p:nvPicPr>
          <p:cNvPr id="4" name="Picture 2" descr="https://ds04.infourok.ru/uploads/ex/09ce/0012805d-0e4be978/1/img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457" y="1751013"/>
            <a:ext cx="6591451" cy="433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354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754" y="0"/>
            <a:ext cx="11508377" cy="16002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Обобщённо передают разные виды отношений (графики, формулы, схемы). Этот вид моделей используется преимущественно в школе.</a:t>
            </a:r>
            <a:b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4" name="Picture 2" descr="https://ds04.infourok.ru/uploads/ex/09ce/0012805d-0e4be978/1/img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566" y="1600199"/>
            <a:ext cx="7289074" cy="439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095322"/>
      </p:ext>
    </p:extLst>
  </p:cSld>
  <p:clrMapOvr>
    <a:masterClrMapping/>
  </p:clrMapOvr>
</p:sld>
</file>

<file path=ppt/theme/theme1.xml><?xml version="1.0" encoding="utf-8"?>
<a:theme xmlns:a="http://schemas.openxmlformats.org/drawingml/2006/main" name="Играющие дети 16 х 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261_TF03461883" id="{671D4EC8-F0D2-4082-A1EE-2E45D761EB1A}" vid="{F8D861EF-0C3B-4A7E-8226-1AE546DA2581}"/>
    </a:ext>
  </a:extLst>
</a:theme>
</file>

<file path=ppt/theme/theme2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Макет учебной презентации с играющимися детьми (рисованные картинки, широкоэкранный формат)</Template>
  <TotalTime>486</TotalTime>
  <Words>172</Words>
  <Application>Microsoft Office PowerPoint</Application>
  <PresentationFormat>Широкоэкранный</PresentationFormat>
  <Paragraphs>28</Paragraphs>
  <Slides>37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4" baseType="lpstr">
      <vt:lpstr>Arial</vt:lpstr>
      <vt:lpstr>Euphemia</vt:lpstr>
      <vt:lpstr>Monotype Corsiva</vt:lpstr>
      <vt:lpstr>Times New Roman</vt:lpstr>
      <vt:lpstr>Verdana</vt:lpstr>
      <vt:lpstr>Wingdings</vt:lpstr>
      <vt:lpstr>Играющие дети 16 х 9</vt:lpstr>
      <vt:lpstr>Муниципальное бюджетное дошкольное образовательное учреждение «детский сад общеразвивающего вида №9  «Жар-птица»» муниципального образования городской округ Симферополь Республики Крым. </vt:lpstr>
      <vt:lpstr>«Учите ребенка каким-нибудь неизвестным ему пяти  словам - он будет долго напрасно мучиться, но свяжите двадцать таких слов с картинками, и он усвоит на лету»                                  К. Д. Ушинский </vt:lpstr>
      <vt:lpstr>Моделирование</vt:lpstr>
      <vt:lpstr>В чем особенность и значение моделирования?</vt:lpstr>
      <vt:lpstr>Доступность метода моделирования для дошкольников показана была психологами</vt:lpstr>
      <vt:lpstr>Требования, предъявляемые к модели</vt:lpstr>
      <vt:lpstr>- имеет вид физической конструкции предмета или предметов, закономерно связанных. В этом случае модель аналогична предмету, воспроизводит его главнейшие части, конструктивные особенности, пропорции и соотношения частей в пространстве, взаимосвязь объектов.</vt:lpstr>
      <vt:lpstr>- Здесь выделенные в объекте познания, существенные компоненты и связи между ними обозначаются при помощи предметов-заместителей и графических знаков.</vt:lpstr>
      <vt:lpstr>- Обобщённо передают разные виды отношений (графики, формулы, схемы). Этот вид моделей используется преимущественно в школе.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Интеллект -карты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Л. С. Выготский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общеразвивающего вида №9  «Жар-птица»» муниципального образования городской округ Симферополь Республики Крым.</dc:title>
  <dc:creator>Админ</dc:creator>
  <cp:lastModifiedBy>Админ</cp:lastModifiedBy>
  <cp:revision>31</cp:revision>
  <dcterms:created xsi:type="dcterms:W3CDTF">2020-10-03T19:32:15Z</dcterms:created>
  <dcterms:modified xsi:type="dcterms:W3CDTF">2020-10-24T20:35:05Z</dcterms:modified>
</cp:coreProperties>
</file>