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3" r:id="rId14"/>
    <p:sldId id="275" r:id="rId15"/>
    <p:sldId id="276" r:id="rId16"/>
    <p:sldId id="272" r:id="rId17"/>
    <p:sldId id="274" r:id="rId18"/>
    <p:sldId id="277" r:id="rId19"/>
    <p:sldId id="27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3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6FC847-8F00-4ABE-B274-A171E061A6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50CC03-FF46-4EA1-9F48-9EEDE6708E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C536BC-A50C-468B-BFA7-FD04025A1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F3407D-1F93-4E1E-8F4B-ECB29A3FD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F893EB-5BCE-49ED-A596-0150C0156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655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AD5977-E602-4302-88E4-EA77F1274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D3552CB-E1F2-4452-9D11-CF11C6DF9A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8697B2-B72B-42AD-85A3-EF853E440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3856AE-75E5-4C62-8E47-8B324FA2C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5E6110-91E7-44B4-9832-EA738DF9A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468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C679454-A5D2-42C0-8CEB-E28FD089E5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BF603E-EC59-4115-B411-DC37F2998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A93EBF-9065-4AED-B8EC-6053C0D62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3D3800-6E79-4899-9150-C2DC1E25C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9F55FA-CB93-4D28-8773-6077F9321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47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5B7F4D-4487-4421-BFFD-5D827BA78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5F95D0-7E16-4241-986C-02CA98ADD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3A11BD-AD14-43C6-BCE1-662D3CD56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688F24-417E-4B44-9564-939653CF5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C54362-B5AE-403B-858B-9D0E4FA17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79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BAE757-ED43-4DFC-ACBA-B29CED982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247263-46C6-4145-A45B-EF56B1C86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A77157-2374-479A-ACAF-726D04F29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FD189E-84F8-4004-A404-52927E58B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082952-5F9A-4919-B7F7-1C0BC38DF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532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1DB0CF-C389-4409-8F0C-62DE28C99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0415BA-9738-4563-83EC-00D3FD3C8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4304A4-F295-4C8F-95C5-396F4A377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BF8181-E3DF-4977-877A-B0B988795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E17F77-A963-42E4-8A69-ECEF6FEA5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56FD71-8693-4DFC-8AA7-06EA2D16A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76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4C2B2A-A778-4540-B1F8-B587FAF8C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2B3329-0937-4146-B548-EB4899A0C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1752022-27A9-47C8-BF9D-47B614D75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600730-003C-46AE-A695-69B81375E0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23EF00F-C1A2-4A61-86A3-AB9DD1B0DC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49BFAE5-4E74-4328-B5CB-01EF0874A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7B9B820-86D3-4739-A6B2-00C5643DA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0FD331D-07B7-4F2E-BCD1-4D70CC30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3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6EE80-BF2B-4459-AB00-5C8EEF7EC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19C42C9-9FAC-47A0-8721-BA74CB42F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B2DA48F-DF09-41FE-A270-E7D9EC67F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58364DB-69DB-4DA8-BAAD-C65512119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14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797583A-E03C-4534-B91D-C88213BA2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922F1D3-516B-4B3C-8DE4-409E66F76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1C25B26-D4E5-4B37-9148-72ADCCD3D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57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075981-9AE3-4355-A29E-F8EF2C2A1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E6B607-C199-43C9-883B-FA647BC5C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72E1F9-4724-4899-BB3E-67984BBC0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E7A856-58C0-4B13-801D-3AFACFD9B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B8A7AF-EBA8-48A9-87C0-B0154C230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0004AC-4468-4776-A796-981FAC652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7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0BE25-255A-4E89-9E5D-AA0270FE1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CBE0324-6F48-4528-9AB6-EBA2D643AA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57560C9-A39C-4B27-8668-4EA0D00A6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327022-E26D-45B8-8443-BE0DFBDEC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E7E012-189B-4789-872A-772C3522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FE9FAF-DE34-4D06-8583-7A13AB37C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544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EECC3-EEA9-4E6F-87BA-E92A21E2A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D65CA6-9DDD-4187-A83C-E6DE28406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8912AD-1973-4A51-9FAD-78F9C71B86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35D92-8D72-4D3E-82F9-9E512E5ED19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F7A522-3BD8-49E5-8887-663559A904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C60758-3FB7-4B7B-9A94-158ACD642E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07444-BAFA-4111-A6A6-1D7B7FE1A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89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FC59E82-9088-4EA7-B8D9-BB40B034A14A}"/>
              </a:ext>
            </a:extLst>
          </p:cNvPr>
          <p:cNvSpPr/>
          <p:nvPr/>
        </p:nvSpPr>
        <p:spPr>
          <a:xfrm>
            <a:off x="-11982" y="470263"/>
            <a:ext cx="122039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Умножение и деление степеней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B0D962B-1A11-40B8-A6FA-1D4395D1B603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266331E-3E8A-422C-AD8F-015755B671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1" y="2316971"/>
            <a:ext cx="3201686" cy="43873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369ACB23-DA73-4F13-81D7-B62C86F3C4B6}"/>
                  </a:ext>
                </a:extLst>
              </p:cNvPr>
              <p:cNvSpPr/>
              <p:nvPr/>
            </p:nvSpPr>
            <p:spPr>
              <a:xfrm rot="19589469">
                <a:off x="3636339" y="2439023"/>
                <a:ext cx="1000467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369ACB23-DA73-4F13-81D7-B62C86F3C4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589469">
                <a:off x="3636339" y="2439023"/>
                <a:ext cx="1000467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A16333FF-4B78-423E-B7B3-19274353B0EE}"/>
                  </a:ext>
                </a:extLst>
              </p:cNvPr>
              <p:cNvSpPr/>
              <p:nvPr/>
            </p:nvSpPr>
            <p:spPr>
              <a:xfrm rot="690324">
                <a:off x="6404703" y="3498487"/>
                <a:ext cx="966803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A16333FF-4B78-423E-B7B3-19274353B0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690324">
                <a:off x="6404703" y="3498487"/>
                <a:ext cx="966803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B2982D3A-C1D1-48B0-9E93-F1E5844812EB}"/>
                  </a:ext>
                </a:extLst>
              </p:cNvPr>
              <p:cNvSpPr/>
              <p:nvPr/>
            </p:nvSpPr>
            <p:spPr>
              <a:xfrm rot="21326267">
                <a:off x="4711864" y="4819124"/>
                <a:ext cx="1057662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B2982D3A-C1D1-48B0-9E93-F1E5844812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26267">
                <a:off x="4711864" y="4819124"/>
                <a:ext cx="1057662" cy="923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41E93E52-A9E0-469F-839B-EC8D86253F43}"/>
                  </a:ext>
                </a:extLst>
              </p:cNvPr>
              <p:cNvSpPr/>
              <p:nvPr/>
            </p:nvSpPr>
            <p:spPr>
              <a:xfrm rot="794977">
                <a:off x="9354182" y="2949678"/>
                <a:ext cx="1084976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41E93E52-A9E0-469F-839B-EC8D86253F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94977">
                <a:off x="9354182" y="2949678"/>
                <a:ext cx="1084976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49F18836-E95B-4166-AF9A-DEC2FD5DDCB1}"/>
                  </a:ext>
                </a:extLst>
              </p:cNvPr>
              <p:cNvSpPr/>
              <p:nvPr/>
            </p:nvSpPr>
            <p:spPr>
              <a:xfrm rot="820856">
                <a:off x="5704819" y="2298508"/>
                <a:ext cx="1068819" cy="93269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49F18836-E95B-4166-AF9A-DEC2FD5DDC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820856">
                <a:off x="5704819" y="2298508"/>
                <a:ext cx="1068819" cy="9326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716EF6A5-BA64-476B-994A-A452816935D4}"/>
                  </a:ext>
                </a:extLst>
              </p:cNvPr>
              <p:cNvSpPr/>
              <p:nvPr/>
            </p:nvSpPr>
            <p:spPr>
              <a:xfrm rot="547094">
                <a:off x="7505378" y="2350897"/>
                <a:ext cx="1254381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716EF6A5-BA64-476B-994A-A452816935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7094">
                <a:off x="7505378" y="2350897"/>
                <a:ext cx="1254381" cy="9233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4869B818-EB0F-431E-BA20-D878AE69CDE0}"/>
                  </a:ext>
                </a:extLst>
              </p:cNvPr>
              <p:cNvSpPr/>
              <p:nvPr/>
            </p:nvSpPr>
            <p:spPr>
              <a:xfrm rot="19589469">
                <a:off x="10978027" y="2539467"/>
                <a:ext cx="1084015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4869B818-EB0F-431E-BA20-D878AE69C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589469">
                <a:off x="10978027" y="2539467"/>
                <a:ext cx="1084015" cy="92333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990A19D-BA65-47C7-AF25-66FEA3733A01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</p:spTree>
    <p:extLst>
      <p:ext uri="{BB962C8B-B14F-4D97-AF65-F5344CB8AC3E}">
        <p14:creationId xmlns:p14="http://schemas.microsoft.com/office/powerpoint/2010/main" val="121894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542794" y="0"/>
            <a:ext cx="710643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Деление степеней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5360062" y="1291088"/>
            <a:ext cx="14718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Правило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F277FFD-EAA4-4B1A-ADFB-40642EB7C292}"/>
                  </a:ext>
                </a:extLst>
              </p:cNvPr>
              <p:cNvSpPr/>
              <p:nvPr/>
            </p:nvSpPr>
            <p:spPr>
              <a:xfrm>
                <a:off x="1035162" y="2073909"/>
                <a:ext cx="10121682" cy="230832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Для любого числа </a:t>
                </a:r>
                <a:r>
                  <a:rPr lang="ru-RU" sz="36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а=</a:t>
                </a:r>
                <a:r>
                  <a:rPr lang="ru-RU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0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и произвольных</a:t>
                </a:r>
                <a:r>
                  <a:rPr lang="en-US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натуральных чисел </a:t>
                </a:r>
                <a:r>
                  <a:rPr lang="en-US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m</a:t>
                </a:r>
                <a:r>
                  <a:rPr lang="en-US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и </a:t>
                </a:r>
                <a:r>
                  <a:rPr lang="en-US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n</a:t>
                </a:r>
                <a:r>
                  <a:rPr lang="ru-RU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(таких, что </a:t>
                </a:r>
                <a:r>
                  <a:rPr lang="en-US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m&gt;n)</a:t>
                </a:r>
              </a:p>
              <a:p>
                <a:pPr algn="ctr"/>
                <a:endParaRPr lang="ru-RU" sz="2800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800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80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80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</m:sSup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80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80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F277FFD-EAA4-4B1A-ADFB-40642EB7C2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162" y="2073909"/>
                <a:ext cx="10121682" cy="2308324"/>
              </a:xfrm>
              <a:prstGeom prst="rect">
                <a:avLst/>
              </a:prstGeom>
              <a:blipFill>
                <a:blip r:embed="rId2"/>
                <a:stretch>
                  <a:fillRect l="-1024" t="-4485" r="-964" b="-255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6668053-84E3-49FA-853C-95F260930977}"/>
              </a:ext>
            </a:extLst>
          </p:cNvPr>
          <p:cNvSpPr/>
          <p:nvPr/>
        </p:nvSpPr>
        <p:spPr>
          <a:xfrm>
            <a:off x="783771" y="1958147"/>
            <a:ext cx="10571584" cy="2446079"/>
          </a:xfrm>
          <a:prstGeom prst="roundRect">
            <a:avLst/>
          </a:prstGeom>
          <a:noFill/>
          <a:ln w="76200">
            <a:solidFill>
              <a:srgbClr val="D8305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8D411EB-2996-46C7-899B-8F20D028BCAE}"/>
              </a:ext>
            </a:extLst>
          </p:cNvPr>
          <p:cNvCxnSpPr/>
          <p:nvPr/>
        </p:nvCxnSpPr>
        <p:spPr>
          <a:xfrm>
            <a:off x="3601169" y="2313213"/>
            <a:ext cx="121298" cy="251926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272AA0FC-C7FF-4D4B-A74A-9C3FD199E635}"/>
                  </a:ext>
                </a:extLst>
              </p:cNvPr>
              <p:cNvSpPr/>
              <p:nvPr/>
            </p:nvSpPr>
            <p:spPr>
              <a:xfrm>
                <a:off x="2352967" y="5346964"/>
                <a:ext cx="6207790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6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Докажите равенство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360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6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</m:sSup>
                        <m:r>
                          <a:rPr lang="ru-RU" sz="3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sz="3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3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36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3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3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36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272AA0FC-C7FF-4D4B-A74A-9C3FD199E6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967" y="5346964"/>
                <a:ext cx="6207790" cy="646331"/>
              </a:xfrm>
              <a:prstGeom prst="rect">
                <a:avLst/>
              </a:prstGeom>
              <a:blipFill>
                <a:blip r:embed="rId3"/>
                <a:stretch>
                  <a:fillRect l="-2161" t="-16981" b="-405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271CEF8-17FC-48B9-9681-D42DE367A8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62" y="4519988"/>
            <a:ext cx="1192586" cy="2300284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1B0E16D0-9390-4C75-8794-ABF67C68D55A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5741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542794" y="0"/>
            <a:ext cx="710643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Деление степеней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F277FFD-EAA4-4B1A-ADFB-40642EB7C292}"/>
                  </a:ext>
                </a:extLst>
              </p:cNvPr>
              <p:cNvSpPr/>
              <p:nvPr/>
            </p:nvSpPr>
            <p:spPr>
              <a:xfrm>
                <a:off x="3762932" y="1602715"/>
                <a:ext cx="3671326" cy="175432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endParaRPr lang="ru-RU" sz="2800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800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80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80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80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 1</a:t>
                </a:r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F277FFD-EAA4-4B1A-ADFB-40642EB7C2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932" y="1602715"/>
                <a:ext cx="3671326" cy="1754326"/>
              </a:xfrm>
              <a:prstGeom prst="rect">
                <a:avLst/>
              </a:prstGeom>
              <a:blipFill>
                <a:blip r:embed="rId2"/>
                <a:stretch>
                  <a:fillRect r="-14594" b="-340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6668053-84E3-49FA-853C-95F260930977}"/>
              </a:ext>
            </a:extLst>
          </p:cNvPr>
          <p:cNvSpPr/>
          <p:nvPr/>
        </p:nvSpPr>
        <p:spPr>
          <a:xfrm>
            <a:off x="3354325" y="1963890"/>
            <a:ext cx="4506686" cy="1598331"/>
          </a:xfrm>
          <a:prstGeom prst="roundRect">
            <a:avLst/>
          </a:prstGeom>
          <a:noFill/>
          <a:ln w="76200">
            <a:solidFill>
              <a:srgbClr val="D8305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F87D492-629F-4FCF-8A75-523F7451EB21}"/>
              </a:ext>
            </a:extLst>
          </p:cNvPr>
          <p:cNvSpPr/>
          <p:nvPr/>
        </p:nvSpPr>
        <p:spPr>
          <a:xfrm>
            <a:off x="8248305" y="0"/>
            <a:ext cx="1234633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13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!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76CF2A9-1D21-4721-B5F3-C0C36FF5B4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297" y="1610235"/>
            <a:ext cx="3736940" cy="5120807"/>
          </a:xfrm>
          <a:prstGeom prst="rect">
            <a:avLst/>
          </a:prstGeom>
        </p:spPr>
      </p:pic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B334B799-4C33-4278-A493-4149A45AD91D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61309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pic>
        <p:nvPicPr>
          <p:cNvPr id="6" name="audio_convert_65984dd88d550177058804">
            <a:hlinkClick r:id="" action="ppaction://media"/>
            <a:extLst>
              <a:ext uri="{FF2B5EF4-FFF2-40B4-BE49-F238E27FC236}">
                <a16:creationId xmlns:a16="http://schemas.microsoft.com/office/drawing/2014/main" id="{D020F88C-C835-4C7B-A64E-FC733BF1C8E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4092" y="219514"/>
            <a:ext cx="709750" cy="709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1CAE8296-5982-4F27-A421-EED9F9804E73}"/>
                  </a:ext>
                </a:extLst>
              </p:cNvPr>
              <p:cNvSpPr/>
              <p:nvPr/>
            </p:nvSpPr>
            <p:spPr>
              <a:xfrm>
                <a:off x="768967" y="1717234"/>
                <a:ext cx="10845213" cy="223997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138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138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ru-RU" sz="138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138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138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ru-RU" sz="138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3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38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138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3</m:t>
                        </m:r>
                      </m:e>
                      <m:sup>
                        <m:r>
                          <a:rPr lang="ru-RU" sz="138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38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sz="138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13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:r>
                  <a:rPr lang="ru-RU" sz="13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38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138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ru-RU" sz="138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1CAE8296-5982-4F27-A421-EED9F9804E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967" y="1717234"/>
                <a:ext cx="10845213" cy="2239972"/>
              </a:xfrm>
              <a:prstGeom prst="rect">
                <a:avLst/>
              </a:prstGeom>
              <a:blipFill>
                <a:blip r:embed="rId5"/>
                <a:stretch>
                  <a:fillRect t="-25613" b="-446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DBDAAC03-5EED-4858-AE7F-1B102C8D576B}"/>
                  </a:ext>
                </a:extLst>
              </p:cNvPr>
              <p:cNvSpPr/>
              <p:nvPr/>
            </p:nvSpPr>
            <p:spPr>
              <a:xfrm>
                <a:off x="1091883" y="3957206"/>
                <a:ext cx="9583521" cy="264687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166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1660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166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ru-RU" sz="166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sz="16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:3</m:t>
                        </m:r>
                      </m:e>
                      <m:sup>
                        <m:r>
                          <a:rPr lang="ru-RU" sz="16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6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6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16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ru-RU" sz="16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ru-RU" sz="166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=3</a:t>
                </a:r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DBDAAC03-5EED-4858-AE7F-1B102C8D57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883" y="3957206"/>
                <a:ext cx="9583521" cy="2646878"/>
              </a:xfrm>
              <a:prstGeom prst="rect">
                <a:avLst/>
              </a:prstGeom>
              <a:blipFill>
                <a:blip r:embed="rId6"/>
                <a:stretch>
                  <a:fillRect t="-24194" r="-12405" b="-481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424C714-CC4F-4F7D-B982-7B42E2F7E04E}"/>
              </a:ext>
            </a:extLst>
          </p:cNvPr>
          <p:cNvSpPr/>
          <p:nvPr/>
        </p:nvSpPr>
        <p:spPr>
          <a:xfrm>
            <a:off x="1326878" y="282933"/>
            <a:ext cx="16818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Послушай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213557BF-7FC3-491E-A065-EA73B9D209A3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3977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668627" y="0"/>
            <a:ext cx="68547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Выполни задание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4545753" y="1291088"/>
            <a:ext cx="31005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Ответь на вопросы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7E44933-9203-418D-A490-C27DAE3F6DA6}"/>
              </a:ext>
            </a:extLst>
          </p:cNvPr>
          <p:cNvSpPr/>
          <p:nvPr/>
        </p:nvSpPr>
        <p:spPr>
          <a:xfrm>
            <a:off x="971048" y="2269852"/>
            <a:ext cx="85523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1. Сформулируй и докажи основное свойство степени.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24C7A3A-0C5E-4DCB-BF78-AA0CCF4102C6}"/>
              </a:ext>
            </a:extLst>
          </p:cNvPr>
          <p:cNvSpPr/>
          <p:nvPr/>
        </p:nvSpPr>
        <p:spPr>
          <a:xfrm>
            <a:off x="971048" y="2925450"/>
            <a:ext cx="74254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2. Сформулируй правило умножения степеней.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B85E9DC-A639-4FF3-92D0-EFB65D144E9B}"/>
              </a:ext>
            </a:extLst>
          </p:cNvPr>
          <p:cNvSpPr/>
          <p:nvPr/>
        </p:nvSpPr>
        <p:spPr>
          <a:xfrm>
            <a:off x="971048" y="3581048"/>
            <a:ext cx="70054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3. Сформулируй правило деления степеней.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7EC56117-E81C-44E7-A064-04692326F7FB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7533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668627" y="0"/>
            <a:ext cx="68547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Выполни задание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3818788" y="1291088"/>
            <a:ext cx="45544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Найди значения выражений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AFBD4A35-26B0-4445-9FB7-37B514E43EE0}"/>
                  </a:ext>
                </a:extLst>
              </p:cNvPr>
              <p:cNvSpPr/>
              <p:nvPr/>
            </p:nvSpPr>
            <p:spPr>
              <a:xfrm>
                <a:off x="1589255" y="1866523"/>
                <a:ext cx="4949881" cy="13373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80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sz="54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 3125</a:t>
                </a:r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AFBD4A35-26B0-4445-9FB7-37B514E43E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9255" y="1866523"/>
                <a:ext cx="4949881" cy="1337354"/>
              </a:xfrm>
              <a:prstGeom prst="rect">
                <a:avLst/>
              </a:prstGeom>
              <a:blipFill>
                <a:blip r:embed="rId2"/>
                <a:stretch>
                  <a:fillRect t="-20909" r="-6897" b="-44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32DE9FE3-3F53-415E-A344-3B59B59DB095}"/>
                  </a:ext>
                </a:extLst>
              </p:cNvPr>
              <p:cNvSpPr/>
              <p:nvPr/>
            </p:nvSpPr>
            <p:spPr>
              <a:xfrm>
                <a:off x="1589255" y="2992404"/>
                <a:ext cx="4099071" cy="132343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sz="80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32DE9FE3-3F53-415E-A344-3B59B59DB0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9255" y="2992404"/>
                <a:ext cx="4099071" cy="1323439"/>
              </a:xfrm>
              <a:prstGeom prst="rect">
                <a:avLst/>
              </a:prstGeom>
              <a:blipFill>
                <a:blip r:embed="rId3"/>
                <a:stretch>
                  <a:fillRect t="-22120" b="-456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4BFCD1EB-7841-45B0-8073-5340EC1AABAB}"/>
                  </a:ext>
                </a:extLst>
              </p:cNvPr>
              <p:cNvSpPr/>
              <p:nvPr/>
            </p:nvSpPr>
            <p:spPr>
              <a:xfrm>
                <a:off x="1346947" y="4258862"/>
                <a:ext cx="10121938" cy="132343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−8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∗(−8</m:t>
                        </m:r>
                      </m:e>
                      <m:sup>
                        <m:r>
                          <a:rPr lang="ru-RU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8000" b="0" i="1" smtClean="0">
                        <a:ln w="0"/>
                        <a:solidFill>
                          <a:srgbClr val="00B05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80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−8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ru-RU" sz="54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:r>
                  <a:rPr lang="en-US" sz="54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54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-2097152</a:t>
                </a:r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4BFCD1EB-7841-45B0-8073-5340EC1AAB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947" y="4258862"/>
                <a:ext cx="10121938" cy="1323439"/>
              </a:xfrm>
              <a:prstGeom prst="rect">
                <a:avLst/>
              </a:prstGeom>
              <a:blipFill>
                <a:blip r:embed="rId4"/>
                <a:stretch>
                  <a:fillRect t="-22581" r="-3133" b="-456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E1393D46-2CDC-4837-A4FC-6F98C2480655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0A92568-CB9A-4ADE-B466-7FCE0BD587E2}"/>
              </a:ext>
            </a:extLst>
          </p:cNvPr>
          <p:cNvSpPr/>
          <p:nvPr/>
        </p:nvSpPr>
        <p:spPr>
          <a:xfrm>
            <a:off x="4064195" y="2051010"/>
            <a:ext cx="2989700" cy="908191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439CF0C-D528-41A4-A07C-E4572770900C}"/>
              </a:ext>
            </a:extLst>
          </p:cNvPr>
          <p:cNvSpPr/>
          <p:nvPr/>
        </p:nvSpPr>
        <p:spPr>
          <a:xfrm>
            <a:off x="4168570" y="3152975"/>
            <a:ext cx="1681724" cy="992296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4DED039-7214-4245-9040-E924C4C33B23}"/>
              </a:ext>
            </a:extLst>
          </p:cNvPr>
          <p:cNvSpPr/>
          <p:nvPr/>
        </p:nvSpPr>
        <p:spPr>
          <a:xfrm>
            <a:off x="7213302" y="4413380"/>
            <a:ext cx="4151384" cy="98028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3546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2" grpId="0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668627" y="0"/>
            <a:ext cx="68547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Выполни задание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3818788" y="1291088"/>
            <a:ext cx="45544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Найди значения выражений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94CAC901-4C67-4282-8617-CC84386FE85A}"/>
                  </a:ext>
                </a:extLst>
              </p:cNvPr>
              <p:cNvSpPr/>
              <p:nvPr/>
            </p:nvSpPr>
            <p:spPr>
              <a:xfrm>
                <a:off x="989424" y="1856659"/>
                <a:ext cx="2829364" cy="176195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6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600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6000" i="1" smtClean="0">
                                    <a:ln w="0"/>
                                    <a:solidFill>
                                      <a:srgbClr val="00B050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6000" b="0" i="1" smtClean="0">
                                    <a:ln w="0"/>
                                    <a:solidFill>
                                      <a:srgbClr val="00B050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6000" b="0" i="1" smtClean="0">
                                    <a:ln w="0"/>
                                    <a:solidFill>
                                      <a:srgbClr val="00B050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den>
                            </m:f>
                          </m:e>
                          <m:sup>
                            <m:r>
                              <a:rPr lang="en-US" sz="60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  <m:r>
                          <a:rPr lang="ru-RU" sz="6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:</m:t>
                        </m:r>
                        <m:f>
                          <m:fPr>
                            <m:ctrlPr>
                              <a:rPr lang="en-US" sz="60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60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60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</m:e>
                      <m:sup>
                        <m:r>
                          <a:rPr lang="en-US" sz="6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60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60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1</m:t>
                        </m:r>
                      </m:num>
                      <m:den>
                        <m:r>
                          <a:rPr lang="en-US" sz="6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94CAC901-4C67-4282-8617-CC84386FE8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424" y="1856659"/>
                <a:ext cx="2829364" cy="1761957"/>
              </a:xfrm>
              <a:prstGeom prst="rect">
                <a:avLst/>
              </a:prstGeom>
              <a:blipFill>
                <a:blip r:embed="rId2"/>
                <a:stretch>
                  <a:fillRect b="-134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A2968A2B-E809-472B-8B92-F9A6C5D1BD5B}"/>
                  </a:ext>
                </a:extLst>
              </p:cNvPr>
              <p:cNvSpPr/>
              <p:nvPr/>
            </p:nvSpPr>
            <p:spPr>
              <a:xfrm>
                <a:off x="809207" y="3887920"/>
                <a:ext cx="6548204" cy="110799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66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660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66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45</m:t>
                            </m:r>
                          </m:e>
                          <m:sup>
                            <m:r>
                              <a:rPr lang="en-US" sz="66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ru-RU" sz="6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sz="6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45</m:t>
                        </m:r>
                      </m:e>
                      <m:sup>
                        <m:r>
                          <a:rPr lang="ru-RU" sz="6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66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66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6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45</m:t>
                        </m:r>
                      </m:e>
                      <m:sup>
                        <m:r>
                          <a:rPr lang="en-US" sz="6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66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 2025</a:t>
                </a:r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A2968A2B-E809-472B-8B92-F9A6C5D1BD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07" y="3887920"/>
                <a:ext cx="6548204" cy="1107996"/>
              </a:xfrm>
              <a:prstGeom prst="rect">
                <a:avLst/>
              </a:prstGeom>
              <a:blipFill>
                <a:blip r:embed="rId3"/>
                <a:stretch>
                  <a:fillRect t="-21978" r="-6425" b="-445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A206648A-8E0C-47DC-9DF1-12A04460A811}"/>
                  </a:ext>
                </a:extLst>
              </p:cNvPr>
              <p:cNvSpPr/>
              <p:nvPr/>
            </p:nvSpPr>
            <p:spPr>
              <a:xfrm>
                <a:off x="809207" y="5102967"/>
                <a:ext cx="4396716" cy="120032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72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720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72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ru-RU" sz="7200" b="0" i="1" smtClean="0">
                                <a:ln w="0"/>
                                <a:solidFill>
                                  <a:srgbClr val="00B050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sz="72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sz="72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72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72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72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72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72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ru-RU" sz="72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:r>
                  <a:rPr lang="en-US" sz="72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1</a:t>
                </a:r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A206648A-8E0C-47DC-9DF1-12A04460A8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07" y="5102967"/>
                <a:ext cx="4396716" cy="1200329"/>
              </a:xfrm>
              <a:prstGeom prst="rect">
                <a:avLst/>
              </a:prstGeom>
              <a:blipFill>
                <a:blip r:embed="rId4"/>
                <a:stretch>
                  <a:fillRect t="-21320" r="-10680" b="-451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560C62F-ED04-4191-8364-519EE2F68374}"/>
              </a:ext>
            </a:extLst>
          </p:cNvPr>
          <p:cNvSpPr/>
          <p:nvPr/>
        </p:nvSpPr>
        <p:spPr>
          <a:xfrm>
            <a:off x="3273504" y="2209518"/>
            <a:ext cx="1410463" cy="1478862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073A3CE-C10A-430B-A8A7-93370D0D25FD}"/>
              </a:ext>
            </a:extLst>
          </p:cNvPr>
          <p:cNvSpPr/>
          <p:nvPr/>
        </p:nvSpPr>
        <p:spPr>
          <a:xfrm>
            <a:off x="4217438" y="3722411"/>
            <a:ext cx="3139974" cy="1478862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48D8022-2778-4226-8C52-233B8F9C51E0}"/>
              </a:ext>
            </a:extLst>
          </p:cNvPr>
          <p:cNvSpPr/>
          <p:nvPr/>
        </p:nvSpPr>
        <p:spPr>
          <a:xfrm>
            <a:off x="3512612" y="5235304"/>
            <a:ext cx="2291978" cy="1225435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51C1EC5A-165D-46CD-B5E6-AA113FF6E3FE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50731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4" grpId="0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668627" y="0"/>
            <a:ext cx="68547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Выполни задание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3818788" y="1291088"/>
            <a:ext cx="45544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Найди значения выражений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B21791-CE42-4D5A-B0CC-548B597AA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14" y="2325723"/>
            <a:ext cx="9770821" cy="183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985028B-E323-40A0-B3A9-D1FA56F48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024" y="5119878"/>
            <a:ext cx="5439747" cy="1321808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CD6BE5D-CC66-48FF-8568-E7D5B836D6B4}"/>
              </a:ext>
            </a:extLst>
          </p:cNvPr>
          <p:cNvSpPr/>
          <p:nvPr/>
        </p:nvSpPr>
        <p:spPr>
          <a:xfrm>
            <a:off x="1378689" y="5196358"/>
            <a:ext cx="1596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Ответ: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87C53A2-8E88-4AAB-835B-AB32C38E7B25}"/>
              </a:ext>
            </a:extLst>
          </p:cNvPr>
          <p:cNvSpPr/>
          <p:nvPr/>
        </p:nvSpPr>
        <p:spPr>
          <a:xfrm>
            <a:off x="3442024" y="5040626"/>
            <a:ext cx="5645020" cy="144655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D389A54F-B7A6-47F6-90AB-464CA1337CF0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7920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668627" y="0"/>
            <a:ext cx="68547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Выполни задание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3818788" y="1291088"/>
            <a:ext cx="45544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Найди значения выражений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CD6BE5D-CC66-48FF-8568-E7D5B836D6B4}"/>
              </a:ext>
            </a:extLst>
          </p:cNvPr>
          <p:cNvSpPr/>
          <p:nvPr/>
        </p:nvSpPr>
        <p:spPr>
          <a:xfrm>
            <a:off x="1378689" y="5196358"/>
            <a:ext cx="1596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Ответ: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75F1654-843F-4C55-88AB-76F37A341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41" y="2046768"/>
            <a:ext cx="10959444" cy="18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5D2EC16-A3EE-4A4B-A200-6DCBFF9C5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261" y="5134148"/>
            <a:ext cx="5115614" cy="125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87C53A2-8E88-4AAB-835B-AB32C38E7B25}"/>
              </a:ext>
            </a:extLst>
          </p:cNvPr>
          <p:cNvSpPr/>
          <p:nvPr/>
        </p:nvSpPr>
        <p:spPr>
          <a:xfrm>
            <a:off x="3267748" y="5050599"/>
            <a:ext cx="5645020" cy="144655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DDB02F46-C1FF-4168-A0B4-093313E3ED40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10992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926711" y="0"/>
            <a:ext cx="633859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Реши кроссворд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F731B682-6E76-4DC7-998E-589609112A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0265"/>
              </p:ext>
            </p:extLst>
          </p:nvPr>
        </p:nvGraphicFramePr>
        <p:xfrm>
          <a:off x="614265" y="4551324"/>
          <a:ext cx="10515600" cy="1981200"/>
        </p:xfrm>
        <a:graphic>
          <a:graphicData uri="http://schemas.openxmlformats.org/drawingml/2006/table">
            <a:tbl>
              <a:tblPr bandRow="1"/>
              <a:tblGrid>
                <a:gridCol w="5180045">
                  <a:extLst>
                    <a:ext uri="{9D8B030D-6E8A-4147-A177-3AD203B41FA5}">
                      <a16:colId xmlns:a16="http://schemas.microsoft.com/office/drawing/2014/main" val="1853297481"/>
                    </a:ext>
                  </a:extLst>
                </a:gridCol>
                <a:gridCol w="5335555">
                  <a:extLst>
                    <a:ext uri="{9D8B030D-6E8A-4147-A177-3AD203B41FA5}">
                      <a16:colId xmlns:a16="http://schemas.microsoft.com/office/drawing/2014/main" val="30182924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D83054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По горизонтали:</a:t>
                      </a:r>
                      <a:endParaRPr lang="ru-RU" sz="2400" dirty="0">
                        <a:solidFill>
                          <a:srgbClr val="D83054"/>
                        </a:solidFill>
                        <a:effectLst/>
                        <a:latin typeface="Bahnschrift Condensed" panose="020B0502040204020203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D83054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По вертикали:</a:t>
                      </a:r>
                      <a:endParaRPr lang="ru-RU" sz="2400" dirty="0">
                        <a:solidFill>
                          <a:srgbClr val="D83054"/>
                        </a:solidFill>
                        <a:effectLst/>
                        <a:latin typeface="Bahnschrift Condensed" panose="020B0502040204020203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330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Результат действия деления.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Одно из чисел в степени, показывающее, сколько раз необходимо умножить.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Число, на которое делим.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Число в степени, которое умножаем некоторое количество раз на само себя.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ru-RU" sz="2400" dirty="0">
                          <a:solidFill>
                            <a:srgbClr val="0070C0"/>
                          </a:solidFill>
                          <a:effectLst/>
                          <a:latin typeface="Bahnschrift Condensed" panose="020B0502040204020203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Произведение нескольких одинаковых множителей, записанное в виде….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490969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06564A6-D851-4983-A10D-5E44E97F8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604" y="1356102"/>
            <a:ext cx="3177867" cy="32242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5838DD-8A77-4594-B08E-86CE63194E7E}"/>
              </a:ext>
            </a:extLst>
          </p:cNvPr>
          <p:cNvSpPr txBox="1"/>
          <p:nvPr/>
        </p:nvSpPr>
        <p:spPr>
          <a:xfrm>
            <a:off x="4254759" y="1707502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  а    с    т    н    о   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84DAC2-984F-4EC1-BB39-FAFBE769567E}"/>
              </a:ext>
            </a:extLst>
          </p:cNvPr>
          <p:cNvSpPr txBox="1"/>
          <p:nvPr/>
        </p:nvSpPr>
        <p:spPr>
          <a:xfrm>
            <a:off x="3340359" y="2959246"/>
            <a:ext cx="3054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   о   к    а    з   а     т    е    л   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D35610-B3DA-4AEA-8AF7-9A6DE58633E2}"/>
              </a:ext>
            </a:extLst>
          </p:cNvPr>
          <p:cNvSpPr txBox="1"/>
          <p:nvPr/>
        </p:nvSpPr>
        <p:spPr>
          <a:xfrm>
            <a:off x="3942210" y="3541205"/>
            <a:ext cx="2561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  е   л    и     т    е    л   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92804E-B842-4E21-89EE-2EAB5ACC7B39}"/>
              </a:ext>
            </a:extLst>
          </p:cNvPr>
          <p:cNvSpPr txBox="1"/>
          <p:nvPr/>
        </p:nvSpPr>
        <p:spPr>
          <a:xfrm>
            <a:off x="4823458" y="1404389"/>
            <a:ext cx="33695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</a:t>
            </a:r>
          </a:p>
          <a:p>
            <a:endParaRPr lang="ru-RU" dirty="0"/>
          </a:p>
          <a:p>
            <a:r>
              <a:rPr lang="ru-RU" dirty="0"/>
              <a:t>н</a:t>
            </a:r>
          </a:p>
          <a:p>
            <a:r>
              <a:rPr lang="ru-RU" dirty="0"/>
              <a:t>о</a:t>
            </a:r>
          </a:p>
          <a:p>
            <a:r>
              <a:rPr lang="ru-RU" dirty="0"/>
              <a:t>в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</a:t>
            </a:r>
          </a:p>
          <a:p>
            <a:endParaRPr lang="ru-RU" dirty="0"/>
          </a:p>
          <a:p>
            <a:r>
              <a:rPr lang="ru-RU" dirty="0"/>
              <a:t>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0AB31A-3D24-4951-99C3-08C5C05215E2}"/>
              </a:ext>
            </a:extLst>
          </p:cNvPr>
          <p:cNvSpPr txBox="1"/>
          <p:nvPr/>
        </p:nvSpPr>
        <p:spPr>
          <a:xfrm>
            <a:off x="5468303" y="2337786"/>
            <a:ext cx="3080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</a:t>
            </a:r>
          </a:p>
          <a:p>
            <a:r>
              <a:rPr lang="ru-RU" dirty="0"/>
              <a:t>т</a:t>
            </a:r>
          </a:p>
          <a:p>
            <a:endParaRPr lang="ru-RU" dirty="0"/>
          </a:p>
          <a:p>
            <a:r>
              <a:rPr lang="ru-RU" dirty="0"/>
              <a:t>п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</a:t>
            </a:r>
          </a:p>
          <a:p>
            <a:r>
              <a:rPr lang="ru-RU" dirty="0"/>
              <a:t>ь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FDFE53DF-A1F4-4FFB-BDB1-AE68A2D6EE13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6884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FC59E82-9088-4EA7-B8D9-BB40B034A14A}"/>
              </a:ext>
            </a:extLst>
          </p:cNvPr>
          <p:cNvSpPr/>
          <p:nvPr/>
        </p:nvSpPr>
        <p:spPr>
          <a:xfrm>
            <a:off x="-11982" y="470263"/>
            <a:ext cx="122039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Умножение и деление степеней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B0D962B-1A11-40B8-A6FA-1D4395D1B603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90A19D-BA65-47C7-AF25-66FEA3733A01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A52391A6-B436-4394-9C7F-27B751C23F35}"/>
              </a:ext>
            </a:extLst>
          </p:cNvPr>
          <p:cNvSpPr/>
          <p:nvPr/>
        </p:nvSpPr>
        <p:spPr>
          <a:xfrm>
            <a:off x="4777799" y="1916813"/>
            <a:ext cx="26244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Дополни фразы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9B2A1C3E-7B65-4733-816A-7C50BCFA43AF}"/>
              </a:ext>
            </a:extLst>
          </p:cNvPr>
          <p:cNvSpPr/>
          <p:nvPr/>
        </p:nvSpPr>
        <p:spPr>
          <a:xfrm>
            <a:off x="-11982" y="2467091"/>
            <a:ext cx="5910587" cy="446705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lnSpc>
                <a:spcPct val="150000"/>
              </a:lnSpc>
              <a:buAutoNum type="arabicPeriod"/>
            </a:pPr>
            <a:endParaRPr lang="ru-RU" sz="2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уроке мне было……</a:t>
            </a: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 работал(а) активно/пассивно….</a:t>
            </a: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 доволен(а)/ не доволен(а)….</a:t>
            </a: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Мне бы хотелось в следующий раз…..</a:t>
            </a:r>
            <a:endParaRPr lang="ru-RU" sz="2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Мне показалось интересным, что….</a:t>
            </a: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Мне было сложно…..</a:t>
            </a:r>
          </a:p>
          <a:p>
            <a:pPr algn="ctr">
              <a:lnSpc>
                <a:spcPct val="150000"/>
              </a:lnSpc>
            </a:pPr>
            <a:endParaRPr lang="ru-RU" sz="2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4EE54C3-33BB-49FC-99A3-77152B3048CA}"/>
              </a:ext>
            </a:extLst>
          </p:cNvPr>
          <p:cNvSpPr/>
          <p:nvPr/>
        </p:nvSpPr>
        <p:spPr>
          <a:xfrm>
            <a:off x="6140792" y="5283548"/>
            <a:ext cx="605120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активную работу на уроке!</a:t>
            </a:r>
            <a:endParaRPr lang="ru-RU" sz="2800" b="0" cap="none" spc="0" dirty="0">
              <a:ln w="0"/>
              <a:solidFill>
                <a:srgbClr val="D8305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22E89995-12BB-4E0A-8443-52E9606DB717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18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EC16C6-7901-4947-A30D-B487C3E7D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694" y="1441950"/>
            <a:ext cx="3012848" cy="39401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B6BCF9-61BD-48F3-BE31-E467CD31D826}"/>
              </a:ext>
            </a:extLst>
          </p:cNvPr>
          <p:cNvSpPr txBox="1"/>
          <p:nvPr/>
        </p:nvSpPr>
        <p:spPr>
          <a:xfrm>
            <a:off x="8944984" y="2344797"/>
            <a:ext cx="121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D830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36919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4891988" y="0"/>
            <a:ext cx="24080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Ребус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45DA91BD-6D70-46C1-934B-2EE63CD18122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1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EC06D68-EF9F-461E-A6DD-77A0DF963C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835" y="1263344"/>
            <a:ext cx="6964330" cy="505046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260083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1520873" y="0"/>
            <a:ext cx="91502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Вопросы на повторение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688454" y="1320706"/>
            <a:ext cx="45384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Назови компоненты степени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29B9D07D-6868-4082-B6E2-5D6E08043575}"/>
                  </a:ext>
                </a:extLst>
              </p:cNvPr>
              <p:cNvSpPr/>
              <p:nvPr/>
            </p:nvSpPr>
            <p:spPr>
              <a:xfrm>
                <a:off x="840678" y="1553806"/>
                <a:ext cx="4521238" cy="450892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7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7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287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29B9D07D-6868-4082-B6E2-5D6E080435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678" y="1553806"/>
                <a:ext cx="4521238" cy="45089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Стрелка: влево 6">
            <a:extLst>
              <a:ext uri="{FF2B5EF4-FFF2-40B4-BE49-F238E27FC236}">
                <a16:creationId xmlns:a16="http://schemas.microsoft.com/office/drawing/2014/main" id="{C883B337-AC25-4372-9540-3518872243BA}"/>
              </a:ext>
            </a:extLst>
          </p:cNvPr>
          <p:cNvSpPr/>
          <p:nvPr/>
        </p:nvSpPr>
        <p:spPr>
          <a:xfrm rot="20360449">
            <a:off x="4253623" y="2006363"/>
            <a:ext cx="2178996" cy="6809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лево 7">
            <a:extLst>
              <a:ext uri="{FF2B5EF4-FFF2-40B4-BE49-F238E27FC236}">
                <a16:creationId xmlns:a16="http://schemas.microsoft.com/office/drawing/2014/main" id="{2BE9E500-3659-4EE6-A3EE-DE0822AF3438}"/>
              </a:ext>
            </a:extLst>
          </p:cNvPr>
          <p:cNvSpPr/>
          <p:nvPr/>
        </p:nvSpPr>
        <p:spPr>
          <a:xfrm rot="488465">
            <a:off x="2994900" y="4815734"/>
            <a:ext cx="2178996" cy="6809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9385658-985F-405B-806F-7994321861EF}"/>
              </a:ext>
            </a:extLst>
          </p:cNvPr>
          <p:cNvSpPr/>
          <p:nvPr/>
        </p:nvSpPr>
        <p:spPr>
          <a:xfrm>
            <a:off x="6482680" y="1489438"/>
            <a:ext cx="537704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Показатель степени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F4F02C1-9128-4499-B7FD-65E33E86E5FE}"/>
              </a:ext>
            </a:extLst>
          </p:cNvPr>
          <p:cNvSpPr/>
          <p:nvPr/>
        </p:nvSpPr>
        <p:spPr>
          <a:xfrm>
            <a:off x="5411619" y="4953063"/>
            <a:ext cx="5291257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Основание степени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45DA91BD-6D70-46C1-934B-2EE63CD18122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60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1520873" y="0"/>
            <a:ext cx="91502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Вопросы на повторение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69925B0-43AF-4485-8636-C0876A63C372}"/>
              </a:ext>
            </a:extLst>
          </p:cNvPr>
          <p:cNvSpPr/>
          <p:nvPr/>
        </p:nvSpPr>
        <p:spPr>
          <a:xfrm>
            <a:off x="3180830" y="1446550"/>
            <a:ext cx="51299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Оцени истинность утверждений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8C558C5-A942-47F3-A4C5-04A4F7A64032}"/>
              </a:ext>
            </a:extLst>
          </p:cNvPr>
          <p:cNvSpPr/>
          <p:nvPr/>
        </p:nvSpPr>
        <p:spPr>
          <a:xfrm>
            <a:off x="398514" y="2261839"/>
            <a:ext cx="11793486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 Произведение нескольких одинаковых множителей можно записать в виде степени.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D336FADC-345E-4C06-84D7-26AF06709519}"/>
                  </a:ext>
                </a:extLst>
              </p:cNvPr>
              <p:cNvSpPr/>
              <p:nvPr/>
            </p:nvSpPr>
            <p:spPr>
              <a:xfrm>
                <a:off x="485727" y="2736502"/>
                <a:ext cx="10520124" cy="46166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effectLst>
                <a:softEdge rad="317500"/>
              </a:effectLst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24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2</a:t>
                </a:r>
                <a:r>
                  <a:rPr lang="ru-RU" sz="2400" b="0" cap="none" spc="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. В выражении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0" i="1" cap="none" spc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cap="none" spc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ru-RU" sz="2400" b="0" i="1" cap="none" spc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7 </m:t>
                        </m:r>
                      </m:sup>
                    </m:sSup>
                  </m:oMath>
                </a14:m>
                <a:r>
                  <a:rPr lang="ru-RU" sz="2400" b="0" cap="none" spc="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число 3 – показатель степени, число 7 – основание степени.</a:t>
                </a:r>
              </a:p>
            </p:txBody>
          </p:sp>
        </mc:Choice>
        <mc:Fallback xmlns="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D336FADC-345E-4C06-84D7-26AF067095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27" y="2736502"/>
                <a:ext cx="10520124" cy="461665"/>
              </a:xfrm>
              <a:prstGeom prst="rect">
                <a:avLst/>
              </a:prstGeom>
              <a:blipFill>
                <a:blip r:embed="rId2"/>
                <a:stretch>
                  <a:fillRect l="-986" t="-11842" r="-986" b="-35526"/>
                </a:stretch>
              </a:blipFill>
              <a:effectLst>
                <a:softEdge rad="317500"/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11AB680-61A9-4CED-8C5C-CE714CF664B5}"/>
              </a:ext>
            </a:extLst>
          </p:cNvPr>
          <p:cNvSpPr/>
          <p:nvPr/>
        </p:nvSpPr>
        <p:spPr>
          <a:xfrm>
            <a:off x="485727" y="3211165"/>
            <a:ext cx="9013109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Нахождение значения степени называют возведением в степень.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8EA4778-6609-46B6-A150-895E529D6CFD}"/>
              </a:ext>
            </a:extLst>
          </p:cNvPr>
          <p:cNvSpPr/>
          <p:nvPr/>
        </p:nvSpPr>
        <p:spPr>
          <a:xfrm>
            <a:off x="398514" y="3685828"/>
            <a:ext cx="9080243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При возведении в степень нуля получается положительное число.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4207EE1-1559-4F51-A7AA-EDF85A125DE4}"/>
              </a:ext>
            </a:extLst>
          </p:cNvPr>
          <p:cNvSpPr/>
          <p:nvPr/>
        </p:nvSpPr>
        <p:spPr>
          <a:xfrm>
            <a:off x="398514" y="4160491"/>
            <a:ext cx="10304488" cy="830997"/>
          </a:xfrm>
          <a:prstGeom prst="rect">
            <a:avLst/>
          </a:prstGeom>
          <a:noFill/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Четность или нечетность показателя степени никак не влияет на результат </a:t>
            </a:r>
          </a:p>
          <a:p>
            <a:pPr algn="ctr"/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вычисления значения степени.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A34334E-6E04-418F-8393-36D8E5414A78}"/>
              </a:ext>
            </a:extLst>
          </p:cNvPr>
          <p:cNvSpPr/>
          <p:nvPr/>
        </p:nvSpPr>
        <p:spPr>
          <a:xfrm>
            <a:off x="215611" y="2169505"/>
            <a:ext cx="3658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V</a:t>
            </a:r>
            <a:endParaRPr lang="ru-RU" sz="2800" dirty="0">
              <a:ln w="0"/>
              <a:solidFill>
                <a:srgbClr val="92D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Condensed" panose="020B0502040204020203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75F4AF4-CB08-4220-89A6-FEE8D6094ED9}"/>
              </a:ext>
            </a:extLst>
          </p:cNvPr>
          <p:cNvSpPr/>
          <p:nvPr/>
        </p:nvSpPr>
        <p:spPr>
          <a:xfrm>
            <a:off x="215611" y="3105834"/>
            <a:ext cx="3658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V</a:t>
            </a:r>
            <a:endParaRPr lang="ru-RU" sz="2800" dirty="0">
              <a:ln w="0"/>
              <a:solidFill>
                <a:srgbClr val="92D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Condensed" panose="020B0502040204020203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83DF1E1D-2F89-4B46-A81D-89DA398D10B3}"/>
              </a:ext>
            </a:extLst>
          </p:cNvPr>
          <p:cNvSpPr/>
          <p:nvPr/>
        </p:nvSpPr>
        <p:spPr>
          <a:xfrm>
            <a:off x="211373" y="2598003"/>
            <a:ext cx="3658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X</a:t>
            </a:r>
            <a:endParaRPr lang="ru-RU" sz="28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Condensed" panose="020B0502040204020203" pitchFamily="34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F1B1A1B-0144-4980-9F49-413A33D5F68F}"/>
              </a:ext>
            </a:extLst>
          </p:cNvPr>
          <p:cNvSpPr/>
          <p:nvPr/>
        </p:nvSpPr>
        <p:spPr>
          <a:xfrm>
            <a:off x="211373" y="3596461"/>
            <a:ext cx="3658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X</a:t>
            </a:r>
            <a:endParaRPr lang="ru-RU" sz="28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Condensed" panose="020B0502040204020203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ADA7F9C-D26F-4613-B2EE-69BFAFA85E37}"/>
              </a:ext>
            </a:extLst>
          </p:cNvPr>
          <p:cNvSpPr/>
          <p:nvPr/>
        </p:nvSpPr>
        <p:spPr>
          <a:xfrm>
            <a:off x="215611" y="4103297"/>
            <a:ext cx="3658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X</a:t>
            </a:r>
            <a:endParaRPr lang="ru-RU" sz="28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Condensed" panose="020B0502040204020203" pitchFamily="34" charset="0"/>
            </a:endParaRP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078A1C56-F41E-4911-BDB4-76490AF22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677" y="4666754"/>
            <a:ext cx="704681" cy="135920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9171DCC2-B46D-44E9-BB56-2AF684F562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075" y="4605866"/>
            <a:ext cx="1100927" cy="2123489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2EBB1FC-9736-44ED-A60B-3C2E11100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365" y="5274211"/>
            <a:ext cx="704681" cy="1359202"/>
          </a:xfrm>
          <a:prstGeom prst="rect">
            <a:avLst/>
          </a:prstGeom>
        </p:spPr>
      </p:pic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0DCEC1BB-0B5D-44E4-AEFE-2F0A71E984F7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4220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1520873" y="0"/>
            <a:ext cx="91502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Вопросы на повторение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360311" y="1319080"/>
            <a:ext cx="114714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Запиши произведения в виде степени, а степени в виде произведений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30394BDD-D22B-44AA-B64B-64C4BB1EC147}"/>
                  </a:ext>
                </a:extLst>
              </p:cNvPr>
              <p:cNvSpPr/>
              <p:nvPr/>
            </p:nvSpPr>
            <p:spPr>
              <a:xfrm>
                <a:off x="984656" y="2070258"/>
                <a:ext cx="1068819" cy="93269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30394BDD-D22B-44AA-B64B-64C4BB1EC1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656" y="2070258"/>
                <a:ext cx="1068819" cy="9326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E3050FA2-D6EC-4998-97A4-0B5FAA92F7DC}"/>
                  </a:ext>
                </a:extLst>
              </p:cNvPr>
              <p:cNvSpPr/>
              <p:nvPr/>
            </p:nvSpPr>
            <p:spPr>
              <a:xfrm>
                <a:off x="737506" y="3107796"/>
                <a:ext cx="1428468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13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E3050FA2-D6EC-4998-97A4-0B5FAA92F7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06" y="3107796"/>
                <a:ext cx="1428468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E2938493-966D-44B5-AD1C-9D3DEC764D76}"/>
                  </a:ext>
                </a:extLst>
              </p:cNvPr>
              <p:cNvSpPr/>
              <p:nvPr/>
            </p:nvSpPr>
            <p:spPr>
              <a:xfrm>
                <a:off x="670180" y="4135973"/>
                <a:ext cx="1563120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E2938493-966D-44B5-AD1C-9D3DEC764D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80" y="4135973"/>
                <a:ext cx="1563120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632DBE12-D72C-4B13-8FE8-FC07E751A6FD}"/>
                  </a:ext>
                </a:extLst>
              </p:cNvPr>
              <p:cNvSpPr/>
              <p:nvPr/>
            </p:nvSpPr>
            <p:spPr>
              <a:xfrm>
                <a:off x="500262" y="5164150"/>
                <a:ext cx="1902957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5400" b="0" i="1" cap="none" spc="0" dirty="0" smtClean="0">
                            <a:ln w="0"/>
                            <a:solidFill>
                              <a:srgbClr val="D83054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5400" b="0" i="1" cap="none" spc="0" dirty="0" smtClean="0">
                            <a:ln w="0"/>
                            <a:solidFill>
                              <a:srgbClr val="D83054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−(2</m:t>
                        </m:r>
                      </m:e>
                      <m:sup>
                        <m:r>
                          <a:rPr lang="ru-RU" sz="5400" b="0" i="1" cap="none" spc="0" dirty="0" smtClean="0">
                            <a:ln w="0"/>
                            <a:solidFill>
                              <a:srgbClr val="D83054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sz="5400" b="0" cap="none" spc="0" dirty="0">
                    <a:ln w="0"/>
                    <a:solidFill>
                      <a:srgbClr val="D8305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)</a:t>
                </a:r>
              </a:p>
            </p:txBody>
          </p:sp>
        </mc:Choice>
        <mc:Fallback xmlns="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632DBE12-D72C-4B13-8FE8-FC07E751A6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262" y="5164150"/>
                <a:ext cx="1902957" cy="923330"/>
              </a:xfrm>
              <a:prstGeom prst="rect">
                <a:avLst/>
              </a:prstGeom>
              <a:blipFill>
                <a:blip r:embed="rId5"/>
                <a:stretch>
                  <a:fillRect t="-18421" r="-18269" b="-44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C71836B-5687-4853-A2BC-70DF79EC87A3}"/>
              </a:ext>
            </a:extLst>
          </p:cNvPr>
          <p:cNvSpPr/>
          <p:nvPr/>
        </p:nvSpPr>
        <p:spPr>
          <a:xfrm>
            <a:off x="5427661" y="1969240"/>
            <a:ext cx="470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8*8*8*8*8*8*8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A48FFFD-87FA-4504-81F8-25819BC86B74}"/>
              </a:ext>
            </a:extLst>
          </p:cNvPr>
          <p:cNvSpPr/>
          <p:nvPr/>
        </p:nvSpPr>
        <p:spPr>
          <a:xfrm>
            <a:off x="5427661" y="2885861"/>
            <a:ext cx="3401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-1*(-1)*(-1)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52B35F5-A44D-49D2-82A2-4571C4ECDC8C}"/>
              </a:ext>
            </a:extLst>
          </p:cNvPr>
          <p:cNvSpPr/>
          <p:nvPr/>
        </p:nvSpPr>
        <p:spPr>
          <a:xfrm>
            <a:off x="5427661" y="3779778"/>
            <a:ext cx="4645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-(3*3*3*3*3*3)</a:t>
            </a:r>
            <a:endParaRPr lang="ru-RU" sz="5400" b="0" cap="none" spc="0" dirty="0">
              <a:ln w="0"/>
              <a:solidFill>
                <a:srgbClr val="D8305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FA15AC2-7556-49E5-8140-08A9216E4251}"/>
              </a:ext>
            </a:extLst>
          </p:cNvPr>
          <p:cNvSpPr/>
          <p:nvPr/>
        </p:nvSpPr>
        <p:spPr>
          <a:xfrm>
            <a:off x="5909367" y="4793546"/>
            <a:ext cx="3746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а*а*а*а…*а</a:t>
            </a:r>
            <a:endParaRPr lang="ru-RU" sz="5400" b="0" cap="none" spc="0" dirty="0">
              <a:ln w="0"/>
              <a:solidFill>
                <a:srgbClr val="D8305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Правая фигурная скобка 13">
            <a:extLst>
              <a:ext uri="{FF2B5EF4-FFF2-40B4-BE49-F238E27FC236}">
                <a16:creationId xmlns:a16="http://schemas.microsoft.com/office/drawing/2014/main" id="{E791CEC5-DE23-489A-BA23-2BD03254A0D1}"/>
              </a:ext>
            </a:extLst>
          </p:cNvPr>
          <p:cNvSpPr/>
          <p:nvPr/>
        </p:nvSpPr>
        <p:spPr>
          <a:xfrm rot="5400000">
            <a:off x="7677845" y="4399191"/>
            <a:ext cx="419878" cy="3055249"/>
          </a:xfrm>
          <a:prstGeom prst="rightBrace">
            <a:avLst/>
          </a:prstGeom>
          <a:ln w="34925">
            <a:solidFill>
              <a:srgbClr val="D830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D83054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014CB0C-0DD4-441B-ABF7-2DAEC9AB1129}"/>
              </a:ext>
            </a:extLst>
          </p:cNvPr>
          <p:cNvSpPr/>
          <p:nvPr/>
        </p:nvSpPr>
        <p:spPr>
          <a:xfrm>
            <a:off x="7506602" y="5525501"/>
            <a:ext cx="8018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27 раз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50578D0-3B4A-4855-BA5D-538EAA2E4E6A}"/>
              </a:ext>
            </a:extLst>
          </p:cNvPr>
          <p:cNvSpPr/>
          <p:nvPr/>
        </p:nvSpPr>
        <p:spPr>
          <a:xfrm>
            <a:off x="1751365" y="2122589"/>
            <a:ext cx="3563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 x*x*x*x*x</a:t>
            </a:r>
            <a:endParaRPr lang="ru-RU" sz="5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205DA19-31B7-4526-B808-0BEF224F4367}"/>
              </a:ext>
            </a:extLst>
          </p:cNvPr>
          <p:cNvSpPr/>
          <p:nvPr/>
        </p:nvSpPr>
        <p:spPr>
          <a:xfrm>
            <a:off x="1848492" y="3098250"/>
            <a:ext cx="3482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 13*</a:t>
            </a:r>
            <a:r>
              <a:rPr lang="en-US" sz="5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13</a:t>
            </a:r>
            <a:r>
              <a:rPr lang="en-US" sz="5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*</a:t>
            </a:r>
            <a:r>
              <a:rPr lang="en-US" sz="5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13</a:t>
            </a:r>
            <a:endParaRPr lang="ru-RU" sz="5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F944161-D70B-476D-8B0D-69FFDFF36813}"/>
              </a:ext>
            </a:extLst>
          </p:cNvPr>
          <p:cNvSpPr/>
          <p:nvPr/>
        </p:nvSpPr>
        <p:spPr>
          <a:xfrm>
            <a:off x="1751365" y="4241443"/>
            <a:ext cx="3711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 </a:t>
            </a:r>
            <a:r>
              <a:rPr lang="en-US" sz="36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-4*(-4)*(-4)*(-4)</a:t>
            </a:r>
            <a:endParaRPr lang="ru-RU" sz="5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E16DE799-9952-4FA8-BD73-7C228A3A482B}"/>
              </a:ext>
            </a:extLst>
          </p:cNvPr>
          <p:cNvSpPr/>
          <p:nvPr/>
        </p:nvSpPr>
        <p:spPr>
          <a:xfrm>
            <a:off x="2230013" y="5156083"/>
            <a:ext cx="3756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 -(2*2*2*2)</a:t>
            </a:r>
            <a:endParaRPr lang="ru-RU" sz="5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4D0E5717-5D69-479A-91D6-3FFBFCDB6D16}"/>
                  </a:ext>
                </a:extLst>
              </p:cNvPr>
              <p:cNvSpPr/>
              <p:nvPr/>
            </p:nvSpPr>
            <p:spPr>
              <a:xfrm>
                <a:off x="10073485" y="1983132"/>
                <a:ext cx="1755481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=8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4D0E5717-5D69-479A-91D6-3FFBFCDB6D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3485" y="1983132"/>
                <a:ext cx="1755481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86D2FECE-8569-4DAE-A2D2-B3A68119E607}"/>
                  </a:ext>
                </a:extLst>
              </p:cNvPr>
              <p:cNvSpPr/>
              <p:nvPr/>
            </p:nvSpPr>
            <p:spPr>
              <a:xfrm>
                <a:off x="8776897" y="2912126"/>
                <a:ext cx="2273250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=−1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86D2FECE-8569-4DAE-A2D2-B3A68119E6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897" y="2912126"/>
                <a:ext cx="2273250" cy="9233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3512E215-DA40-4532-B0D7-6724B8F1E668}"/>
                  </a:ext>
                </a:extLst>
              </p:cNvPr>
              <p:cNvSpPr/>
              <p:nvPr/>
            </p:nvSpPr>
            <p:spPr>
              <a:xfrm>
                <a:off x="9898808" y="3866387"/>
                <a:ext cx="2293192" cy="7976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=−(3</m:t>
                          </m:r>
                        </m:e>
                        <m:sup>
                          <m:r>
                            <a:rPr lang="en-US" sz="4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6)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3512E215-DA40-4532-B0D7-6724B8F1E6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8808" y="3866387"/>
                <a:ext cx="2293192" cy="7976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5356F6FA-7E84-4D8F-9827-F90B067F6BA9}"/>
                  </a:ext>
                </a:extLst>
              </p:cNvPr>
              <p:cNvSpPr/>
              <p:nvPr/>
            </p:nvSpPr>
            <p:spPr>
              <a:xfrm>
                <a:off x="9528171" y="4875513"/>
                <a:ext cx="2067361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00B05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27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5356F6FA-7E84-4D8F-9827-F90B067F6B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8171" y="4875513"/>
                <a:ext cx="2067361" cy="92333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2B733C44-879F-4EAE-8E8B-0CEB6C60AD3F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0537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1520873" y="0"/>
            <a:ext cx="91502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Вопросы на повторение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3584742" y="1291088"/>
            <a:ext cx="50225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Выполни возведение в степень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41DACF-FE85-483B-89EF-B2A8B031BFD5}"/>
              </a:ext>
            </a:extLst>
          </p:cNvPr>
          <p:cNvSpPr txBox="1"/>
          <p:nvPr/>
        </p:nvSpPr>
        <p:spPr>
          <a:xfrm>
            <a:off x="4762023" y="1991455"/>
            <a:ext cx="62001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1" i="0" dirty="0">
                <a:solidFill>
                  <a:srgbClr val="D83054"/>
                </a:solidFill>
                <a:effectLst/>
                <a:latin typeface="Bahnschrift Condensed" panose="020B0502040204020203" pitchFamily="34" charset="0"/>
              </a:rPr>
              <a:t>16</a:t>
            </a:r>
            <a:r>
              <a:rPr lang="ru-RU" sz="5400" b="1" i="0" baseline="30000" dirty="0">
                <a:solidFill>
                  <a:srgbClr val="D83054"/>
                </a:solidFill>
                <a:effectLst/>
                <a:latin typeface="Bahnschrift Condensed" panose="020B0502040204020203" pitchFamily="34" charset="0"/>
              </a:rPr>
              <a:t>3</a:t>
            </a:r>
            <a:r>
              <a:rPr lang="ru-RU" sz="5400" b="1" i="0" dirty="0">
                <a:solidFill>
                  <a:srgbClr val="222222"/>
                </a:solidFill>
                <a:effectLst/>
                <a:latin typeface="Bahnschrift Condensed" panose="020B0502040204020203" pitchFamily="34" charset="0"/>
              </a:rPr>
              <a:t> </a:t>
            </a:r>
            <a:r>
              <a:rPr lang="ru-RU" sz="5400" b="1" i="0" dirty="0">
                <a:solidFill>
                  <a:srgbClr val="00B050"/>
                </a:solidFill>
                <a:effectLst/>
                <a:latin typeface="Bahnschrift Condensed" panose="020B0502040204020203" pitchFamily="34" charset="0"/>
              </a:rPr>
              <a:t>= 4096</a:t>
            </a:r>
            <a:endParaRPr lang="ru-RU" sz="5400" dirty="0">
              <a:solidFill>
                <a:srgbClr val="00B05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ECE221-42B6-4126-AFD6-24ACC6404C71}"/>
              </a:ext>
            </a:extLst>
          </p:cNvPr>
          <p:cNvSpPr txBox="1"/>
          <p:nvPr/>
        </p:nvSpPr>
        <p:spPr>
          <a:xfrm>
            <a:off x="4762023" y="2820599"/>
            <a:ext cx="62001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1" i="0" dirty="0">
                <a:solidFill>
                  <a:srgbClr val="D83054"/>
                </a:solidFill>
                <a:effectLst/>
                <a:latin typeface="Bahnschrift Condensed" panose="020B0502040204020203" pitchFamily="34" charset="0"/>
              </a:rPr>
              <a:t>-5</a:t>
            </a:r>
            <a:r>
              <a:rPr lang="ru-RU" sz="5400" b="1" i="0" baseline="30000" dirty="0">
                <a:solidFill>
                  <a:srgbClr val="D83054"/>
                </a:solidFill>
                <a:effectLst/>
                <a:latin typeface="Bahnschrift Condensed" panose="020B0502040204020203" pitchFamily="34" charset="0"/>
              </a:rPr>
              <a:t>3</a:t>
            </a:r>
            <a:r>
              <a:rPr lang="ru-RU" sz="5400" b="1" i="0" dirty="0">
                <a:solidFill>
                  <a:srgbClr val="D83054"/>
                </a:solidFill>
                <a:effectLst/>
                <a:latin typeface="Bahnschrift Condensed" panose="020B0502040204020203" pitchFamily="34" charset="0"/>
              </a:rPr>
              <a:t> </a:t>
            </a:r>
            <a:r>
              <a:rPr lang="ru-RU" sz="5400" b="1" i="0" dirty="0">
                <a:solidFill>
                  <a:srgbClr val="00B050"/>
                </a:solidFill>
                <a:effectLst/>
                <a:latin typeface="Bahnschrift Condensed" panose="020B0502040204020203" pitchFamily="34" charset="0"/>
              </a:rPr>
              <a:t>= -125</a:t>
            </a:r>
            <a:endParaRPr lang="ru-RU" sz="5400" dirty="0">
              <a:solidFill>
                <a:srgbClr val="00B050"/>
              </a:solidFill>
              <a:latin typeface="Bahnschrift Condensed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4D956A9-87C2-4008-8916-DE9C63D93C73}"/>
                  </a:ext>
                </a:extLst>
              </p:cNvPr>
              <p:cNvSpPr txBox="1"/>
              <p:nvPr/>
            </p:nvSpPr>
            <p:spPr>
              <a:xfrm>
                <a:off x="4762023" y="3643901"/>
                <a:ext cx="6200192" cy="12925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5400" b="1" i="0" dirty="0">
                    <a:solidFill>
                      <a:srgbClr val="D83054"/>
                    </a:solidFill>
                    <a:effectLst/>
                    <a:latin typeface="Bahnschrift Condensed" panose="020B0502040204020203" pitchFamily="34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rgbClr val="D8305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rgbClr val="D83054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rgbClr val="D83054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5400" b="1" i="0" dirty="0">
                    <a:solidFill>
                      <a:srgbClr val="D83054"/>
                    </a:solidFill>
                    <a:effectLst/>
                    <a:latin typeface="Bahnschrift Condensed" panose="020B0502040204020203" pitchFamily="34" charset="0"/>
                  </a:rPr>
                  <a:t>)</a:t>
                </a:r>
                <a:r>
                  <a:rPr lang="ru-RU" sz="5400" b="1" i="0" baseline="30000" dirty="0">
                    <a:solidFill>
                      <a:srgbClr val="D83054"/>
                    </a:solidFill>
                    <a:effectLst/>
                    <a:latin typeface="Bahnschrift Condensed" panose="020B0502040204020203" pitchFamily="34" charset="0"/>
                  </a:rPr>
                  <a:t>4</a:t>
                </a:r>
                <a:r>
                  <a:rPr lang="ru-RU" sz="5400" b="1" i="0" dirty="0">
                    <a:solidFill>
                      <a:srgbClr val="D83054"/>
                    </a:solidFill>
                    <a:effectLst/>
                    <a:latin typeface="Bahnschrift Condensed" panose="020B0502040204020203" pitchFamily="34" charset="0"/>
                  </a:rPr>
                  <a:t> </a:t>
                </a:r>
                <a:r>
                  <a:rPr lang="ru-RU" sz="5400" b="1" i="0" dirty="0">
                    <a:solidFill>
                      <a:srgbClr val="00B050"/>
                    </a:solidFill>
                    <a:effectLst/>
                    <a:latin typeface="Bahnschrift Condensed" panose="020B0502040204020203" pitchFamily="34" charset="0"/>
                  </a:rPr>
                  <a:t>= 0,0016</a:t>
                </a:r>
                <a:endParaRPr lang="ru-RU" sz="5400" dirty="0">
                  <a:solidFill>
                    <a:srgbClr val="00B050"/>
                  </a:solidFill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4D956A9-87C2-4008-8916-DE9C63D93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023" y="3643901"/>
                <a:ext cx="6200192" cy="1292598"/>
              </a:xfrm>
              <a:prstGeom prst="rect">
                <a:avLst/>
              </a:prstGeom>
              <a:blipFill>
                <a:blip r:embed="rId2"/>
                <a:stretch>
                  <a:fillRect l="-5211" t="-943" b="-117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C97DFEE-E9AD-488A-8935-9D954E2F5303}"/>
              </a:ext>
            </a:extLst>
          </p:cNvPr>
          <p:cNvSpPr txBox="1"/>
          <p:nvPr/>
        </p:nvSpPr>
        <p:spPr>
          <a:xfrm>
            <a:off x="4762023" y="4936499"/>
            <a:ext cx="62001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1" i="0" dirty="0">
                <a:solidFill>
                  <a:srgbClr val="D83054"/>
                </a:solidFill>
                <a:effectLst/>
                <a:latin typeface="Bahnschrift Condensed" panose="020B0502040204020203" pitchFamily="34" charset="0"/>
              </a:rPr>
              <a:t>-0,6</a:t>
            </a:r>
            <a:r>
              <a:rPr lang="ru-RU" sz="5400" b="1" i="0" baseline="30000" dirty="0">
                <a:solidFill>
                  <a:srgbClr val="D83054"/>
                </a:solidFill>
                <a:effectLst/>
                <a:latin typeface="Bahnschrift Condensed" panose="020B0502040204020203" pitchFamily="34" charset="0"/>
              </a:rPr>
              <a:t>3</a:t>
            </a:r>
            <a:r>
              <a:rPr lang="ru-RU" sz="5400" b="1" i="0" dirty="0">
                <a:solidFill>
                  <a:srgbClr val="D83054"/>
                </a:solidFill>
                <a:effectLst/>
                <a:latin typeface="Bahnschrift Condensed" panose="020B0502040204020203" pitchFamily="34" charset="0"/>
              </a:rPr>
              <a:t> </a:t>
            </a:r>
            <a:r>
              <a:rPr lang="ru-RU" sz="5400" b="1" i="0" dirty="0">
                <a:solidFill>
                  <a:srgbClr val="00B050"/>
                </a:solidFill>
                <a:effectLst/>
                <a:latin typeface="Bahnschrift Condensed" panose="020B0502040204020203" pitchFamily="34" charset="0"/>
              </a:rPr>
              <a:t>= -0,216</a:t>
            </a:r>
            <a:endParaRPr lang="ru-RU" sz="5400" dirty="0">
              <a:solidFill>
                <a:srgbClr val="00B05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24480C7A-5739-4B9C-8DBD-1AB2497B94DC}"/>
              </a:ext>
            </a:extLst>
          </p:cNvPr>
          <p:cNvSpPr/>
          <p:nvPr/>
        </p:nvSpPr>
        <p:spPr>
          <a:xfrm>
            <a:off x="5570376" y="1991455"/>
            <a:ext cx="1604865" cy="908191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8E1CCA4-AAB3-4D8E-B1E7-3D22D378F66A}"/>
              </a:ext>
            </a:extLst>
          </p:cNvPr>
          <p:cNvSpPr/>
          <p:nvPr/>
        </p:nvSpPr>
        <p:spPr>
          <a:xfrm>
            <a:off x="5570376" y="3005594"/>
            <a:ext cx="1604865" cy="908191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888441B-A482-4AB3-BC4D-937CBE51D0A9}"/>
              </a:ext>
            </a:extLst>
          </p:cNvPr>
          <p:cNvSpPr/>
          <p:nvPr/>
        </p:nvSpPr>
        <p:spPr>
          <a:xfrm>
            <a:off x="5778760" y="3994715"/>
            <a:ext cx="1807028" cy="908191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1098F845-4635-4BC8-9A70-5EE0BC740FFE}"/>
              </a:ext>
            </a:extLst>
          </p:cNvPr>
          <p:cNvSpPr/>
          <p:nvPr/>
        </p:nvSpPr>
        <p:spPr>
          <a:xfrm>
            <a:off x="6096000" y="5106355"/>
            <a:ext cx="1751045" cy="908191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Condensed" panose="020B0502040204020203" pitchFamily="34" charset="0"/>
              </a:rPr>
              <a:t>?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4E0739E6-2143-4800-B3CE-6A86FE561B44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784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13" grpId="0"/>
      <p:bldP spid="15" grpId="0"/>
      <p:bldP spid="17" grpId="0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1520873" y="0"/>
            <a:ext cx="91502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Вопросы на повторение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3637641" y="1291088"/>
            <a:ext cx="4916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Назови знак значения степени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081F863-78A2-4794-AEB2-3D04D91E7640}"/>
              </a:ext>
            </a:extLst>
          </p:cNvPr>
          <p:cNvSpPr/>
          <p:nvPr/>
        </p:nvSpPr>
        <p:spPr>
          <a:xfrm>
            <a:off x="8332237" y="2202024"/>
            <a:ext cx="2267339" cy="646331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нак ''плюс'' 8">
            <a:extLst>
              <a:ext uri="{FF2B5EF4-FFF2-40B4-BE49-F238E27FC236}">
                <a16:creationId xmlns:a16="http://schemas.microsoft.com/office/drawing/2014/main" id="{F32E46B4-448B-4422-BCC9-17F03D6B9B96}"/>
              </a:ext>
            </a:extLst>
          </p:cNvPr>
          <p:cNvSpPr/>
          <p:nvPr/>
        </p:nvSpPr>
        <p:spPr>
          <a:xfrm>
            <a:off x="7805057" y="2974476"/>
            <a:ext cx="3321698" cy="3629608"/>
          </a:xfrm>
          <a:prstGeom prst="mathPlus">
            <a:avLst/>
          </a:prstGeom>
          <a:solidFill>
            <a:srgbClr val="D83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88E33437-590F-45B6-AA9C-DE42D4F695B7}"/>
                  </a:ext>
                </a:extLst>
              </p:cNvPr>
              <p:cNvSpPr/>
              <p:nvPr/>
            </p:nvSpPr>
            <p:spPr>
              <a:xfrm>
                <a:off x="1345823" y="3221117"/>
                <a:ext cx="1586588" cy="93269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88E33437-590F-45B6-AA9C-DE42D4F695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823" y="3221117"/>
                <a:ext cx="1586588" cy="9326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EA73B7F4-7A6D-4F9B-A179-253C81D8AE9E}"/>
                  </a:ext>
                </a:extLst>
              </p:cNvPr>
              <p:cNvSpPr/>
              <p:nvPr/>
            </p:nvSpPr>
            <p:spPr>
              <a:xfrm>
                <a:off x="268751" y="1915664"/>
                <a:ext cx="1068819" cy="93269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EA73B7F4-7A6D-4F9B-A179-253C81D8AE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751" y="1915664"/>
                <a:ext cx="1068819" cy="9326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196FA1C6-2522-4F47-9B7D-6BC3C9691860}"/>
                  </a:ext>
                </a:extLst>
              </p:cNvPr>
              <p:cNvSpPr/>
              <p:nvPr/>
            </p:nvSpPr>
            <p:spPr>
              <a:xfrm>
                <a:off x="2064207" y="4820942"/>
                <a:ext cx="1586588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196FA1C6-2522-4F47-9B7D-6BC3C96918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207" y="4820942"/>
                <a:ext cx="1586588" cy="923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00C5011A-5F82-4296-91D6-2DF0C2DE17FA}"/>
                  </a:ext>
                </a:extLst>
              </p:cNvPr>
              <p:cNvSpPr/>
              <p:nvPr/>
            </p:nvSpPr>
            <p:spPr>
              <a:xfrm>
                <a:off x="440641" y="4144447"/>
                <a:ext cx="2160463" cy="93269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−(</m:t>
                          </m:r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ru-RU" sz="5400" b="0" i="1" cap="none" spc="0" dirty="0" smtClean="0">
                          <a:ln w="0"/>
                          <a:solidFill>
                            <a:srgbClr val="D83054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00C5011A-5F82-4296-91D6-2DF0C2DE17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41" y="4144447"/>
                <a:ext cx="2160463" cy="9326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C000A410-DB6C-4FAE-B54A-7B8E1AB9029A}"/>
                  </a:ext>
                </a:extLst>
              </p:cNvPr>
              <p:cNvSpPr/>
              <p:nvPr/>
            </p:nvSpPr>
            <p:spPr>
              <a:xfrm>
                <a:off x="436491" y="2759452"/>
                <a:ext cx="1586588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C000A410-DB6C-4FAE-B54A-7B8E1AB902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491" y="2759452"/>
                <a:ext cx="1586588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532E44BA-2C0F-43E7-839E-599727734B75}"/>
                  </a:ext>
                </a:extLst>
              </p:cNvPr>
              <p:cNvSpPr/>
              <p:nvPr/>
            </p:nvSpPr>
            <p:spPr>
              <a:xfrm>
                <a:off x="1078686" y="5723621"/>
                <a:ext cx="1586588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sz="5400" b="0" i="1" cap="none" spc="0" dirty="0" smtClean="0">
                              <a:ln w="0"/>
                              <a:solidFill>
                                <a:srgbClr val="D83054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532E44BA-2C0F-43E7-839E-599727734B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686" y="5723621"/>
                <a:ext cx="1586588" cy="9233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Стрелка: влево 15">
            <a:extLst>
              <a:ext uri="{FF2B5EF4-FFF2-40B4-BE49-F238E27FC236}">
                <a16:creationId xmlns:a16="http://schemas.microsoft.com/office/drawing/2014/main" id="{2F2C11B0-579C-4039-AF59-299DBDC514D6}"/>
              </a:ext>
            </a:extLst>
          </p:cNvPr>
          <p:cNvSpPr/>
          <p:nvPr/>
        </p:nvSpPr>
        <p:spPr>
          <a:xfrm rot="12159170">
            <a:off x="867826" y="3689910"/>
            <a:ext cx="7174412" cy="342065"/>
          </a:xfrm>
          <a:prstGeom prst="leftArrow">
            <a:avLst/>
          </a:prstGeom>
          <a:solidFill>
            <a:srgbClr val="92D05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лево 16">
            <a:extLst>
              <a:ext uri="{FF2B5EF4-FFF2-40B4-BE49-F238E27FC236}">
                <a16:creationId xmlns:a16="http://schemas.microsoft.com/office/drawing/2014/main" id="{7C9A7CE6-C8B3-4D8B-A23B-32C7DA172F06}"/>
              </a:ext>
            </a:extLst>
          </p:cNvPr>
          <p:cNvSpPr/>
          <p:nvPr/>
        </p:nvSpPr>
        <p:spPr>
          <a:xfrm rot="12159170">
            <a:off x="1037851" y="4375085"/>
            <a:ext cx="7174412" cy="342065"/>
          </a:xfrm>
          <a:prstGeom prst="leftArrow">
            <a:avLst/>
          </a:prstGeom>
          <a:solidFill>
            <a:srgbClr val="92D05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лево 17">
            <a:extLst>
              <a:ext uri="{FF2B5EF4-FFF2-40B4-BE49-F238E27FC236}">
                <a16:creationId xmlns:a16="http://schemas.microsoft.com/office/drawing/2014/main" id="{934B214C-F859-4993-9E0A-4A8D6525288C}"/>
              </a:ext>
            </a:extLst>
          </p:cNvPr>
          <p:cNvSpPr/>
          <p:nvPr/>
        </p:nvSpPr>
        <p:spPr>
          <a:xfrm rot="10243204">
            <a:off x="2433807" y="3261852"/>
            <a:ext cx="5747654" cy="342065"/>
          </a:xfrm>
          <a:prstGeom prst="leftArrow">
            <a:avLst/>
          </a:prstGeom>
          <a:solidFill>
            <a:srgbClr val="92D05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лево 18">
            <a:extLst>
              <a:ext uri="{FF2B5EF4-FFF2-40B4-BE49-F238E27FC236}">
                <a16:creationId xmlns:a16="http://schemas.microsoft.com/office/drawing/2014/main" id="{0E29D111-DF31-43B2-B914-71E54BC5E020}"/>
              </a:ext>
            </a:extLst>
          </p:cNvPr>
          <p:cNvSpPr/>
          <p:nvPr/>
        </p:nvSpPr>
        <p:spPr>
          <a:xfrm rot="9571757" flipV="1">
            <a:off x="2154824" y="3376835"/>
            <a:ext cx="5984005" cy="347331"/>
          </a:xfrm>
          <a:prstGeom prst="leftArrow">
            <a:avLst/>
          </a:prstGeom>
          <a:solidFill>
            <a:srgbClr val="92D05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лево 19">
            <a:extLst>
              <a:ext uri="{FF2B5EF4-FFF2-40B4-BE49-F238E27FC236}">
                <a16:creationId xmlns:a16="http://schemas.microsoft.com/office/drawing/2014/main" id="{03134E68-7F2C-4C5B-9C86-D5614D86CDD1}"/>
              </a:ext>
            </a:extLst>
          </p:cNvPr>
          <p:cNvSpPr/>
          <p:nvPr/>
        </p:nvSpPr>
        <p:spPr>
          <a:xfrm rot="9425589">
            <a:off x="3308107" y="3894972"/>
            <a:ext cx="5655586" cy="391584"/>
          </a:xfrm>
          <a:prstGeom prst="leftArrow">
            <a:avLst/>
          </a:prstGeom>
          <a:solidFill>
            <a:srgbClr val="92D05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лево 20">
            <a:extLst>
              <a:ext uri="{FF2B5EF4-FFF2-40B4-BE49-F238E27FC236}">
                <a16:creationId xmlns:a16="http://schemas.microsoft.com/office/drawing/2014/main" id="{B9E95DAC-6DEF-4AA0-BD65-0B49F9FBA0FD}"/>
              </a:ext>
            </a:extLst>
          </p:cNvPr>
          <p:cNvSpPr/>
          <p:nvPr/>
        </p:nvSpPr>
        <p:spPr>
          <a:xfrm rot="10280108">
            <a:off x="2326038" y="5635107"/>
            <a:ext cx="6275745" cy="313067"/>
          </a:xfrm>
          <a:prstGeom prst="leftArrow">
            <a:avLst/>
          </a:prstGeom>
          <a:solidFill>
            <a:srgbClr val="92D05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F05B8CAA-161A-4681-B2E8-390BBD47910F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597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542794" y="0"/>
            <a:ext cx="710643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Деление степеней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5360062" y="1291088"/>
            <a:ext cx="14718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Правило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F277FFD-EAA4-4B1A-ADFB-40642EB7C292}"/>
                  </a:ext>
                </a:extLst>
              </p:cNvPr>
              <p:cNvSpPr/>
              <p:nvPr/>
            </p:nvSpPr>
            <p:spPr>
              <a:xfrm>
                <a:off x="2251840" y="2073909"/>
                <a:ext cx="7688323" cy="18994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Для любого числа </a:t>
                </a:r>
                <a:r>
                  <a:rPr lang="ru-RU" sz="36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а</a:t>
                </a:r>
                <a:r>
                  <a:rPr lang="ru-RU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и произвольных</a:t>
                </a:r>
                <a:r>
                  <a:rPr lang="en-US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натуральных чисел </a:t>
                </a:r>
                <a:r>
                  <a:rPr lang="en-US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b</a:t>
                </a:r>
                <a:r>
                  <a:rPr lang="en-US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и </a:t>
                </a:r>
                <a:r>
                  <a:rPr lang="en-US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c</a:t>
                </a:r>
                <a:endParaRPr lang="ru-RU" sz="2800" dirty="0">
                  <a:ln w="0"/>
                  <a:solidFill>
                    <a:srgbClr val="0070C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r>
                  <a:rPr lang="en-US" sz="80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80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F277FFD-EAA4-4B1A-ADFB-40642EB7C2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1840" y="2073909"/>
                <a:ext cx="7688323" cy="1899431"/>
              </a:xfrm>
              <a:prstGeom prst="rect">
                <a:avLst/>
              </a:prstGeom>
              <a:blipFill>
                <a:blip r:embed="rId2"/>
                <a:stretch>
                  <a:fillRect l="-1426" t="-5449" r="-1426" b="-31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6668053-84E3-49FA-853C-95F260930977}"/>
              </a:ext>
            </a:extLst>
          </p:cNvPr>
          <p:cNvSpPr/>
          <p:nvPr/>
        </p:nvSpPr>
        <p:spPr>
          <a:xfrm>
            <a:off x="783771" y="1958147"/>
            <a:ext cx="10571584" cy="2446079"/>
          </a:xfrm>
          <a:prstGeom prst="roundRect">
            <a:avLst/>
          </a:prstGeom>
          <a:noFill/>
          <a:ln w="76200">
            <a:solidFill>
              <a:srgbClr val="D8305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778C0F2D-6514-46C6-9C8C-05EE003F8C72}"/>
                  </a:ext>
                </a:extLst>
              </p:cNvPr>
              <p:cNvSpPr/>
              <p:nvPr/>
            </p:nvSpPr>
            <p:spPr>
              <a:xfrm>
                <a:off x="3661818" y="4917509"/>
                <a:ext cx="4517582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600" dirty="0">
                    <a:ln w="0"/>
                    <a:solidFill>
                      <a:srgbClr val="D8305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т.к.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3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ru-RU" sz="36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ru-RU" sz="36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sz="3600" dirty="0">
                    <a:ln w="0"/>
                    <a:solidFill>
                      <a:srgbClr val="D8305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 </a:t>
                </a:r>
                <a:r>
                  <a:rPr lang="en-US" sz="3600" dirty="0">
                    <a:ln w="0"/>
                    <a:solidFill>
                      <a:srgbClr val="D8305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(</a:t>
                </a:r>
                <a:r>
                  <a:rPr lang="en-US" sz="3600" dirty="0" err="1">
                    <a:ln w="0"/>
                    <a:solidFill>
                      <a:srgbClr val="D8305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aaa</a:t>
                </a:r>
                <a:r>
                  <a:rPr lang="en-US" sz="3600" dirty="0">
                    <a:ln w="0"/>
                    <a:solidFill>
                      <a:srgbClr val="D8305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)*(</a:t>
                </a:r>
                <a:r>
                  <a:rPr lang="en-US" sz="3600" dirty="0" err="1">
                    <a:ln w="0"/>
                    <a:solidFill>
                      <a:srgbClr val="D8305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aaaa</a:t>
                </a:r>
                <a:r>
                  <a:rPr lang="en-US" sz="3600" dirty="0">
                    <a:ln w="0"/>
                    <a:solidFill>
                      <a:srgbClr val="D83054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)=</a:t>
                </a:r>
                <a:r>
                  <a:rPr lang="en-US" sz="36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36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ru-RU" sz="3600" dirty="0">
                  <a:ln w="0"/>
                  <a:solidFill>
                    <a:srgbClr val="D83054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778C0F2D-6514-46C6-9C8C-05EE003F8C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1818" y="4917509"/>
                <a:ext cx="4517582" cy="646331"/>
              </a:xfrm>
              <a:prstGeom prst="rect">
                <a:avLst/>
              </a:prstGeom>
              <a:blipFill>
                <a:blip r:embed="rId3"/>
                <a:stretch>
                  <a:fillRect l="-4318" t="-19811" b="-367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B41AD99-173D-4AA2-9843-0A844FF799B6}"/>
                  </a:ext>
                </a:extLst>
              </p:cNvPr>
              <p:cNvSpPr txBox="1"/>
              <p:nvPr/>
            </p:nvSpPr>
            <p:spPr>
              <a:xfrm>
                <a:off x="2820513" y="5654822"/>
                <a:ext cx="6200192" cy="3742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Доказанное равенство выражает основное свойство степени.</m:t>
                      </m:r>
                    </m:oMath>
                  </m:oMathPara>
                </a14:m>
                <a:endParaRPr lang="ru-RU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B41AD99-173D-4AA2-9843-0A844FF79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0513" y="5654822"/>
                <a:ext cx="6200192" cy="374270"/>
              </a:xfrm>
              <a:prstGeom prst="rect">
                <a:avLst/>
              </a:prstGeom>
              <a:blipFill>
                <a:blip r:embed="rId4"/>
                <a:stretch>
                  <a:fillRect l="-197" r="-4228" b="-8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014462C1-5FEC-44AF-81C2-0D93A8D792A6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4650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BBE3B-E7E2-4005-BEFE-E1E056515C0B}"/>
              </a:ext>
            </a:extLst>
          </p:cNvPr>
          <p:cNvSpPr/>
          <p:nvPr/>
        </p:nvSpPr>
        <p:spPr>
          <a:xfrm>
            <a:off x="10745770" y="5780782"/>
            <a:ext cx="14462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Алгебра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7 класс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09F84-86CC-4D00-BA48-0850E5ED4829}"/>
              </a:ext>
            </a:extLst>
          </p:cNvPr>
          <p:cNvSpPr txBox="1"/>
          <p:nvPr/>
        </p:nvSpPr>
        <p:spPr>
          <a:xfrm>
            <a:off x="5069255" y="6604084"/>
            <a:ext cx="58929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solidFill>
                  <a:schemeClr val="bg1">
                    <a:lumMod val="75000"/>
                  </a:schemeClr>
                </a:solidFill>
              </a:rPr>
              <a:t>Автор презентации: Григорьева Екатерина Андреевна, учитель математики МБОУ СОШ №4 г. Урай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D84A74-C2DE-481F-A84E-2D78E17796D0}"/>
              </a:ext>
            </a:extLst>
          </p:cNvPr>
          <p:cNvSpPr/>
          <p:nvPr/>
        </p:nvSpPr>
        <p:spPr>
          <a:xfrm>
            <a:off x="2040251" y="0"/>
            <a:ext cx="811151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Умножение степеней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F2AD5F-FC56-4674-9FA6-4C7E68F21B3D}"/>
              </a:ext>
            </a:extLst>
          </p:cNvPr>
          <p:cNvSpPr/>
          <p:nvPr/>
        </p:nvSpPr>
        <p:spPr>
          <a:xfrm>
            <a:off x="3615245" y="1282877"/>
            <a:ext cx="14718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rgbClr val="D8305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Правило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F277FFD-EAA4-4B1A-ADFB-40642EB7C292}"/>
                  </a:ext>
                </a:extLst>
              </p:cNvPr>
              <p:cNvSpPr/>
              <p:nvPr/>
            </p:nvSpPr>
            <p:spPr>
              <a:xfrm>
                <a:off x="532756" y="2016028"/>
                <a:ext cx="7646644" cy="220720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Для любого числа </a:t>
                </a:r>
                <a:r>
                  <a:rPr lang="ru-RU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а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и произвольных</a:t>
                </a:r>
                <a:r>
                  <a:rPr lang="en-US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натуральных чисел </a:t>
                </a:r>
                <a:r>
                  <a:rPr lang="en-US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b</a:t>
                </a:r>
                <a:r>
                  <a:rPr lang="en-US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 </a:t>
                </a:r>
                <a:r>
                  <a:rPr lang="ru-RU" sz="2800" dirty="0">
                    <a:ln w="0"/>
                    <a:solidFill>
                      <a:srgbClr val="0070C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и </a:t>
                </a:r>
                <a:r>
                  <a:rPr lang="en-US" sz="28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c</a:t>
                </a:r>
              </a:p>
              <a:p>
                <a:pPr algn="ctr"/>
                <a:endParaRPr lang="ru-RU" sz="28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  <m:sSup>
                      <m:sSupPr>
                        <m:ctrlPr>
                          <a:rPr lang="ru-RU" sz="800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r>
                  <a:rPr lang="en-US" sz="8000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Bahnschrift Condensed" panose="020B0502040204020203" pitchFamily="34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800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8000" b="0" i="1" dirty="0" smtClean="0">
                            <a:ln w="0"/>
                            <a:solidFill>
                              <a:srgbClr val="00B05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endParaRPr lang="ru-RU" sz="8000" dirty="0">
                  <a:ln w="0"/>
                  <a:solidFill>
                    <a:srgbClr val="00B05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Bahnschrift Condensed" panose="020B0502040204020203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F277FFD-EAA4-4B1A-ADFB-40642EB7C2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56" y="2016028"/>
                <a:ext cx="7646644" cy="2207207"/>
              </a:xfrm>
              <a:prstGeom prst="rect">
                <a:avLst/>
              </a:prstGeom>
              <a:blipFill>
                <a:blip r:embed="rId2"/>
                <a:stretch>
                  <a:fillRect l="-1355" t="-3315" r="-1355" b="-270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6668053-84E3-49FA-853C-95F260930977}"/>
              </a:ext>
            </a:extLst>
          </p:cNvPr>
          <p:cNvSpPr/>
          <p:nvPr/>
        </p:nvSpPr>
        <p:spPr>
          <a:xfrm>
            <a:off x="295426" y="1958148"/>
            <a:ext cx="8111516" cy="2322968"/>
          </a:xfrm>
          <a:prstGeom prst="roundRect">
            <a:avLst/>
          </a:prstGeom>
          <a:noFill/>
          <a:ln w="76200">
            <a:solidFill>
              <a:srgbClr val="D8305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6D9BC7B-1F41-41A0-BAD1-66951D9BFB3C}"/>
              </a:ext>
            </a:extLst>
          </p:cNvPr>
          <p:cNvSpPr/>
          <p:nvPr/>
        </p:nvSpPr>
        <p:spPr>
          <a:xfrm>
            <a:off x="1332911" y="4400206"/>
            <a:ext cx="79399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Сформулируй устно правило умножения степеней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D60355F-BF7D-46D2-8148-3BE93083AFC8}"/>
              </a:ext>
            </a:extLst>
          </p:cNvPr>
          <p:cNvSpPr/>
          <p:nvPr/>
        </p:nvSpPr>
        <p:spPr>
          <a:xfrm>
            <a:off x="295426" y="5104418"/>
            <a:ext cx="1151129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 умножении степеней с одинаковыми основаниями основание оставляют тем же, </a:t>
            </a:r>
          </a:p>
          <a:p>
            <a:pPr algn="ctr"/>
            <a:r>
              <a:rPr lang="ru-RU" sz="2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 показатели степеней складывают.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9192A31-B287-44FD-BAA8-9BED2B52187E}"/>
              </a:ext>
            </a:extLst>
          </p:cNvPr>
          <p:cNvSpPr/>
          <p:nvPr/>
        </p:nvSpPr>
        <p:spPr>
          <a:xfrm>
            <a:off x="10151749" y="-512504"/>
            <a:ext cx="1234633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13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!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FD132C9-4D70-41E0-B7CA-A100F7911227}"/>
              </a:ext>
            </a:extLst>
          </p:cNvPr>
          <p:cNvSpPr/>
          <p:nvPr/>
        </p:nvSpPr>
        <p:spPr>
          <a:xfrm>
            <a:off x="9889715" y="6113215"/>
            <a:ext cx="704498" cy="401195"/>
          </a:xfrm>
          <a:prstGeom prst="roundRect">
            <a:avLst/>
          </a:prstGeom>
          <a:solidFill>
            <a:srgbClr val="2DACB9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207A84"/>
                </a:solidFill>
                <a:latin typeface="Sitka Small" panose="02000505000000020004" pitchFamily="2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8328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0" grpId="0"/>
      <p:bldP spid="12" grpId="0" animBg="1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967</Words>
  <Application>Microsoft Office PowerPoint</Application>
  <PresentationFormat>Широкоэкранный</PresentationFormat>
  <Paragraphs>236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Bahnschrift Condensed</vt:lpstr>
      <vt:lpstr>Calibri</vt:lpstr>
      <vt:lpstr>Calibri Light</vt:lpstr>
      <vt:lpstr>Cambria Math</vt:lpstr>
      <vt:lpstr>Sitka Small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Ekaterina</dc:creator>
  <cp:lastModifiedBy>Ekaterina</cp:lastModifiedBy>
  <cp:revision>52</cp:revision>
  <dcterms:created xsi:type="dcterms:W3CDTF">2024-01-05T17:10:37Z</dcterms:created>
  <dcterms:modified xsi:type="dcterms:W3CDTF">2024-01-05T20:01:28Z</dcterms:modified>
</cp:coreProperties>
</file>