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F06B-7D91-4B36-A34D-CF160BE8A56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1918-9A6D-4F58-9D33-656936736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467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F06B-7D91-4B36-A34D-CF160BE8A56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1918-9A6D-4F58-9D33-656936736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837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F06B-7D91-4B36-A34D-CF160BE8A56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1918-9A6D-4F58-9D33-656936736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354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F06B-7D91-4B36-A34D-CF160BE8A56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1918-9A6D-4F58-9D33-656936736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270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F06B-7D91-4B36-A34D-CF160BE8A56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1918-9A6D-4F58-9D33-656936736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00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F06B-7D91-4B36-A34D-CF160BE8A56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1918-9A6D-4F58-9D33-656936736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364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F06B-7D91-4B36-A34D-CF160BE8A56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1918-9A6D-4F58-9D33-656936736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04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F06B-7D91-4B36-A34D-CF160BE8A56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1918-9A6D-4F58-9D33-656936736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260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F06B-7D91-4B36-A34D-CF160BE8A56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1918-9A6D-4F58-9D33-656936736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77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F06B-7D91-4B36-A34D-CF160BE8A56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1918-9A6D-4F58-9D33-656936736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662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F06B-7D91-4B36-A34D-CF160BE8A56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1918-9A6D-4F58-9D33-656936736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964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7F06B-7D91-4B36-A34D-CF160BE8A56D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11918-9A6D-4F58-9D33-656936736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074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2" name="Picture 8" descr="Более 25 000 работ на тему «резистор»: стоковые фото, картинки и  изображения royalty-free - iSt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816" y="1004619"/>
            <a:ext cx="7566026" cy="5068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Более 25 000 работ на тему «резистор»: стоковые фото, картинки и  изображения royalty-free - iSt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629" y="1862726"/>
            <a:ext cx="6460899" cy="4328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0914" y="318432"/>
            <a:ext cx="8810172" cy="1107983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Resistors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937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5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2.22222E-6 L -0.00117 0.14005 " pathEditMode="relative" rAng="0" ptsTypes="AA">
                                      <p:cBhvr>
                                        <p:cTn id="11" dur="7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6991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Aim: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27714" y="1549854"/>
            <a:ext cx="4136572" cy="58374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 smtClean="0"/>
              <a:t>Learn about resistors</a:t>
            </a:r>
            <a:endParaRPr lang="ru-RU" sz="32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66931" y="1937147"/>
            <a:ext cx="219238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Tasks: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004456" y="2258786"/>
            <a:ext cx="6487886" cy="21190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i="1" dirty="0" smtClean="0"/>
              <a:t>1. learn </a:t>
            </a:r>
            <a:r>
              <a:rPr lang="en-US" i="1" dirty="0"/>
              <a:t>new </a:t>
            </a:r>
            <a:r>
              <a:rPr lang="en-US" i="1" dirty="0" smtClean="0"/>
              <a:t>words</a:t>
            </a:r>
          </a:p>
          <a:p>
            <a:pPr marL="0" indent="0">
              <a:buNone/>
            </a:pPr>
            <a:r>
              <a:rPr lang="en-US" i="1" dirty="0" smtClean="0"/>
              <a:t>2. read </a:t>
            </a:r>
            <a:r>
              <a:rPr lang="en-US" i="1" dirty="0"/>
              <a:t>the text about the </a:t>
            </a:r>
            <a:r>
              <a:rPr lang="en-US" i="1" dirty="0" smtClean="0"/>
              <a:t>resistors</a:t>
            </a:r>
          </a:p>
        </p:txBody>
      </p:sp>
      <p:pic>
        <p:nvPicPr>
          <p:cNvPr id="2054" name="Picture 6" descr="L1: Voltage, Current, and Resistance - Physical Computin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538199"/>
            <a:ext cx="7162800" cy="2730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82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5127" y="390342"/>
            <a:ext cx="10515600" cy="694418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Read and put down the word: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4114" y="1560554"/>
            <a:ext cx="5228046" cy="2733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  <a:spcAft>
                <a:spcPts val="800"/>
              </a:spcAft>
            </a:pP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capacity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[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əˈ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æ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ɪ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ɪ]- емкость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70000"/>
              </a:lnSpc>
              <a:spcAft>
                <a:spcPts val="800"/>
              </a:spcAft>
            </a:pPr>
            <a:r>
              <a:rPr lang="en-US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power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[ˈ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pau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ə] - мощность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70000"/>
              </a:lnSpc>
              <a:spcAft>
                <a:spcPts val="800"/>
              </a:spcAft>
            </a:pPr>
            <a:r>
              <a:rPr lang="en-US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heat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теплота, нагрев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70000"/>
              </a:lnSpc>
              <a:spcAft>
                <a:spcPts val="800"/>
              </a:spcAft>
            </a:pPr>
            <a:r>
              <a:rPr lang="en-US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rate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скорость, степень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70000"/>
              </a:lnSpc>
              <a:spcAft>
                <a:spcPts val="800"/>
              </a:spcAft>
            </a:pPr>
            <a:r>
              <a:rPr lang="en-US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produce 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en-US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prəˈdjuːs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 - </a:t>
            </a:r>
            <a:r>
              <a:rPr lang="en-US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производить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70000"/>
              </a:lnSpc>
              <a:spcAft>
                <a:spcPts val="800"/>
              </a:spcAft>
            </a:pPr>
            <a:r>
              <a:rPr lang="en-US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change 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en-US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tʃeɪndʒ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 - </a:t>
            </a:r>
            <a:r>
              <a:rPr lang="en-US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менять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ся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72927" y="1316714"/>
            <a:ext cx="6019073" cy="3137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  <a:spcAft>
                <a:spcPts val="800"/>
              </a:spcAft>
            </a:pP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vary 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[ˈ</a:t>
            </a:r>
            <a:r>
              <a:rPr lang="en-US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vɛərɪ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 - </a:t>
            </a:r>
            <a:r>
              <a:rPr lang="en-US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варьировать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ся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70000"/>
              </a:lnSpc>
              <a:spcAft>
                <a:spcPts val="800"/>
              </a:spcAft>
            </a:pP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low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[</a:t>
            </a:r>
            <a:r>
              <a:rPr lang="en-US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lou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 - </a:t>
            </a:r>
            <a:r>
              <a:rPr lang="en-US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низкий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70000"/>
              </a:lnSpc>
              <a:spcAft>
                <a:spcPts val="800"/>
              </a:spcAft>
            </a:pP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high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[</a:t>
            </a:r>
            <a:r>
              <a:rPr lang="en-US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haɪ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]- </a:t>
            </a:r>
            <a:r>
              <a:rPr lang="en-US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высокий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70000"/>
              </a:lnSpc>
              <a:spcAft>
                <a:spcPts val="800"/>
              </a:spcAft>
            </a:pPr>
            <a:r>
              <a:rPr lang="en-US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fixed</a:t>
            </a: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en-US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fɪkst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]-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постоянный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70000"/>
              </a:lnSpc>
              <a:spcAft>
                <a:spcPts val="800"/>
              </a:spcAft>
            </a:pP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any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.) -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любой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70000"/>
              </a:lnSpc>
              <a:spcAft>
                <a:spcPts val="800"/>
              </a:spcAft>
            </a:pP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variable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[ˈ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ɛə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ɪə</a:t>
            </a:r>
            <a:r>
              <a:rPr lang="en-US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bl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 - переменный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70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more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… </a:t>
            </a: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more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- чем (больше) ... тем (больше)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96" name="Picture 24" descr="LED Bulbs | Bulbs.co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77" r="353" b="46615"/>
          <a:stretch/>
        </p:blipFill>
        <p:spPr bwMode="auto">
          <a:xfrm>
            <a:off x="76200" y="4930418"/>
            <a:ext cx="12011814" cy="1523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106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700" y="570215"/>
            <a:ext cx="11932300" cy="4580906"/>
          </a:xfrm>
          <a:prstGeom prst="rect">
            <a:avLst/>
          </a:prstGeom>
        </p:spPr>
      </p:pic>
      <p:pic>
        <p:nvPicPr>
          <p:cNvPr id="4098" name="Picture 2" descr="Идеи на тему «Колобки и смайлики.» (29) | смайлики, смешные смайлики,  веселые картин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4135" y="4761296"/>
            <a:ext cx="2115185" cy="2043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474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10133"/>
            <a:ext cx="10515600" cy="61023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Resistor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0080" y="1760260"/>
            <a:ext cx="11369040" cy="502537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  <a:tabLst>
                <a:tab pos="441325" algn="l"/>
              </a:tabLst>
            </a:pPr>
            <a:r>
              <a:rPr lang="en-US" dirty="0" smtClean="0"/>
              <a:t>	</a:t>
            </a:r>
            <a:r>
              <a:rPr lang="en-US" sz="3200" dirty="0" smtClean="0"/>
              <a:t>A resistor is one of the most common elements of any circuit. Resistors are used: </a:t>
            </a:r>
          </a:p>
          <a:p>
            <a:pPr marL="808038" indent="-514350" algn="just">
              <a:buAutoNum type="arabicPeriod"/>
            </a:pPr>
            <a:r>
              <a:rPr lang="en-US" sz="3200" dirty="0" smtClean="0"/>
              <a:t>to reduce the value of current in the circuit; </a:t>
            </a:r>
          </a:p>
          <a:p>
            <a:pPr marL="808038" indent="-514350" algn="just">
              <a:buAutoNum type="arabicPeriod"/>
            </a:pPr>
            <a:r>
              <a:rPr lang="en-US" sz="3200" dirty="0" smtClean="0"/>
              <a:t>2. to produce IR voltage drop and in this way to change the value of the voltage.</a:t>
            </a:r>
          </a:p>
          <a:p>
            <a:pPr marL="0" indent="0" algn="just">
              <a:buNone/>
              <a:tabLst>
                <a:tab pos="365125" algn="l"/>
              </a:tabLst>
            </a:pPr>
            <a:r>
              <a:rPr lang="en-US" sz="3200" dirty="0" smtClean="0"/>
              <a:t>	When current is passing through a resistor its temperature rises high. The higher the value of current the higher is the temperature of a resistor. Each resistor has a maximum temperature to which it may be heated without a trouble. If the temperature rises higher the resistor gets open and opens the circuit. </a:t>
            </a:r>
          </a:p>
          <a:p>
            <a:pPr marL="0" indent="0" algn="just">
              <a:buNone/>
              <a:tabLst>
                <a:tab pos="441325" algn="l"/>
              </a:tabLst>
            </a:pPr>
            <a:r>
              <a:rPr lang="en-US" dirty="0" smtClean="0"/>
              <a:t>	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0080" y="208577"/>
            <a:ext cx="5455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441325" algn="l"/>
              </a:tabLst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Read and translate the text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896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0080" y="975360"/>
            <a:ext cx="11369040" cy="5882640"/>
          </a:xfrm>
        </p:spPr>
        <p:txBody>
          <a:bodyPr>
            <a:normAutofit/>
          </a:bodyPr>
          <a:lstStyle/>
          <a:p>
            <a:pPr marL="0" indent="0" algn="just">
              <a:buNone/>
              <a:tabLst>
                <a:tab pos="449263" algn="l"/>
              </a:tabLst>
            </a:pPr>
            <a:r>
              <a:rPr lang="en-US" dirty="0" smtClean="0"/>
              <a:t>	</a:t>
            </a:r>
            <a:r>
              <a:rPr lang="en-US" sz="3200" dirty="0" smtClean="0"/>
              <a:t>Resistors are rated in watts. The watt is the rate at which electric energy is supplied when a current of one ampere is passing at a potential difference of one volt. A resistor is rated as a 1-W resistor if its resistance equals 1,000,000 ohms and its current-carrying capacity equals 1/1,000,000 amp, since P = E × I = IR × I = I2R where P − power is given in watts, R − resistance is given in ohms and I − current is given in amperes. </a:t>
            </a:r>
          </a:p>
          <a:p>
            <a:pPr marL="0" indent="0" algn="just">
              <a:buNone/>
              <a:tabLst>
                <a:tab pos="441325" algn="l"/>
              </a:tabLst>
            </a:pPr>
            <a:r>
              <a:rPr lang="en-US" sz="3200" dirty="0"/>
              <a:t>	</a:t>
            </a:r>
            <a:r>
              <a:rPr lang="en-US" sz="3200" dirty="0" smtClean="0"/>
              <a:t>If a resistor has a resistance of only 2 ohms but its current-carrying capacity equals 2,000 amp, it is rated as a 8,000,000-W resistor. Some resistors have a constant value − these are fixed resistors, the value of other resistors may be varied − these are variable </a:t>
            </a:r>
            <a:r>
              <a:rPr lang="en-US" sz="3200" dirty="0" smtClean="0"/>
              <a:t>resistors.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0080" y="208577"/>
            <a:ext cx="5455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441325" algn="l"/>
              </a:tabLst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Read and translate the text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758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Run the test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1. A resistor is used a) to measure the resistance. </a:t>
            </a:r>
          </a:p>
          <a:p>
            <a:pPr marL="2873375" indent="0">
              <a:buNone/>
              <a:tabLst>
                <a:tab pos="2786063" algn="l"/>
              </a:tabLst>
            </a:pPr>
            <a:r>
              <a:rPr lang="en-US" dirty="0" smtClean="0"/>
              <a:t>b) to reduce the current. </a:t>
            </a:r>
          </a:p>
          <a:p>
            <a:pPr marL="2873375" indent="0">
              <a:buNone/>
              <a:tabLst>
                <a:tab pos="2786063" algn="l"/>
              </a:tabLst>
            </a:pPr>
            <a:r>
              <a:rPr lang="en-US" dirty="0" smtClean="0"/>
              <a:t>c) to change the resistance. </a:t>
            </a:r>
          </a:p>
          <a:p>
            <a:pPr marL="2873375" indent="0">
              <a:buNone/>
              <a:tabLst>
                <a:tab pos="2786063" algn="l"/>
              </a:tabLst>
            </a:pPr>
            <a:r>
              <a:rPr lang="en-US" dirty="0" smtClean="0"/>
              <a:t>d) to produce IR voltage drop. </a:t>
            </a:r>
          </a:p>
          <a:p>
            <a:pPr marL="0" indent="0">
              <a:buNone/>
            </a:pPr>
            <a:r>
              <a:rPr lang="en-US" dirty="0" smtClean="0"/>
              <a:t>2. When current passes through a resistor a) its temperature drops. </a:t>
            </a:r>
          </a:p>
          <a:p>
            <a:pPr marL="6096000" indent="0">
              <a:buNone/>
            </a:pPr>
            <a:r>
              <a:rPr lang="en-US" dirty="0" smtClean="0"/>
              <a:t>b) its temperature rises. </a:t>
            </a:r>
          </a:p>
          <a:p>
            <a:pPr marL="0" indent="0">
              <a:buNone/>
            </a:pPr>
            <a:r>
              <a:rPr lang="en-US" dirty="0" smtClean="0"/>
              <a:t>3. Resistors are rated a) in ohms. </a:t>
            </a:r>
          </a:p>
          <a:p>
            <a:pPr marL="3135313" indent="0">
              <a:buNone/>
            </a:pPr>
            <a:r>
              <a:rPr lang="en-US" dirty="0" smtClean="0"/>
              <a:t>b) in volts. </a:t>
            </a:r>
          </a:p>
          <a:p>
            <a:pPr marL="3135313" indent="0">
              <a:buNone/>
            </a:pPr>
            <a:r>
              <a:rPr lang="en-US" dirty="0" smtClean="0"/>
              <a:t>c) in watts. </a:t>
            </a:r>
            <a:endParaRPr lang="ru-RU" dirty="0"/>
          </a:p>
        </p:txBody>
      </p:sp>
      <p:pic>
        <p:nvPicPr>
          <p:cNvPr id="5122" name="Picture 2" descr="Chapter 13 - Lesson 3 Homework | Quiziz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9100" y="0"/>
            <a:ext cx="41529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402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Homework: run the test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36914"/>
            <a:ext cx="10515600" cy="526868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4. Power is given a) in amperes. </a:t>
            </a:r>
          </a:p>
          <a:p>
            <a:pPr marL="2336800" indent="0">
              <a:buNone/>
            </a:pPr>
            <a:r>
              <a:rPr lang="en-US" dirty="0" smtClean="0"/>
              <a:t>b) in watts. </a:t>
            </a:r>
          </a:p>
          <a:p>
            <a:pPr marL="0" indent="0">
              <a:buNone/>
            </a:pPr>
            <a:r>
              <a:rPr lang="en-US" dirty="0" smtClean="0"/>
              <a:t>5. Fixed resistors have a) a constant value. </a:t>
            </a:r>
          </a:p>
          <a:p>
            <a:pPr marL="3048000" indent="0">
              <a:buNone/>
            </a:pPr>
            <a:r>
              <a:rPr lang="en-US" dirty="0" smtClean="0"/>
              <a:t>b) a variable value. </a:t>
            </a:r>
          </a:p>
          <a:p>
            <a:pPr marL="0" indent="0">
              <a:buNone/>
            </a:pPr>
            <a:r>
              <a:rPr lang="en-US" dirty="0" smtClean="0"/>
              <a:t>6. The value of a variable resistor a) is fixed. </a:t>
            </a:r>
          </a:p>
          <a:p>
            <a:pPr marL="4484688" indent="0">
              <a:buNone/>
            </a:pPr>
            <a:r>
              <a:rPr lang="en-US" dirty="0" smtClean="0"/>
              <a:t>b) is varied. </a:t>
            </a:r>
          </a:p>
          <a:p>
            <a:pPr marL="0" indent="0">
              <a:buNone/>
            </a:pPr>
            <a:r>
              <a:rPr lang="en-US" dirty="0" smtClean="0"/>
              <a:t>7. A two-ohm resistor rated as a 8,000,000-W resistor </a:t>
            </a:r>
          </a:p>
          <a:p>
            <a:pPr marL="2235200" indent="-434975">
              <a:buNone/>
            </a:pPr>
            <a:r>
              <a:rPr lang="en-US" dirty="0" smtClean="0"/>
              <a:t>a) has a current-carrying capacity equal to 2,000 amp. </a:t>
            </a:r>
          </a:p>
          <a:p>
            <a:pPr marL="2235200" indent="-434975">
              <a:buNone/>
            </a:pPr>
            <a:r>
              <a:rPr lang="en-US" dirty="0" smtClean="0"/>
              <a:t>b) has a current-carrying capacity equal to 200 amp. </a:t>
            </a:r>
          </a:p>
          <a:p>
            <a:pPr marL="0" indent="0">
              <a:buNone/>
            </a:pPr>
            <a:r>
              <a:rPr lang="en-US" dirty="0" smtClean="0"/>
              <a:t>8. The higher the value of current, </a:t>
            </a:r>
          </a:p>
          <a:p>
            <a:pPr marL="1800225" indent="0">
              <a:buNone/>
            </a:pPr>
            <a:r>
              <a:rPr lang="en-US" dirty="0" smtClean="0"/>
              <a:t>a) the lower is the temperature of a resistor. </a:t>
            </a:r>
          </a:p>
          <a:p>
            <a:pPr marL="1800225" indent="0">
              <a:buNone/>
            </a:pPr>
            <a:r>
              <a:rPr lang="en-US" dirty="0" smtClean="0"/>
              <a:t>b) the higher is the temperature of a resistor.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Picture 2" descr="Chapter 13 - Lesson 3 Homework | Quiziz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9100" y="0"/>
            <a:ext cx="41529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57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346</Words>
  <Application>Microsoft Office PowerPoint</Application>
  <PresentationFormat>Широкоэкранный</PresentationFormat>
  <Paragraphs>53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Resistors</vt:lpstr>
      <vt:lpstr>Aim:</vt:lpstr>
      <vt:lpstr>Read and put down the word:</vt:lpstr>
      <vt:lpstr>Презентация PowerPoint</vt:lpstr>
      <vt:lpstr>Resistor</vt:lpstr>
      <vt:lpstr>Презентация PowerPoint</vt:lpstr>
      <vt:lpstr>Run the test</vt:lpstr>
      <vt:lpstr>Homework: run the test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Mari</dc:creator>
  <cp:lastModifiedBy>Mari</cp:lastModifiedBy>
  <cp:revision>10</cp:revision>
  <dcterms:created xsi:type="dcterms:W3CDTF">2024-01-05T17:11:50Z</dcterms:created>
  <dcterms:modified xsi:type="dcterms:W3CDTF">2024-01-05T20:20:05Z</dcterms:modified>
</cp:coreProperties>
</file>