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6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4" r:id="rId28"/>
    <p:sldId id="283" r:id="rId29"/>
    <p:sldId id="282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7" r:id="rId42"/>
    <p:sldId id="298" r:id="rId43"/>
    <p:sldId id="300" r:id="rId44"/>
    <p:sldId id="299" r:id="rId45"/>
    <p:sldId id="301" r:id="rId46"/>
    <p:sldId id="303" r:id="rId47"/>
    <p:sldId id="304" r:id="rId48"/>
    <p:sldId id="296" r:id="rId4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66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418B4-54B5-4D11-BBC2-084E7ED8628E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B749F-567D-4E2B-8345-A87421A1F6FE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37558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418B4-54B5-4D11-BBC2-084E7ED8628E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B749F-567D-4E2B-8345-A87421A1F6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2026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418B4-54B5-4D11-BBC2-084E7ED8628E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B749F-567D-4E2B-8345-A87421A1F6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3501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418B4-54B5-4D11-BBC2-084E7ED8628E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B749F-567D-4E2B-8345-A87421A1F6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80030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418B4-54B5-4D11-BBC2-084E7ED8628E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B749F-567D-4E2B-8345-A87421A1F6FE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8022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418B4-54B5-4D11-BBC2-084E7ED8628E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B749F-567D-4E2B-8345-A87421A1F6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4768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418B4-54B5-4D11-BBC2-084E7ED8628E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B749F-567D-4E2B-8345-A87421A1F6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025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418B4-54B5-4D11-BBC2-084E7ED8628E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B749F-567D-4E2B-8345-A87421A1F6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62525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418B4-54B5-4D11-BBC2-084E7ED8628E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B749F-567D-4E2B-8345-A87421A1F6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12071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96C418B4-54B5-4D11-BBC2-084E7ED8628E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C5B749F-567D-4E2B-8345-A87421A1F6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76319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418B4-54B5-4D11-BBC2-084E7ED8628E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B749F-567D-4E2B-8345-A87421A1F6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98311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6C418B4-54B5-4D11-BBC2-084E7ED8628E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FC5B749F-567D-4E2B-8345-A87421A1F6FE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8937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42371" y="286603"/>
            <a:ext cx="11732964" cy="1450757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Культурное пространство советского общества         в 1930 – е годы: создание «нового человека» </a:t>
            </a:r>
            <a:endParaRPr lang="ru-RU" b="1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 sz="4400" b="1" dirty="0" smtClean="0"/>
          </a:p>
          <a:p>
            <a:r>
              <a:rPr lang="ru-RU" sz="4400" b="1" dirty="0" smtClean="0"/>
              <a:t>Развитие науки, образования, здравоохранения.</a:t>
            </a:r>
            <a:endParaRPr lang="ru-RU" sz="4400" b="1" dirty="0"/>
          </a:p>
        </p:txBody>
      </p:sp>
      <p:pic>
        <p:nvPicPr>
          <p:cNvPr id="1026" name="Picture 2" descr="https://avatars.mds.yandex.net/i?id=0ceda88fbf50a7bce30bcbbab2ec55235d7e27b9-8505782-images-thumbs&amp;n=1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5027" y="2333415"/>
            <a:ext cx="440055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34269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Формирование «нового человека»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2400" b="1" dirty="0" smtClean="0"/>
              <a:t>Образ героев – исследователей прочно закрепился за экипажем первой в мире дрейфующей полярной станции у Северного полюса во главе с И. Папаниным (1937 – 1938). «</a:t>
            </a:r>
            <a:r>
              <a:rPr lang="ru-RU" sz="2400" b="1" dirty="0" err="1" smtClean="0"/>
              <a:t>Папанинцы</a:t>
            </a:r>
            <a:r>
              <a:rPr lang="ru-RU" sz="2400" b="1" dirty="0" smtClean="0"/>
              <a:t>», высадившись на льдину, с риском для жизни провели многочисленные исследования и собрали уникальные научные данные. Все они были удостоены звания Героя Советского Союза. </a:t>
            </a:r>
            <a:endParaRPr lang="ru-RU" sz="2400" b="1" dirty="0"/>
          </a:p>
        </p:txBody>
      </p:sp>
      <p:pic>
        <p:nvPicPr>
          <p:cNvPr id="10244" name="Picture 4" descr="https://avatars.mds.yandex.net/i?id=ff67cede26e71b00dc24a825a752bc905d154e3e-8191391-images-thumbs&amp;n=1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4156" y="2333625"/>
            <a:ext cx="4124325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46666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Формирование «нового человека»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400" b="1" dirty="0" smtClean="0"/>
              <a:t>Летом 1937 года советские летчики В. Чкалов, Г. </a:t>
            </a:r>
            <a:r>
              <a:rPr lang="ru-RU" sz="2400" b="1" dirty="0" err="1" smtClean="0"/>
              <a:t>Байдуков</a:t>
            </a:r>
            <a:r>
              <a:rPr lang="ru-RU" sz="2400" b="1" dirty="0" smtClean="0"/>
              <a:t>, А. Беляков на самолете АНТ – 25 в тяжелейших погодных условиях совершили первый в истории беспосадочный межконтинентальный авиаперелет из СССР в США через Северный полюс. За подвигом советских летчиков наблюдал весь мир. Участников перелёта принял президент США Ф. Рузвельт. </a:t>
            </a:r>
            <a:endParaRPr lang="ru-RU" sz="2400" b="1" dirty="0"/>
          </a:p>
        </p:txBody>
      </p:sp>
      <p:pic>
        <p:nvPicPr>
          <p:cNvPr id="11266" name="Picture 2" descr="https://avatars.mds.yandex.net/i?id=07fe95b4c38c24dc1fd561631bf5259ef7879b05-9882590-images-thumbs&amp;n=1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319" y="2333625"/>
            <a:ext cx="45720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70210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Формирование «нового человека»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just"/>
            <a:endParaRPr lang="ru-RU" sz="2400" b="1" dirty="0" smtClean="0"/>
          </a:p>
          <a:p>
            <a:pPr algn="just"/>
            <a:endParaRPr lang="ru-RU" sz="2400" b="1" dirty="0"/>
          </a:p>
          <a:p>
            <a:pPr algn="just"/>
            <a:r>
              <a:rPr lang="ru-RU" sz="2400" b="1" dirty="0" smtClean="0"/>
              <a:t>Затем по этой же трассе совершил ещё более дальний перелёт экипаж в составе М. Громова, А. </a:t>
            </a:r>
            <a:r>
              <a:rPr lang="ru-RU" sz="2400" b="1" dirty="0"/>
              <a:t>Ю</a:t>
            </a:r>
            <a:r>
              <a:rPr lang="ru-RU" sz="2400" b="1" dirty="0" smtClean="0"/>
              <a:t>машева и С. Данилина.</a:t>
            </a:r>
            <a:endParaRPr lang="ru-RU" sz="2400" b="1" dirty="0"/>
          </a:p>
        </p:txBody>
      </p:sp>
      <p:pic>
        <p:nvPicPr>
          <p:cNvPr id="12290" name="Picture 2" descr="https://avatars.mds.yandex.net/i?id=0c86e9cd6a1d535b51ff04372c8f012e5c7bc059-7855968-images-thumbs&amp;n=1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319" y="2452688"/>
            <a:ext cx="4572000" cy="2809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31433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Формирование «нового человека»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just"/>
            <a:endParaRPr lang="ru-RU" sz="2400" b="1" dirty="0" smtClean="0"/>
          </a:p>
          <a:p>
            <a:pPr algn="just"/>
            <a:r>
              <a:rPr lang="ru-RU" sz="2400" b="1" dirty="0" smtClean="0"/>
              <a:t>Женщинами – героями были отважные лётчицы В. </a:t>
            </a:r>
            <a:r>
              <a:rPr lang="ru-RU" sz="2400" b="1" dirty="0" err="1" smtClean="0"/>
              <a:t>Гризодубова</a:t>
            </a:r>
            <a:r>
              <a:rPr lang="ru-RU" sz="2400" b="1" dirty="0" smtClean="0"/>
              <a:t>, П. Осипенко, М. Раскова, совершившие в 1938 году беспосадочный перелет из Москвы на Дальний Восток и установившие рекорд по дальности полёта среди женщин. </a:t>
            </a:r>
            <a:endParaRPr lang="ru-RU" sz="2400" b="1" dirty="0"/>
          </a:p>
        </p:txBody>
      </p:sp>
      <p:pic>
        <p:nvPicPr>
          <p:cNvPr id="13314" name="Picture 2" descr="https://avatars.mds.yandex.net/i?id=9058cdc4c4d960bd18e529bb33e785da3a87bc7e-10385077-images-thumbs&amp;n=1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319" y="2571750"/>
            <a:ext cx="4572000" cy="257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67467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Формирование «нового человека»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400" b="1" dirty="0" smtClean="0"/>
              <a:t>Огромный вклад в освоение Арктики внёс О. Шмидт. В 1932 году на ледоколе «Александр Сибиряков» он совершил первое в истории плавание по Северному морскому пути в течении одной навигации. В 1937 году за создание полярной станции «Северный полюс – 1» он был удостоен звания Героя Советского Союза. </a:t>
            </a:r>
            <a:endParaRPr lang="ru-RU" sz="2400" b="1" dirty="0"/>
          </a:p>
        </p:txBody>
      </p:sp>
      <p:pic>
        <p:nvPicPr>
          <p:cNvPr id="14338" name="Picture 2" descr="https://avatars.mds.yandex.net/i?id=dee81b2d1007ea6c6dab76e3be05c9e9768acc0b-9182266-images-thumbs&amp;n=1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7956" y="2333625"/>
            <a:ext cx="4276725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02865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Формирование «нового человека»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just"/>
            <a:endParaRPr lang="ru-RU" sz="2400" b="1" dirty="0" smtClean="0"/>
          </a:p>
          <a:p>
            <a:pPr algn="just"/>
            <a:r>
              <a:rPr lang="ru-RU" sz="2400" b="1" dirty="0" smtClean="0"/>
              <a:t>Впервые в мировой истории национальными героями становились представители рабочих профессий . Примеру донецкого шахтера А. Стаханова последовали представители других профессий. Не отставали и труженики села. </a:t>
            </a:r>
            <a:endParaRPr lang="ru-RU" sz="2400" b="1" dirty="0"/>
          </a:p>
        </p:txBody>
      </p:sp>
      <p:pic>
        <p:nvPicPr>
          <p:cNvPr id="15362" name="Picture 2" descr="https://avatars.mds.yandex.net/i?id=c3e97a644e1d2f4c36808eace348b3ae1a23c3ec-10805966-images-thumbs&amp;n=1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319" y="2333625"/>
            <a:ext cx="45720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25496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Власть и церковь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2400" b="1" dirty="0" smtClean="0"/>
              <a:t>Церковь вынуждена была существовать в условиях  жёсткой антирелигиозной политики и преследований. В 1927 году митрополит Сергий </a:t>
            </a:r>
            <a:r>
              <a:rPr lang="ru-RU" sz="2400" b="1" dirty="0" err="1" smtClean="0"/>
              <a:t>Страгородский</a:t>
            </a:r>
            <a:r>
              <a:rPr lang="ru-RU" sz="2400" b="1" dirty="0" smtClean="0"/>
              <a:t>, осуществлявший руководство РПЦ, обратился с посланием к верующим, в котором заявлял, что Церковь – «не с врагами нашего Советского государства …, а с нашим народом и с нашим правительством».</a:t>
            </a:r>
            <a:endParaRPr lang="ru-RU" sz="2400" b="1" dirty="0"/>
          </a:p>
        </p:txBody>
      </p:sp>
      <p:pic>
        <p:nvPicPr>
          <p:cNvPr id="16386" name="Picture 2" descr="https://avatars.mds.yandex.net/i?id=1b729316d91949b83417aa553885643011ae79b3-4276765-images-thumbs&amp;n=1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1894" y="2333625"/>
            <a:ext cx="222885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73766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Власть и церковь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5262880" cy="4023360"/>
          </a:xfrm>
        </p:spPr>
        <p:txBody>
          <a:bodyPr>
            <a:noAutofit/>
          </a:bodyPr>
          <a:lstStyle/>
          <a:p>
            <a:pPr algn="just"/>
            <a:r>
              <a:rPr lang="ru-RU" sz="2400" b="1" dirty="0" smtClean="0"/>
              <a:t>Власть продолжала наступление на церковь. Закрывались и разрушались храмы и духовные учебные заведения. В 1929 году партия приняла решение о дальнейшем усилении антирелигиозной работы. Религиозные объединения считались «единственной легально действующей контрреволюционной  организацией , имеющей влияние на массы».</a:t>
            </a:r>
            <a:endParaRPr lang="ru-RU" sz="2400" b="1" dirty="0"/>
          </a:p>
        </p:txBody>
      </p:sp>
      <p:pic>
        <p:nvPicPr>
          <p:cNvPr id="17410" name="Picture 2" descr="https://avatars.mds.yandex.net/i?id=42e6accaebefae825993f7360c90d62adb349765-10715561-images-thumbs&amp;n=1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1881" y="2333625"/>
            <a:ext cx="2428875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20307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Власть и церковь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just"/>
            <a:endParaRPr lang="ru-RU" sz="2400" b="1" dirty="0" smtClean="0"/>
          </a:p>
          <a:p>
            <a:pPr algn="just"/>
            <a:endParaRPr lang="ru-RU" sz="2400" b="1" dirty="0"/>
          </a:p>
          <a:p>
            <a:pPr algn="just"/>
            <a:r>
              <a:rPr lang="ru-RU" sz="2400" b="1" dirty="0" smtClean="0"/>
              <a:t>Церкви запрещалось владеть собственностью, заниматься благотворительностью и религиозным образованием , собирать пожертвования. </a:t>
            </a:r>
            <a:endParaRPr lang="ru-RU" sz="2400" b="1" dirty="0"/>
          </a:p>
        </p:txBody>
      </p:sp>
      <p:pic>
        <p:nvPicPr>
          <p:cNvPr id="18436" name="Picture 4" descr="https://avatars.mds.yandex.net/i?id=2f6dc58387c7723f8ab3a70403004f2c04a70955-5336886-images-thumbs&amp;n=1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6519" y="2333625"/>
            <a:ext cx="44196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00826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Власть и церковь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just"/>
            <a:endParaRPr lang="ru-RU" sz="2400" b="1" dirty="0" smtClean="0"/>
          </a:p>
          <a:p>
            <a:pPr algn="just"/>
            <a:r>
              <a:rPr lang="ru-RU" sz="2400" b="1" dirty="0" smtClean="0"/>
              <a:t>Союз </a:t>
            </a:r>
            <a:r>
              <a:rPr lang="ru-RU" sz="2400" b="1" dirty="0"/>
              <a:t>воинствующих безбожников потребовал провести две «безбожные пятилетки», развернуть «состязание за полное </a:t>
            </a:r>
            <a:r>
              <a:rPr lang="ru-RU" sz="2400" b="1" dirty="0" err="1" smtClean="0"/>
              <a:t>обезбоживание</a:t>
            </a:r>
            <a:r>
              <a:rPr lang="ru-RU" sz="2400" b="1" dirty="0" smtClean="0"/>
              <a:t> фабрики, села, очищение их от всех остатков религиозного быта».  </a:t>
            </a:r>
            <a:endParaRPr lang="ru-RU" sz="2400" b="1" dirty="0"/>
          </a:p>
          <a:p>
            <a:endParaRPr lang="ru-RU" dirty="0"/>
          </a:p>
        </p:txBody>
      </p:sp>
      <p:pic>
        <p:nvPicPr>
          <p:cNvPr id="19458" name="Picture 2" descr="https://avatars.mds.yandex.net/i?id=395713515c1460f49bbcedf0be8e472a72a6ad4c-2455092-images-thumbs&amp;n=1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319" y="3105150"/>
            <a:ext cx="4572000" cy="1504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80237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Формирование «нового человека»</a:t>
            </a:r>
            <a:endParaRPr lang="ru-RU" b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just"/>
            <a:r>
              <a:rPr lang="ru-RU" b="1" dirty="0" smtClean="0"/>
              <a:t>Стратегической целью Советского государства было объявлено построение справедливого социалистического общества. В этом обществе должны жить новые – сильные, высоконравственные, образованные – люди. Поэтому одной из главнейших задач стало формирование всесторонне развитого человека. Ему должны присущи беззаветная верность Родине, ненависть к её врагам, высокая трудовая дисциплина, безупречные личные нравственные качества и интернационализм. </a:t>
            </a:r>
            <a:endParaRPr lang="ru-RU" b="1" dirty="0"/>
          </a:p>
        </p:txBody>
      </p:sp>
      <p:pic>
        <p:nvPicPr>
          <p:cNvPr id="2050" name="Picture 2" descr="https://avatars.mds.yandex.net/i?id=f6ecb659ac30313e4dfeb11aafb6d0ccc3d94d39-10995423-images-thumbs&amp;n=1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081" y="2333625"/>
            <a:ext cx="4562475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0626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Власть и церковь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just"/>
            <a:endParaRPr lang="ru-RU" sz="2400" b="1" dirty="0" smtClean="0"/>
          </a:p>
          <a:p>
            <a:pPr algn="just"/>
            <a:r>
              <a:rPr lang="ru-RU" sz="2400" b="1" dirty="0" smtClean="0"/>
              <a:t>Было развернуть соревнование по антирелигиозным мероприятиям. Вводились ритуалы </a:t>
            </a:r>
            <a:r>
              <a:rPr lang="ru-RU" sz="2400" b="1" dirty="0" err="1" smtClean="0"/>
              <a:t>безрелигиозных</a:t>
            </a:r>
            <a:r>
              <a:rPr lang="ru-RU" sz="2400" b="1" dirty="0" smtClean="0"/>
              <a:t> свадеб и похорон. Было принято постановление «Об урегулировании колокольного звона в церквах», за которым последовало изъятие колоколов для переплавки. </a:t>
            </a:r>
            <a:endParaRPr lang="ru-RU" sz="2400" b="1" dirty="0"/>
          </a:p>
        </p:txBody>
      </p:sp>
      <p:pic>
        <p:nvPicPr>
          <p:cNvPr id="20482" name="Picture 2" descr="https://avatars.mds.yandex.net/i?id=118b0649cb3306586de257b762f730ab2e0169a0-10667843-images-thumbs&amp;n=1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3731" y="2333625"/>
            <a:ext cx="3305175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95552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Власть и церковь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400" b="1" dirty="0" smtClean="0"/>
              <a:t>С 1930 по 1934 годы численность храмов сократилась на треть. Гонениям и репрессиям подверглись многие представители духовенства. Преследованиям подвергались и другие конфессии. Закрывались и уничтожались костёлы католиков, кирхи протестантов, мечети мусульман, синагоги иудеев, дацаны буддистов.</a:t>
            </a:r>
            <a:endParaRPr lang="ru-RU" sz="2400" b="1" dirty="0"/>
          </a:p>
        </p:txBody>
      </p:sp>
      <p:pic>
        <p:nvPicPr>
          <p:cNvPr id="21506" name="Picture 2" descr="https://avatars.mds.yandex.net/i?id=9abfcf595205843d252081be86f2c749-4079319-images-thumbs&amp;n=1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1294" y="2333625"/>
            <a:ext cx="421005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79351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Власть и церковь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just"/>
            <a:endParaRPr lang="ru-RU" sz="2400" b="1" dirty="0" smtClean="0"/>
          </a:p>
          <a:p>
            <a:pPr algn="just"/>
            <a:r>
              <a:rPr lang="ru-RU" sz="2400" b="1" dirty="0" smtClean="0"/>
              <a:t>В 1938 году в СССР не осталось ни одного действующего монастыря. Религиозная жизнь приняла полулегальный характер. Однако, даже жёсткие меры не привели к полному прекращению религиозной жизни. </a:t>
            </a:r>
            <a:endParaRPr lang="ru-RU" sz="2400" b="1" dirty="0"/>
          </a:p>
        </p:txBody>
      </p:sp>
      <p:pic>
        <p:nvPicPr>
          <p:cNvPr id="22530" name="Picture 2" descr="https://avatars.mds.yandex.net/i?id=9b215ed1fb87da1b2f7786d86650d720b0f84a41-10815668-images-thumbs&amp;n=1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0819" y="2333625"/>
            <a:ext cx="41910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88550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Культурная революция</a:t>
            </a:r>
            <a:endParaRPr lang="ru-RU" b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just"/>
            <a:endParaRPr lang="ru-RU" sz="2400" b="1" dirty="0" smtClean="0"/>
          </a:p>
          <a:p>
            <a:pPr algn="just"/>
            <a:r>
              <a:rPr lang="ru-RU" sz="2400" b="1" dirty="0" smtClean="0"/>
              <a:t>Под культурной революцией Ленин подразумевал, с одной стороны, значительное повышение образовательного уровня населения СССР, его приобщение к достижениям отечественной и мировой культуры, с другой – утверждение в духовной жизни общества коммунистического учения. </a:t>
            </a:r>
            <a:endParaRPr lang="ru-RU" sz="2400" b="1" dirty="0"/>
          </a:p>
        </p:txBody>
      </p:sp>
      <p:pic>
        <p:nvPicPr>
          <p:cNvPr id="23554" name="Picture 2" descr="https://avatars.mds.yandex.net/i?id=20c1c33d7fe4789fb1457ef46b46fec46cb1e24d-10415038-images-thumbs&amp;n=1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2731" y="2333625"/>
            <a:ext cx="4067175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63121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Культурная революция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just"/>
            <a:endParaRPr lang="ru-RU" b="1" dirty="0" smtClean="0"/>
          </a:p>
          <a:p>
            <a:pPr algn="just"/>
            <a:r>
              <a:rPr lang="ru-RU" b="1" dirty="0" smtClean="0"/>
              <a:t>Индустриализация потребовала серьёзного повышения уровня общего и профессионального образования. В школьную практику вернулись методы обучения и воспитания, от которых отказались в первые революционные годы: уроки, предметы, расписание, оценки и строгая дисциплина. Перерабатывались школьные программы, создавались новые учебники. В 1934 году было восстановлено преподавание географии и истории. </a:t>
            </a:r>
            <a:endParaRPr lang="ru-RU" b="1" dirty="0"/>
          </a:p>
        </p:txBody>
      </p:sp>
      <p:pic>
        <p:nvPicPr>
          <p:cNvPr id="24578" name="Picture 2" descr="https://avatars.mds.yandex.net/i?id=a92f30118728b3371b5f6b38c2eb8db5c335edeb-10718767-images-thumbs&amp;n=1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319" y="2333625"/>
            <a:ext cx="45720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005524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Культурная революция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 sz="2400" b="1" dirty="0" smtClean="0"/>
          </a:p>
          <a:p>
            <a:r>
              <a:rPr lang="ru-RU" sz="2400" b="1" dirty="0" smtClean="0"/>
              <a:t>Широкое развитие в практике советской педагогики получили идеи А. Макаренко, главным девизом которого было: «Как можно больше требования к человеку и как можно больше уважения к нему».</a:t>
            </a:r>
            <a:endParaRPr lang="ru-RU" sz="2400" b="1" dirty="0"/>
          </a:p>
        </p:txBody>
      </p:sp>
      <p:pic>
        <p:nvPicPr>
          <p:cNvPr id="25602" name="Picture 2" descr="https://avatars.mds.yandex.net/i?id=fea4cd478927d8d292d9c1aa28fda89223ef79cc-8497113-images-thumbs&amp;n=1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7119" y="2333625"/>
            <a:ext cx="24384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246032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Культурная революция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just"/>
            <a:endParaRPr lang="ru-RU" sz="2400" b="1" dirty="0" smtClean="0"/>
          </a:p>
          <a:p>
            <a:pPr algn="just"/>
            <a:r>
              <a:rPr lang="ru-RU" sz="2400" b="1" dirty="0" smtClean="0"/>
              <a:t>Продолжалась ликвидация безграмотности среди взрослого населения. В 1930 – х годах грамоте было обучено свыше 87 миллионов  человек. Накануне Второй мировой войны по массовости и доступности образования СССР обогнал все страны мира. По переписи 1939 года грамотность в СССР составила 87,4%.  </a:t>
            </a:r>
            <a:endParaRPr lang="ru-RU" sz="2400" b="1" dirty="0"/>
          </a:p>
        </p:txBody>
      </p:sp>
      <p:pic>
        <p:nvPicPr>
          <p:cNvPr id="26626" name="Picture 2" descr="https://avatars.mds.yandex.net/i?id=cb61d419d31b64cf8a2f358adacd2544e8b43d5d-10142557-images-thumbs&amp;n=1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319" y="2571750"/>
            <a:ext cx="4572000" cy="257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873014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Культурная революция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2400" b="1" dirty="0" smtClean="0"/>
              <a:t>Быстрыми темпами развивалась система среднего специального и высшего образования. Развернулась масштабная подготовка специалистов – выходцев из рабочих и крестьянских семей. Вузы и техникумы были созданы во всех регионах страны. К концу 1930 – х Советский Союз вышел на первое место в мире по числу учащихся и студентов. </a:t>
            </a:r>
            <a:endParaRPr lang="ru-RU" sz="2400" b="1" dirty="0"/>
          </a:p>
        </p:txBody>
      </p:sp>
      <p:pic>
        <p:nvPicPr>
          <p:cNvPr id="27650" name="Picture 2" descr="https://avatars.mds.yandex.net/i?id=b8184dbcb7e12b3ad6fc9c2055397c00f966cadd-8552056-images-thumbs&amp;n=1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319" y="2576513"/>
            <a:ext cx="4572000" cy="2562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693225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Культурная революция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just"/>
            <a:endParaRPr lang="ru-RU" b="1" dirty="0" smtClean="0"/>
          </a:p>
          <a:p>
            <a:pPr algn="just"/>
            <a:r>
              <a:rPr lang="ru-RU" b="1" dirty="0" smtClean="0"/>
              <a:t>Рост грамотности вызывал небывалый ранее спрос на литературу. Книги выходили на 110 языках. Многократно выросли тиражи. По всей стране росла сеть библиотек. Рост интереса к чтению наблюдался и в городе, и на селе. Наряду с библиотеками, центрами воспитания и образования стали дворцы культуры, клубы и красные уголки. Большую роль в распространении культуры играло радио. </a:t>
            </a:r>
            <a:endParaRPr lang="ru-RU" b="1" dirty="0"/>
          </a:p>
        </p:txBody>
      </p:sp>
      <p:pic>
        <p:nvPicPr>
          <p:cNvPr id="28674" name="Picture 2" descr="Москвичи читали книги по-разному Культура Селдон Новости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319" y="2419350"/>
            <a:ext cx="4572000" cy="2876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506850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Достижения отечественной науки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b="1" dirty="0" smtClean="0"/>
              <a:t>Период 1930 – х отмечен серьёзными переменами в гуман</a:t>
            </a:r>
            <a:r>
              <a:rPr lang="ru-RU" sz="2400" b="1" dirty="0"/>
              <a:t>и</a:t>
            </a:r>
            <a:r>
              <a:rPr lang="ru-RU" sz="2400" b="1" dirty="0" smtClean="0"/>
              <a:t>тарных науках и гуманитарном образовании. До начала 1930 – х годов главным советским историком – марксистом считался М. Покровский, проповедовавший изучение истории на основе классового подхода. Все несогласные с ним учёными подвергались критике и преследованиям. </a:t>
            </a:r>
            <a:endParaRPr lang="ru-RU" sz="2400" b="1" dirty="0"/>
          </a:p>
        </p:txBody>
      </p:sp>
      <p:pic>
        <p:nvPicPr>
          <p:cNvPr id="29698" name="Picture 2" descr="https://avatars.mds.yandex.net/i?id=3a426a14d89c7df23e19ff8e3a66ffd7c8fb8295-4568533-images-thumbs&amp;n=1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319" y="2571750"/>
            <a:ext cx="4572000" cy="257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78545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Формирование «нового человека»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2400" b="1" dirty="0" smtClean="0"/>
              <a:t>В СССР возник культ героев, жизнь и подвиги которых становились примером для молодежи. О них рассказывали в газетах и журналах, писали книги, слагали стихи, снимали документальные и художественные фильмы. Советскими героями становились государственные и партийные лидеры, военные, учёные, а также впервые в мировой истории – люди труда. </a:t>
            </a:r>
            <a:endParaRPr lang="ru-RU" sz="2400" b="1" dirty="0"/>
          </a:p>
        </p:txBody>
      </p:sp>
      <p:pic>
        <p:nvPicPr>
          <p:cNvPr id="3076" name="Picture 4" descr="https://avatars.mds.yandex.net/i?id=a6a4300f371a38fe715120e3377fd5f92e2aebf5-5284061-images-thumbs&amp;n=1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319" y="2571750"/>
            <a:ext cx="4572000" cy="257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353926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Достижения отечественной науки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just"/>
            <a:endParaRPr lang="ru-RU" sz="2400" b="1" dirty="0" smtClean="0"/>
          </a:p>
          <a:p>
            <a:pPr algn="just"/>
            <a:endParaRPr lang="ru-RU" sz="2400" b="1" dirty="0"/>
          </a:p>
          <a:p>
            <a:pPr algn="just"/>
            <a:endParaRPr lang="ru-RU" sz="2400" b="1" dirty="0" smtClean="0"/>
          </a:p>
          <a:p>
            <a:pPr algn="just"/>
            <a:r>
              <a:rPr lang="ru-RU" sz="2400" b="1" dirty="0" smtClean="0"/>
              <a:t>В 1930 году оказались под арестом видные историки С. Платонов и       Е. Тарле. </a:t>
            </a:r>
            <a:endParaRPr lang="ru-RU" sz="2400" b="1" dirty="0"/>
          </a:p>
        </p:txBody>
      </p:sp>
      <p:pic>
        <p:nvPicPr>
          <p:cNvPr id="30722" name="Picture 2" descr="https://avatars.mds.yandex.net/i?id=c834fa94529386872b39c176d3485e191dd6709d-10385132-images-thumbs&amp;n=1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280" y="2622550"/>
            <a:ext cx="1965409" cy="2469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24" name="Picture 4" descr="https://avatars.mds.yandex.net/i?id=5a6efb017813543033640f1a70a1d6f067ae9d35-4698710-images-thumbs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1314" y="2622550"/>
            <a:ext cx="1871529" cy="2469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861024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Достижения отечественной науки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17919" y="1845735"/>
            <a:ext cx="5448943" cy="4023360"/>
          </a:xfrm>
        </p:spPr>
        <p:txBody>
          <a:bodyPr>
            <a:noAutofit/>
          </a:bodyPr>
          <a:lstStyle/>
          <a:p>
            <a:pPr algn="just"/>
            <a:r>
              <a:rPr lang="ru-RU" sz="2400" b="1" dirty="0" smtClean="0"/>
              <a:t>Усиливавшаяся </a:t>
            </a:r>
            <a:r>
              <a:rPr lang="ru-RU" sz="2400" b="1" dirty="0"/>
              <a:t>угроза войны с Германией потребовала существенной </a:t>
            </a:r>
            <a:r>
              <a:rPr lang="ru-RU" sz="2400" b="1" dirty="0" smtClean="0"/>
              <a:t>корректировки такого подхода. Востребованными стали фигуры исторических деятелей, олицетворяющих гордость за страну, способность объединить народ для противостояния внешней агрессии. Дореволюционная история России стала более широко освещаться в научной и научно – популярной литературе. </a:t>
            </a:r>
            <a:endParaRPr lang="ru-RU" sz="2400" b="1" dirty="0"/>
          </a:p>
        </p:txBody>
      </p:sp>
      <p:pic>
        <p:nvPicPr>
          <p:cNvPr id="31746" name="Picture 2" descr="https://avatars.mds.yandex.net/i?id=70091e279812521607cd16fce8201b700bac100f-10767434-images-thumbs&amp;n=1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9369" y="2333625"/>
            <a:ext cx="45339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667847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Достижения отечественной науки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just"/>
            <a:endParaRPr lang="ru-RU" b="1" dirty="0" smtClean="0"/>
          </a:p>
          <a:p>
            <a:pPr algn="just"/>
            <a:r>
              <a:rPr lang="ru-RU" b="1" dirty="0" smtClean="0"/>
              <a:t>При Академии наук образован Институт истории. С середины 1930 – х в программу обучения в школах и вузах СССР стали возвращать изучение истории России с древнейших времён, в университетах восстанавливались и создавались исторические факультеты. К работе над «реабилитацией» отечественной истории были привлечены выдающиеся учёные, в том числе вернувшийся из ссылки Е. </a:t>
            </a:r>
            <a:r>
              <a:rPr lang="ru-RU" b="1" dirty="0"/>
              <a:t>Т</a:t>
            </a:r>
            <a:r>
              <a:rPr lang="ru-RU" b="1" dirty="0" smtClean="0"/>
              <a:t>арле. </a:t>
            </a:r>
            <a:endParaRPr lang="ru-RU" b="1" dirty="0"/>
          </a:p>
        </p:txBody>
      </p:sp>
      <p:pic>
        <p:nvPicPr>
          <p:cNvPr id="32770" name="Picture 2" descr="https://iriran.ru/images/hist/hist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280" y="2666790"/>
            <a:ext cx="238125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2" name="Picture 4" descr="https://iriran.ru/images/hist/hist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8939" y="2666790"/>
            <a:ext cx="200025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256091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Достижения отечественной науки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ru-RU" dirty="0" smtClean="0"/>
          </a:p>
          <a:p>
            <a:pPr algn="just"/>
            <a:r>
              <a:rPr lang="ru-RU" b="1" dirty="0" smtClean="0"/>
              <a:t>В 1930 году был создан Институт архивоведения, где сформировалась целая школа подготовки специалистов по истории России. Власть стремилась укрепить преемственность советского государства от дореволюционной России. В 1938 году была выпущена «История ВКП (б). Краткий курс», который Сталин не только тщательно редактировал, но и частично сам написал. «Краткий курс» был признан основным «руководством» для работы учёных и специалистов в сфере общественных наук. </a:t>
            </a:r>
            <a:endParaRPr lang="ru-RU" b="1" dirty="0"/>
          </a:p>
        </p:txBody>
      </p:sp>
      <p:pic>
        <p:nvPicPr>
          <p:cNvPr id="34818" name="Picture 2" descr="https://avatars.mds.yandex.net/i?id=632a5b8a0a70acd4badafbf1e59eef66d0c5f776-4276765-images-thumbs&amp;n=1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4269" y="2333625"/>
            <a:ext cx="23241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560972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Достижения отечественной науки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just"/>
            <a:endParaRPr lang="ru-RU" b="1" dirty="0" smtClean="0"/>
          </a:p>
          <a:p>
            <a:pPr algn="just"/>
            <a:r>
              <a:rPr lang="ru-RU" b="1" dirty="0" smtClean="0"/>
              <a:t>Большие успехи были достигнуты в области естественных наук. Главным центром исследовательских работ стала Академия наук СССР. Создавались новые научные центры – Всесоюзная академия сельскохозяйственных наук (ВАСХНИЛ), Реактивный научно – исследовательский институт (РНИИ), Физический институт Академии наук СССР (ФИАН). К концу 1930 – х годов в СССР работало уже почти 1,5 тысячи научно – исследовательских центров. </a:t>
            </a:r>
            <a:endParaRPr lang="ru-RU" b="1" dirty="0"/>
          </a:p>
        </p:txBody>
      </p:sp>
      <p:pic>
        <p:nvPicPr>
          <p:cNvPr id="35842" name="Picture 2" descr="Изображение логотипа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8227" y="8187865"/>
            <a:ext cx="269693" cy="135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844" name="Picture 4" descr="Изображение логотип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3376" y="3011312"/>
            <a:ext cx="3371162" cy="1692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675315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Достижения отечественной науки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pPr algn="just"/>
            <a:r>
              <a:rPr lang="ru-RU" b="1" dirty="0" smtClean="0"/>
              <a:t>Получила мировое признание советская физическая школа. Советские ученые – физики изучали проблемы – оптики            (С. Вавилов), физику кристаллов и полупроводников (А. Иоффе), микрофизику (П. </a:t>
            </a:r>
            <a:r>
              <a:rPr lang="ru-RU" b="1" dirty="0" err="1" smtClean="0"/>
              <a:t>Капица</a:t>
            </a:r>
            <a:r>
              <a:rPr lang="ru-RU" b="1" dirty="0" smtClean="0"/>
              <a:t>), исследование атомного ядра (Д. Иваненко,                          Д, </a:t>
            </a:r>
            <a:r>
              <a:rPr lang="ru-RU" b="1" dirty="0" err="1" smtClean="0"/>
              <a:t>Скобельцин</a:t>
            </a:r>
            <a:r>
              <a:rPr lang="ru-RU" b="1" dirty="0" smtClean="0"/>
              <a:t>, И, Курчатов). </a:t>
            </a:r>
            <a:endParaRPr lang="ru-RU" b="1" dirty="0"/>
          </a:p>
        </p:txBody>
      </p:sp>
      <p:pic>
        <p:nvPicPr>
          <p:cNvPr id="36866" name="Picture 2" descr="https://avatars.mds.yandex.net/i?id=7d30c305d75a1e73ed0caba21580623aab009233-4960885-images-thumbs&amp;n=1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0931" y="2333625"/>
            <a:ext cx="2390775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863612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Достижения отечественной науки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just"/>
            <a:endParaRPr lang="ru-RU" b="1" dirty="0" smtClean="0"/>
          </a:p>
          <a:p>
            <a:pPr algn="just"/>
            <a:r>
              <a:rPr lang="ru-RU" b="1" dirty="0" smtClean="0"/>
              <a:t>Активно развивались исследования в области реактивного движения. В 1930 – х были испытаны первые советские ракеты. Отечественными учёными были разработаны новые виды самолетов, танков турбин, паровозов, тракторов, комбайнов. Советская наука внесла огромный вклад в проектирование и строительство гигантов индустрии. Успехи советской научно – технической мысли использовались при проектировании и строительстве московского метро.</a:t>
            </a:r>
            <a:endParaRPr lang="ru-RU" b="1" dirty="0"/>
          </a:p>
        </p:txBody>
      </p:sp>
      <p:pic>
        <p:nvPicPr>
          <p:cNvPr id="37890" name="Picture 2" descr="https://avatars.mds.yandex.net/i?id=ea30936764eaf21f2e4319153be4fd313cb2840f-10878446-images-thumbs&amp;n=1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4756" y="2333625"/>
            <a:ext cx="2143125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266791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Достижения отечественной науки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just"/>
            <a:endParaRPr lang="ru-RU" b="1" dirty="0" smtClean="0"/>
          </a:p>
          <a:p>
            <a:pPr algn="just"/>
            <a:endParaRPr lang="ru-RU" b="1" dirty="0" smtClean="0"/>
          </a:p>
          <a:p>
            <a:pPr algn="just"/>
            <a:r>
              <a:rPr lang="ru-RU" b="1" dirty="0" smtClean="0"/>
              <a:t>Весомый вклад в прикладную науку внесли работы учёных – химиков Н. Курнакова, А. Фаворского, А. Баха, С. Лебедева. Был открыт способ производства синтетического каучука, производство искусственных волокон, пластмасс, ценных органических продуктов. </a:t>
            </a:r>
            <a:endParaRPr lang="ru-RU" b="1" dirty="0"/>
          </a:p>
        </p:txBody>
      </p:sp>
      <p:pic>
        <p:nvPicPr>
          <p:cNvPr id="38914" name="Picture 2" descr="https://avatars.mds.yandex.net/i?id=b40e59adbf0e006832294f4821bd06f72b0d160a-10851151-images-thumbs&amp;n=1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7481" y="2333625"/>
            <a:ext cx="4257675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60677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b="1" dirty="0"/>
              <a:t>Достижения отечественной науки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just"/>
            <a:endParaRPr lang="ru-RU" sz="2400" b="1" dirty="0" smtClean="0"/>
          </a:p>
          <a:p>
            <a:pPr algn="just"/>
            <a:r>
              <a:rPr lang="ru-RU" sz="2400" b="1" dirty="0" smtClean="0"/>
              <a:t>Мировыми достижениями стали работы советских биологов                Н. Вавилова, Д. Прянишникова,             В. Вильямса, В. </a:t>
            </a:r>
            <a:r>
              <a:rPr lang="ru-RU" sz="2400" b="1" dirty="0" err="1" smtClean="0"/>
              <a:t>Пустовойтова</a:t>
            </a:r>
            <a:r>
              <a:rPr lang="ru-RU" sz="2400" b="1" dirty="0" smtClean="0"/>
              <a:t>. Значительных успехов достигли советская математическая наука, астрономия, механика, физиология.</a:t>
            </a:r>
            <a:endParaRPr lang="ru-RU" sz="2400" b="1" dirty="0"/>
          </a:p>
        </p:txBody>
      </p:sp>
      <p:pic>
        <p:nvPicPr>
          <p:cNvPr id="39938" name="Picture 2" descr="https://avatars.mds.yandex.net/i?id=48681cab262e167644329962202c1e6be461bac8-8200828-images-thumbs&amp;n=1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319" y="2486025"/>
            <a:ext cx="45720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929087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Достижения отечественной науки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just"/>
            <a:endParaRPr lang="ru-RU" sz="2400" b="1" dirty="0" smtClean="0"/>
          </a:p>
          <a:p>
            <a:pPr algn="just"/>
            <a:r>
              <a:rPr lang="ru-RU" sz="2400" b="1" dirty="0" smtClean="0"/>
              <a:t>В некоторых случаях научные дискуссии заканчивались запретом на исследования по тому или иному направлению. Так были свернуты многие разработки советских генетиков, а впоследствии некоторые -                 Н. Вавилов - из них были арестованы. </a:t>
            </a:r>
            <a:endParaRPr lang="ru-RU" sz="2400" b="1" dirty="0"/>
          </a:p>
        </p:txBody>
      </p:sp>
      <p:pic>
        <p:nvPicPr>
          <p:cNvPr id="40962" name="Picture 2" descr="https://avatars.mds.yandex.net/i?id=f2b78a0d7cf86e6c93cc3c5f2fcdde20bc08c09c-5233272-images-thumbs&amp;n=1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319" y="2371725"/>
            <a:ext cx="4572000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45048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Формирование «нового человека»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just"/>
            <a:endParaRPr lang="ru-RU" sz="2400" b="1" dirty="0" smtClean="0"/>
          </a:p>
          <a:p>
            <a:pPr algn="just"/>
            <a:r>
              <a:rPr lang="ru-RU" sz="2400" b="1" dirty="0" smtClean="0"/>
              <a:t>Главным примером для подражания становится образ коммуниста, отдающего все свои силы делу революции и строительства нового общества. Образ основателя первого в мире социалистического государства Ленина дополнился фигурой Сталина. </a:t>
            </a:r>
            <a:endParaRPr lang="ru-RU" sz="2400" b="1" dirty="0"/>
          </a:p>
        </p:txBody>
      </p:sp>
      <p:pic>
        <p:nvPicPr>
          <p:cNvPr id="4098" name="Picture 2" descr="https://avatars.mds.yandex.net/i?id=93021c9693610b247a201f49a6162e383fda077f-10701700-images-thumbs&amp;n=1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319" y="2571750"/>
            <a:ext cx="4572000" cy="257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107022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Достижения отечественной науки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just"/>
            <a:endParaRPr lang="ru-RU" b="1" dirty="0" smtClean="0"/>
          </a:p>
          <a:p>
            <a:pPr algn="just"/>
            <a:r>
              <a:rPr lang="ru-RU" b="1" dirty="0" smtClean="0"/>
              <a:t>Советские геологи открыли богатые месторождения нефти (между Уралом и Волгой), угля (в Подмосковном и Кузнецком бассейнах), железной руды (на Урале и под Курском). Шло активное исследование Севера. Открытие и освоение месторождений на своей </a:t>
            </a:r>
            <a:r>
              <a:rPr lang="ru-RU" b="1" dirty="0" err="1" smtClean="0"/>
              <a:t>территотории</a:t>
            </a:r>
            <a:r>
              <a:rPr lang="ru-RU" b="1" dirty="0" smtClean="0"/>
              <a:t> позволило значительно сократить импорт сырья. И. Губкин стал основателем советской нефтяной геологии. </a:t>
            </a:r>
            <a:endParaRPr lang="ru-RU" b="1" dirty="0"/>
          </a:p>
        </p:txBody>
      </p:sp>
      <p:pic>
        <p:nvPicPr>
          <p:cNvPr id="41986" name="Picture 2" descr="https://avatars.mds.yandex.net/i?id=67642bb061439cb0ceec8c30da1c4786a87252ac-10713392-images-thumbs&amp;n=1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3319" y="2333625"/>
            <a:ext cx="22860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948180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Развитие здравоохранения</a:t>
            </a:r>
            <a:endParaRPr lang="ru-RU" b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just"/>
            <a:endParaRPr lang="ru-RU" sz="2400" b="1" dirty="0" smtClean="0"/>
          </a:p>
          <a:p>
            <a:pPr algn="just"/>
            <a:r>
              <a:rPr lang="ru-RU" sz="2400" b="1" dirty="0" smtClean="0"/>
              <a:t>В 1930 – е годы в СССР сформировалась общенациональная и передовая по мировым меркам система здравоохранения. У её истоков стоял народный комиссар здравоохранения Н. Семашко. </a:t>
            </a:r>
            <a:endParaRPr lang="ru-RU" sz="2400" b="1" dirty="0"/>
          </a:p>
        </p:txBody>
      </p:sp>
      <p:pic>
        <p:nvPicPr>
          <p:cNvPr id="43010" name="Picture 2" descr="https://avatars.mds.yandex.net/i?id=4c5c2db8d1ca5d09fb9756fcd6186262d19c2766-5230232-images-thumbs&amp;n=1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3194" y="2333625"/>
            <a:ext cx="428625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762481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Развитие здравоохранения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2400" b="1" dirty="0" smtClean="0"/>
              <a:t>По его предложению была создана доступная для всего населения сеть медицинских учреждений: </a:t>
            </a:r>
            <a:r>
              <a:rPr lang="ru-RU" sz="2400" b="1" dirty="0" err="1" smtClean="0"/>
              <a:t>фельдшерско</a:t>
            </a:r>
            <a:r>
              <a:rPr lang="ru-RU" sz="2400" b="1" dirty="0" smtClean="0"/>
              <a:t> – акушерские пункты на селе, участковые поликлиники в городах, районные и областные больницы, специализированные институты. На промышленных предприятиях создавались здравпункты для оказания первой медицинской помощи, ведомственные медучреждения. </a:t>
            </a:r>
            <a:endParaRPr lang="ru-RU" sz="2400" b="1" dirty="0"/>
          </a:p>
        </p:txBody>
      </p:sp>
      <p:pic>
        <p:nvPicPr>
          <p:cNvPr id="44034" name="Picture 2" descr="Здание больницы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6519" y="2333625"/>
            <a:ext cx="44196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947109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Развитие здравоохранения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just"/>
            <a:endParaRPr lang="ru-RU" sz="2400" b="1" dirty="0" smtClean="0"/>
          </a:p>
          <a:p>
            <a:pPr algn="just"/>
            <a:endParaRPr lang="ru-RU" sz="2400" b="1" dirty="0" smtClean="0"/>
          </a:p>
          <a:p>
            <a:pPr algn="just"/>
            <a:r>
              <a:rPr lang="ru-RU" sz="2400" b="1" dirty="0" smtClean="0"/>
              <a:t>По всей стране шло строительство современных поликлиник и больниц. Если в 1928 году в СССР было 5,7 тысяч больниц, то к 1940 году их стало уже 13,6 тысяч. Оказание медицинской помощи стало полностью бесплатным. </a:t>
            </a:r>
            <a:endParaRPr lang="ru-RU" sz="2400" b="1" dirty="0"/>
          </a:p>
        </p:txBody>
      </p:sp>
      <p:pic>
        <p:nvPicPr>
          <p:cNvPr id="45058" name="Picture 2" descr="https://avatars.mds.yandex.net/i?id=df1c94b93788c07faf802854188985c3-4979658-images-thumbs&amp;n=1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319" y="2643188"/>
            <a:ext cx="4572000" cy="2428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993110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Развитие здравоохранения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just"/>
            <a:endParaRPr lang="ru-RU" sz="2400" b="1" dirty="0" smtClean="0"/>
          </a:p>
          <a:p>
            <a:pPr algn="just"/>
            <a:r>
              <a:rPr lang="ru-RU" sz="2400" b="1" dirty="0" smtClean="0"/>
              <a:t>Особое внимание уделялось здоровью детей. Резко снизилась младенческая смертность. По всей стране заработала сеть родильных домов и детских поликлиник. При рождении детей государство выплачивало пособия.</a:t>
            </a:r>
            <a:endParaRPr lang="ru-RU" sz="2400" b="1" dirty="0"/>
          </a:p>
        </p:txBody>
      </p:sp>
      <p:pic>
        <p:nvPicPr>
          <p:cNvPr id="46082" name="Picture 2" descr="https://avatars.mds.yandex.net/i?id=8f0c91bb1100ad598a5d50412c97c8886d7c0e48-5232373-images-thumbs&amp;n=1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3656" y="2333625"/>
            <a:ext cx="4505325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793848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Развитие здравоохранения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just"/>
            <a:endParaRPr lang="ru-RU" sz="2400" b="1" dirty="0" smtClean="0"/>
          </a:p>
          <a:p>
            <a:pPr algn="just"/>
            <a:endParaRPr lang="ru-RU" sz="2400" b="1" dirty="0" smtClean="0"/>
          </a:p>
          <a:p>
            <a:pPr algn="just"/>
            <a:r>
              <a:rPr lang="ru-RU" sz="2400" b="1" dirty="0" smtClean="0"/>
              <a:t>Отдельным направлением стала профилактика профессиональных заболеваний, предупреждение болезней. Были созданы диспансеры для борьбы с туберкулёзом и алкоголизмом. </a:t>
            </a:r>
            <a:endParaRPr lang="ru-RU" sz="2400" b="1" dirty="0"/>
          </a:p>
        </p:txBody>
      </p:sp>
      <p:pic>
        <p:nvPicPr>
          <p:cNvPr id="47106" name="Picture 2" descr="https://avatars.mds.yandex.net/i?id=7076618cc4cd96c1fc9e895c917509a2-5238322-images-thumbs&amp;n=1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319" y="2357438"/>
            <a:ext cx="4572000" cy="300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595261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Развитие здравоохранения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just"/>
            <a:endParaRPr lang="ru-RU" sz="2400" b="1" dirty="0" smtClean="0"/>
          </a:p>
          <a:p>
            <a:pPr algn="just"/>
            <a:r>
              <a:rPr lang="ru-RU" sz="2400" b="1" dirty="0" smtClean="0"/>
              <a:t>Для предотвращения инфекционных заболеваний проводилась обязательная вакцинация населения. Советские учёные медики изобрели и испытали вакцины против многих болезней, которые раньше считались смертельными. К 1936 году была полностью ликвидирована натуральная оспа. </a:t>
            </a:r>
            <a:endParaRPr lang="ru-RU" sz="2400" b="1" dirty="0"/>
          </a:p>
        </p:txBody>
      </p:sp>
      <p:pic>
        <p:nvPicPr>
          <p:cNvPr id="48130" name="Picture 2" descr="https://avatars.mds.yandex.net/i?id=88d101a8fcd522ca8f855aa81bf6f4d8071a0766-10299502-images-thumbs&amp;n=1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1294" y="2333625"/>
            <a:ext cx="421005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192224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Развитие здравоохранения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just"/>
            <a:r>
              <a:rPr lang="ru-RU" b="1" dirty="0" smtClean="0"/>
              <a:t>Для растущей сети больниц и поликлиник требовалось всё возрастающее количество врачей. По всей стране открывались новые медицинские вузы. К 1940 году в СССР было 3600 санаториев и домов отдыха, рассчитанных на 470 тысяч мест. Подобной динамики создания инфраструктуры здравоохранения не знала ни одна страна мира. Принятые меры привели к увеличению продолжительности жизни, сокращению детской смертности и росту численности населения. </a:t>
            </a:r>
            <a:endParaRPr lang="ru-RU" b="1" dirty="0"/>
          </a:p>
        </p:txBody>
      </p:sp>
      <p:pic>
        <p:nvPicPr>
          <p:cNvPr id="49154" name="Picture 2" descr="https://avatars.mds.yandex.net/i?id=66c0fc46fa6cb03968630d31f318389c4f479e14-3891756-images-thumbs&amp;n=1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081" y="2333625"/>
            <a:ext cx="4562475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061167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Итоги</a:t>
            </a:r>
            <a:endParaRPr lang="ru-RU" b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just"/>
            <a:endParaRPr lang="ru-RU" b="1" dirty="0" smtClean="0"/>
          </a:p>
          <a:p>
            <a:pPr algn="just"/>
            <a:r>
              <a:rPr lang="ru-RU" b="1" dirty="0" smtClean="0"/>
              <a:t>1930 – е годы стали периодом создания и последовательного развития в СССР систем народного образования и здравоохранения. Итогом стала ликвидация неграмотности, снижение детской смертности, увеличение продолжительности жизни и численности населения. Успехи советской науки были признаны во всём мире. В школы и вузы вернулось изучение истории России с древнейших времён. </a:t>
            </a:r>
            <a:endParaRPr lang="ru-RU" b="1" dirty="0"/>
          </a:p>
        </p:txBody>
      </p:sp>
      <p:pic>
        <p:nvPicPr>
          <p:cNvPr id="33794" name="Picture 2" descr="https://avatars.mds.yandex.net/i?id=5d1e76186ef29c1377ed0330aa1c8defa2639ea6-5233173-images-thumbs&amp;n=1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1281" y="2333625"/>
            <a:ext cx="4410075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06961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Формирование «нового человека»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just"/>
            <a:endParaRPr lang="ru-RU" sz="2400" b="1" dirty="0" smtClean="0"/>
          </a:p>
          <a:p>
            <a:pPr algn="just"/>
            <a:endParaRPr lang="ru-RU" sz="2400" b="1" dirty="0"/>
          </a:p>
          <a:p>
            <a:pPr algn="just"/>
            <a:r>
              <a:rPr lang="ru-RU" sz="2400" b="1" dirty="0" smtClean="0"/>
              <a:t>Романтизация Гражданской войны выдвинула в народные герои красного командующего дивизией Чапаева. </a:t>
            </a:r>
            <a:endParaRPr lang="ru-RU" sz="2400" b="1" dirty="0"/>
          </a:p>
        </p:txBody>
      </p:sp>
      <p:pic>
        <p:nvPicPr>
          <p:cNvPr id="5122" name="Picture 2" descr="https://avatars.mds.yandex.net/i?id=25065fbdc4cf8c518493f9feb04822d81f08a6bb-10849343-images-thumbs&amp;n=1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9519" y="2333625"/>
            <a:ext cx="21336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91844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Формирование «нового человека»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just"/>
            <a:endParaRPr lang="ru-RU" sz="2400" b="1" dirty="0" smtClean="0"/>
          </a:p>
          <a:p>
            <a:pPr marL="0" indent="0" algn="just">
              <a:buNone/>
            </a:pPr>
            <a:r>
              <a:rPr lang="ru-RU" sz="2400" b="1" dirty="0" smtClean="0"/>
              <a:t>Героями новых литературных произведений и фильмов были выходцы из народа, которые благодаря своим личным качествам становятся вожаками, ведущими людей за собой. Был создан яркий кинообраз бывшей батрачки, ставшей председателем колхоза и депутатов Верховного Совета. </a:t>
            </a:r>
            <a:endParaRPr lang="ru-RU" sz="2400" b="1" dirty="0"/>
          </a:p>
        </p:txBody>
      </p:sp>
      <p:pic>
        <p:nvPicPr>
          <p:cNvPr id="6148" name="Picture 4" descr="Член правительства (эфир от 07.10.2023)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2731" y="2333625"/>
            <a:ext cx="4067175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45873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Формирование «нового человека»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just"/>
            <a:endParaRPr lang="ru-RU" sz="2400" b="1" dirty="0" smtClean="0"/>
          </a:p>
          <a:p>
            <a:pPr algn="just"/>
            <a:r>
              <a:rPr lang="ru-RU" sz="2400" b="1" dirty="0" smtClean="0"/>
              <a:t>Герой рассказа А. Гайдара, «Сказка о военной тайне, </a:t>
            </a:r>
            <a:r>
              <a:rPr lang="ru-RU" sz="2400" b="1" dirty="0" err="1" smtClean="0"/>
              <a:t>Мальчше</a:t>
            </a:r>
            <a:r>
              <a:rPr lang="ru-RU" sz="2400" b="1" dirty="0" smtClean="0"/>
              <a:t> – </a:t>
            </a:r>
            <a:r>
              <a:rPr lang="ru-RU" sz="2400" b="1" dirty="0" err="1" smtClean="0"/>
              <a:t>Кибальчише</a:t>
            </a:r>
            <a:r>
              <a:rPr lang="ru-RU" sz="2400" b="1" dirty="0" smtClean="0"/>
              <a:t> и его твёрдом слове», впервые опубликованного в газете «Пионерская правда», - совсем юный персонаж, преданный делу революции и отдавший за неё жизнь. </a:t>
            </a:r>
            <a:endParaRPr lang="ru-RU" sz="2400" b="1" dirty="0"/>
          </a:p>
        </p:txBody>
      </p:sp>
      <p:pic>
        <p:nvPicPr>
          <p:cNvPr id="7170" name="Picture 2" descr="https://avatars.mds.yandex.net/i?id=9ec393c91bf761484cdcc1031aa96e3d36183901-10471469-images-thumbs&amp;n=1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2731" y="2333625"/>
            <a:ext cx="4067175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66701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Формирование «нового человека»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just"/>
            <a:endParaRPr lang="ru-RU" sz="2400" b="1" dirty="0" smtClean="0"/>
          </a:p>
          <a:p>
            <a:pPr algn="just"/>
            <a:endParaRPr lang="ru-RU" sz="2400" b="1" dirty="0"/>
          </a:p>
          <a:p>
            <a:pPr algn="just"/>
            <a:r>
              <a:rPr lang="ru-RU" sz="2400" b="1" dirty="0" smtClean="0"/>
              <a:t>Его </a:t>
            </a:r>
            <a:r>
              <a:rPr lang="ru-RU" sz="2400" b="1" dirty="0"/>
              <a:t>антипод – лицемер и вредитель </a:t>
            </a:r>
            <a:r>
              <a:rPr lang="ru-RU" sz="2400" b="1" dirty="0" err="1"/>
              <a:t>Мальчиш</a:t>
            </a:r>
            <a:r>
              <a:rPr lang="ru-RU" sz="2400" b="1" dirty="0"/>
              <a:t> – </a:t>
            </a:r>
            <a:r>
              <a:rPr lang="ru-RU" sz="2400" b="1" dirty="0" err="1"/>
              <a:t>Плохиш</a:t>
            </a:r>
            <a:r>
              <a:rPr lang="ru-RU" sz="2400" b="1" dirty="0"/>
              <a:t>, продавший «</a:t>
            </a:r>
            <a:r>
              <a:rPr lang="ru-RU" sz="2400" b="1" dirty="0" err="1"/>
              <a:t>буржуинам</a:t>
            </a:r>
            <a:r>
              <a:rPr lang="ru-RU" sz="2400" b="1" dirty="0"/>
              <a:t>» свою Родину за «бочку варенья и корзину печенья». </a:t>
            </a:r>
          </a:p>
          <a:p>
            <a:pPr algn="just"/>
            <a:endParaRPr lang="ru-RU" sz="2400" b="1" dirty="0"/>
          </a:p>
        </p:txBody>
      </p:sp>
      <p:pic>
        <p:nvPicPr>
          <p:cNvPr id="8194" name="Picture 2" descr="https://avatars.mds.yandex.net/i?id=344c2ef1524d422f5a3a01238704519ef78fdef9-10848343-images-thumbs&amp;n=1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319" y="2381250"/>
            <a:ext cx="4572000" cy="2952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49335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Формирование «нового человека»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17919" y="1845735"/>
            <a:ext cx="5118437" cy="4023360"/>
          </a:xfrm>
        </p:spPr>
        <p:txBody>
          <a:bodyPr>
            <a:noAutofit/>
          </a:bodyPr>
          <a:lstStyle/>
          <a:p>
            <a:pPr algn="just"/>
            <a:r>
              <a:rPr lang="ru-RU" sz="2400" b="1" dirty="0" smtClean="0"/>
              <a:t>В 1934 году в СССР была введена наивысшая степень отличия – звание Героя Советского Союза. Первыми Героями Советского Союза в 1934 году стали полярные лётчики              А. </a:t>
            </a:r>
            <a:r>
              <a:rPr lang="ru-RU" sz="2400" b="1" dirty="0" err="1" smtClean="0"/>
              <a:t>Ляпидевский</a:t>
            </a:r>
            <a:r>
              <a:rPr lang="ru-RU" sz="2400" b="1" dirty="0" smtClean="0"/>
              <a:t>, С. </a:t>
            </a:r>
            <a:r>
              <a:rPr lang="ru-RU" sz="2400" b="1" dirty="0" err="1" smtClean="0"/>
              <a:t>Леваневский</a:t>
            </a:r>
            <a:r>
              <a:rPr lang="ru-RU" sz="2400" b="1" dirty="0" smtClean="0"/>
              <a:t>,        В. </a:t>
            </a:r>
            <a:r>
              <a:rPr lang="ru-RU" sz="2400" b="1" dirty="0" err="1" smtClean="0"/>
              <a:t>Молоков</a:t>
            </a:r>
            <a:r>
              <a:rPr lang="ru-RU" sz="2400" b="1" dirty="0" smtClean="0"/>
              <a:t>, Н. </a:t>
            </a:r>
            <a:r>
              <a:rPr lang="ru-RU" sz="2400" b="1" dirty="0" err="1" smtClean="0"/>
              <a:t>Каманин</a:t>
            </a:r>
            <a:r>
              <a:rPr lang="ru-RU" sz="2400" b="1" dirty="0" smtClean="0"/>
              <a:t>, М. Слепнев, М. Водопьянов, И. Доронин за спасение терпящих бедствие во льдах Северного Ледовитого океана пассажиров и членов экипажа парохода «Челюскин».</a:t>
            </a:r>
            <a:endParaRPr lang="ru-RU" sz="2400" b="1" dirty="0"/>
          </a:p>
        </p:txBody>
      </p:sp>
      <p:pic>
        <p:nvPicPr>
          <p:cNvPr id="9218" name="Picture 2" descr="https://avatars.mds.yandex.net/i?id=827378efe6575277937ad164df1b4078aeb6e655-10869732-images-thumbs&amp;n=1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319" y="2366963"/>
            <a:ext cx="4572000" cy="2981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9593657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608</TotalTime>
  <Words>2207</Words>
  <Application>Microsoft Office PowerPoint</Application>
  <PresentationFormat>Широкоэкранный</PresentationFormat>
  <Paragraphs>140</Paragraphs>
  <Slides>48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48</vt:i4>
      </vt:variant>
    </vt:vector>
  </HeadingPairs>
  <TitlesOfParts>
    <vt:vector size="52" baseType="lpstr">
      <vt:lpstr>Arial</vt:lpstr>
      <vt:lpstr>Calibri</vt:lpstr>
      <vt:lpstr>Calibri Light</vt:lpstr>
      <vt:lpstr>Ретро</vt:lpstr>
      <vt:lpstr>Культурное пространство советского общества         в 1930 – е годы: создание «нового человека» </vt:lpstr>
      <vt:lpstr>Формирование «нового человека»</vt:lpstr>
      <vt:lpstr>Формирование «нового человека»</vt:lpstr>
      <vt:lpstr>Формирование «нового человека»</vt:lpstr>
      <vt:lpstr>Формирование «нового человека»</vt:lpstr>
      <vt:lpstr>Формирование «нового человека»</vt:lpstr>
      <vt:lpstr>Формирование «нового человека»</vt:lpstr>
      <vt:lpstr>Формирование «нового человека»</vt:lpstr>
      <vt:lpstr>Формирование «нового человека»</vt:lpstr>
      <vt:lpstr>Формирование «нового человека»</vt:lpstr>
      <vt:lpstr>Формирование «нового человека»</vt:lpstr>
      <vt:lpstr>Формирование «нового человека»</vt:lpstr>
      <vt:lpstr>Формирование «нового человека»</vt:lpstr>
      <vt:lpstr>Формирование «нового человека»</vt:lpstr>
      <vt:lpstr>Формирование «нового человека»</vt:lpstr>
      <vt:lpstr>Власть и церковь</vt:lpstr>
      <vt:lpstr>Власть и церковь</vt:lpstr>
      <vt:lpstr>Власть и церковь</vt:lpstr>
      <vt:lpstr>Власть и церковь</vt:lpstr>
      <vt:lpstr>Власть и церковь</vt:lpstr>
      <vt:lpstr>Власть и церковь</vt:lpstr>
      <vt:lpstr>Власть и церковь</vt:lpstr>
      <vt:lpstr>Культурная революция</vt:lpstr>
      <vt:lpstr>Культурная революция</vt:lpstr>
      <vt:lpstr>Культурная революция</vt:lpstr>
      <vt:lpstr>Культурная революция</vt:lpstr>
      <vt:lpstr>Культурная революция</vt:lpstr>
      <vt:lpstr>Культурная революция</vt:lpstr>
      <vt:lpstr>Достижения отечественной науки</vt:lpstr>
      <vt:lpstr>Достижения отечественной науки</vt:lpstr>
      <vt:lpstr>Достижения отечественной науки</vt:lpstr>
      <vt:lpstr>Достижения отечественной науки</vt:lpstr>
      <vt:lpstr>Достижения отечественной науки</vt:lpstr>
      <vt:lpstr>Достижения отечественной науки</vt:lpstr>
      <vt:lpstr>Достижения отечественной науки</vt:lpstr>
      <vt:lpstr>Достижения отечественной науки</vt:lpstr>
      <vt:lpstr>Достижения отечественной науки</vt:lpstr>
      <vt:lpstr>Достижения отечественной науки</vt:lpstr>
      <vt:lpstr>Достижения отечественной науки</vt:lpstr>
      <vt:lpstr>Достижения отечественной науки</vt:lpstr>
      <vt:lpstr>Развитие здравоохранения</vt:lpstr>
      <vt:lpstr>Развитие здравоохранения</vt:lpstr>
      <vt:lpstr>Развитие здравоохранения</vt:lpstr>
      <vt:lpstr>Развитие здравоохранения</vt:lpstr>
      <vt:lpstr>Развитие здравоохранения</vt:lpstr>
      <vt:lpstr>Развитие здравоохранения</vt:lpstr>
      <vt:lpstr>Развитие здравоохранения</vt:lpstr>
      <vt:lpstr>Итоги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Культурное пространство советского общества         в 1930 – е годы: создание «нового человека» </dc:title>
  <dc:creator>Лариса</dc:creator>
  <cp:lastModifiedBy>Лариса</cp:lastModifiedBy>
  <cp:revision>51</cp:revision>
  <dcterms:created xsi:type="dcterms:W3CDTF">2024-01-05T10:31:55Z</dcterms:created>
  <dcterms:modified xsi:type="dcterms:W3CDTF">2024-01-05T20:40:28Z</dcterms:modified>
</cp:coreProperties>
</file>