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306" r:id="rId3"/>
    <p:sldId id="283" r:id="rId4"/>
    <p:sldId id="284" r:id="rId5"/>
    <p:sldId id="287" r:id="rId6"/>
    <p:sldId id="294" r:id="rId7"/>
    <p:sldId id="297" r:id="rId8"/>
    <p:sldId id="301" r:id="rId9"/>
    <p:sldId id="304" r:id="rId10"/>
    <p:sldId id="290" r:id="rId11"/>
    <p:sldId id="308" r:id="rId12"/>
    <p:sldId id="302" r:id="rId13"/>
    <p:sldId id="305" r:id="rId14"/>
    <p:sldId id="307" r:id="rId15"/>
    <p:sldId id="291" r:id="rId16"/>
    <p:sldId id="292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3D7300"/>
    <a:srgbClr val="35312D"/>
    <a:srgbClr val="FF9300"/>
    <a:srgbClr val="FF7577"/>
    <a:srgbClr val="3A534C"/>
    <a:srgbClr val="BD862F"/>
    <a:srgbClr val="FF5521"/>
    <a:srgbClr val="65A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016" autoAdjust="0"/>
    <p:restoredTop sz="93967" autoAdjust="0"/>
  </p:normalViewPr>
  <p:slideViewPr>
    <p:cSldViewPr snapToGrid="0" showGuides="1">
      <p:cViewPr varScale="1">
        <p:scale>
          <a:sx n="67" d="100"/>
          <a:sy n="67" d="100"/>
        </p:scale>
        <p:origin x="-59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6042F0-573E-4A63-A571-3BBD17239400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756CF-EC04-4BB6-8811-31F57EFA0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5553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dirty="0"/>
              <a:t>Рассмотрите «обложку» презентации. Как её оформление подсказывает, о чём писал </a:t>
            </a:r>
            <a:r>
              <a:rPr lang="ru-RU" altLang="zh-CN" dirty="0" err="1"/>
              <a:t>Джеральд</a:t>
            </a:r>
            <a:r>
              <a:rPr lang="ru-RU" altLang="zh-CN" dirty="0"/>
              <a:t> Даррелл?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1735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372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8288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1346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EE0F6-6D87-47A7-9D8F-F4548C5E168B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9697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97377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83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9697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9047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3539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dirty="0"/>
              <a:t>«Мальчик на </a:t>
            </a:r>
            <a:r>
              <a:rPr lang="ru-RU" altLang="zh-CN" dirty="0" err="1"/>
              <a:t>позверюшках</a:t>
            </a:r>
            <a:r>
              <a:rPr lang="ru-RU" altLang="zh-CN" dirty="0"/>
              <a:t>».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6381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4937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518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8288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756CF-EC04-4BB6-8811-31F57EFA053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828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4A403-F68A-41F9-9E3A-9A3519B7248B}" type="datetimeFigureOut">
              <a:rPr lang="zh-CN" altLang="en-US" smtClean="0"/>
              <a:pPr/>
              <a:t>2023/5/19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DD5E6-4479-49A8-A043-041332D87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8.wdp"/><Relationship Id="rId3" Type="http://schemas.openxmlformats.org/officeDocument/2006/relationships/image" Target="../media/image1.png"/><Relationship Id="rId7" Type="http://schemas.microsoft.com/office/2007/relationships/hdphoto" Target="../media/hdphoto5.wdp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6.wdp"/><Relationship Id="rId1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7.jpeg"/><Relationship Id="rId5" Type="http://schemas.openxmlformats.org/officeDocument/2006/relationships/image" Target="../media/image5.png"/><Relationship Id="rId10" Type="http://schemas.openxmlformats.org/officeDocument/2006/relationships/image" Target="../media/image26.jpeg"/><Relationship Id="rId4" Type="http://schemas.microsoft.com/office/2007/relationships/hdphoto" Target="../media/hdphoto1.wdp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1608617" y="2796552"/>
            <a:ext cx="593725" cy="269875"/>
          </a:xfrm>
          <a:custGeom>
            <a:avLst/>
            <a:gdLst>
              <a:gd name="T0" fmla="*/ 1 w 158"/>
              <a:gd name="T1" fmla="*/ 72 h 72"/>
              <a:gd name="T2" fmla="*/ 158 w 158"/>
              <a:gd name="T3" fmla="*/ 72 h 72"/>
              <a:gd name="T4" fmla="*/ 154 w 158"/>
              <a:gd name="T5" fmla="*/ 63 h 72"/>
              <a:gd name="T6" fmla="*/ 134 w 158"/>
              <a:gd name="T7" fmla="*/ 47 h 72"/>
              <a:gd name="T8" fmla="*/ 124 w 158"/>
              <a:gd name="T9" fmla="*/ 46 h 72"/>
              <a:gd name="T10" fmla="*/ 95 w 158"/>
              <a:gd name="T11" fmla="*/ 18 h 72"/>
              <a:gd name="T12" fmla="*/ 83 w 158"/>
              <a:gd name="T13" fmla="*/ 20 h 72"/>
              <a:gd name="T14" fmla="*/ 56 w 158"/>
              <a:gd name="T15" fmla="*/ 0 h 72"/>
              <a:gd name="T16" fmla="*/ 28 w 158"/>
              <a:gd name="T17" fmla="*/ 28 h 72"/>
              <a:gd name="T18" fmla="*/ 29 w 158"/>
              <a:gd name="T19" fmla="*/ 35 h 72"/>
              <a:gd name="T20" fmla="*/ 15 w 158"/>
              <a:gd name="T21" fmla="*/ 39 h 72"/>
              <a:gd name="T22" fmla="*/ 4 w 158"/>
              <a:gd name="T23" fmla="*/ 50 h 72"/>
              <a:gd name="T24" fmla="*/ 0 w 158"/>
              <a:gd name="T25" fmla="*/ 65 h 72"/>
              <a:gd name="T26" fmla="*/ 0 w 158"/>
              <a:gd name="T27" fmla="*/ 66 h 72"/>
              <a:gd name="T28" fmla="*/ 1 w 158"/>
              <a:gd name="T2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8" h="72">
                <a:moveTo>
                  <a:pt x="1" y="72"/>
                </a:moveTo>
                <a:cubicBezTo>
                  <a:pt x="158" y="72"/>
                  <a:pt x="158" y="72"/>
                  <a:pt x="158" y="72"/>
                </a:cubicBezTo>
                <a:cubicBezTo>
                  <a:pt x="157" y="68"/>
                  <a:pt x="156" y="65"/>
                  <a:pt x="154" y="63"/>
                </a:cubicBezTo>
                <a:cubicBezTo>
                  <a:pt x="148" y="55"/>
                  <a:pt x="143" y="50"/>
                  <a:pt x="134" y="47"/>
                </a:cubicBezTo>
                <a:cubicBezTo>
                  <a:pt x="131" y="46"/>
                  <a:pt x="128" y="46"/>
                  <a:pt x="124" y="46"/>
                </a:cubicBezTo>
                <a:cubicBezTo>
                  <a:pt x="123" y="30"/>
                  <a:pt x="110" y="18"/>
                  <a:pt x="95" y="18"/>
                </a:cubicBezTo>
                <a:cubicBezTo>
                  <a:pt x="91" y="18"/>
                  <a:pt x="86" y="19"/>
                  <a:pt x="83" y="20"/>
                </a:cubicBezTo>
                <a:cubicBezTo>
                  <a:pt x="79" y="9"/>
                  <a:pt x="68" y="0"/>
                  <a:pt x="56" y="0"/>
                </a:cubicBezTo>
                <a:cubicBezTo>
                  <a:pt x="40" y="0"/>
                  <a:pt x="28" y="13"/>
                  <a:pt x="28" y="28"/>
                </a:cubicBezTo>
                <a:cubicBezTo>
                  <a:pt x="28" y="31"/>
                  <a:pt x="28" y="33"/>
                  <a:pt x="29" y="35"/>
                </a:cubicBezTo>
                <a:cubicBezTo>
                  <a:pt x="24" y="35"/>
                  <a:pt x="19" y="37"/>
                  <a:pt x="15" y="39"/>
                </a:cubicBezTo>
                <a:cubicBezTo>
                  <a:pt x="10" y="42"/>
                  <a:pt x="7" y="46"/>
                  <a:pt x="4" y="50"/>
                </a:cubicBezTo>
                <a:cubicBezTo>
                  <a:pt x="1" y="55"/>
                  <a:pt x="0" y="60"/>
                  <a:pt x="0" y="65"/>
                </a:cubicBezTo>
                <a:cubicBezTo>
                  <a:pt x="0" y="65"/>
                  <a:pt x="0" y="66"/>
                  <a:pt x="0" y="66"/>
                </a:cubicBezTo>
                <a:cubicBezTo>
                  <a:pt x="0" y="68"/>
                  <a:pt x="0" y="70"/>
                  <a:pt x="1" y="72"/>
                </a:cubicBezTo>
                <a:close/>
              </a:path>
            </a:pathLst>
          </a:custGeom>
          <a:solidFill>
            <a:srgbClr val="B1E6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5"/>
          <p:cNvSpPr/>
          <p:nvPr/>
        </p:nvSpPr>
        <p:spPr bwMode="auto">
          <a:xfrm>
            <a:off x="8253499" y="859084"/>
            <a:ext cx="784225" cy="315913"/>
          </a:xfrm>
          <a:custGeom>
            <a:avLst/>
            <a:gdLst>
              <a:gd name="T0" fmla="*/ 209 w 209"/>
              <a:gd name="T1" fmla="*/ 84 h 84"/>
              <a:gd name="T2" fmla="*/ 187 w 209"/>
              <a:gd name="T3" fmla="*/ 64 h 84"/>
              <a:gd name="T4" fmla="*/ 180 w 209"/>
              <a:gd name="T5" fmla="*/ 62 h 84"/>
              <a:gd name="T6" fmla="*/ 167 w 209"/>
              <a:gd name="T7" fmla="*/ 61 h 84"/>
              <a:gd name="T8" fmla="*/ 153 w 209"/>
              <a:gd name="T9" fmla="*/ 60 h 84"/>
              <a:gd name="T10" fmla="*/ 152 w 209"/>
              <a:gd name="T11" fmla="*/ 60 h 84"/>
              <a:gd name="T12" fmla="*/ 143 w 209"/>
              <a:gd name="T13" fmla="*/ 40 h 84"/>
              <a:gd name="T14" fmla="*/ 121 w 209"/>
              <a:gd name="T15" fmla="*/ 31 h 84"/>
              <a:gd name="T16" fmla="*/ 112 w 209"/>
              <a:gd name="T17" fmla="*/ 32 h 84"/>
              <a:gd name="T18" fmla="*/ 101 w 209"/>
              <a:gd name="T19" fmla="*/ 11 h 84"/>
              <a:gd name="T20" fmla="*/ 74 w 209"/>
              <a:gd name="T21" fmla="*/ 0 h 84"/>
              <a:gd name="T22" fmla="*/ 48 w 209"/>
              <a:gd name="T23" fmla="*/ 11 h 84"/>
              <a:gd name="T24" fmla="*/ 37 w 209"/>
              <a:gd name="T25" fmla="*/ 37 h 84"/>
              <a:gd name="T26" fmla="*/ 38 w 209"/>
              <a:gd name="T27" fmla="*/ 49 h 84"/>
              <a:gd name="T28" fmla="*/ 34 w 209"/>
              <a:gd name="T29" fmla="*/ 48 h 84"/>
              <a:gd name="T30" fmla="*/ 10 w 209"/>
              <a:gd name="T31" fmla="*/ 58 h 84"/>
              <a:gd name="T32" fmla="*/ 0 w 209"/>
              <a:gd name="T33" fmla="*/ 82 h 84"/>
              <a:gd name="T34" fmla="*/ 0 w 209"/>
              <a:gd name="T35" fmla="*/ 84 h 84"/>
              <a:gd name="T36" fmla="*/ 209 w 209"/>
              <a:gd name="T3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9" h="84">
                <a:moveTo>
                  <a:pt x="209" y="84"/>
                </a:moveTo>
                <a:cubicBezTo>
                  <a:pt x="205" y="74"/>
                  <a:pt x="197" y="69"/>
                  <a:pt x="187" y="64"/>
                </a:cubicBezTo>
                <a:cubicBezTo>
                  <a:pt x="184" y="63"/>
                  <a:pt x="182" y="63"/>
                  <a:pt x="180" y="62"/>
                </a:cubicBezTo>
                <a:cubicBezTo>
                  <a:pt x="180" y="62"/>
                  <a:pt x="165" y="60"/>
                  <a:pt x="167" y="61"/>
                </a:cubicBezTo>
                <a:cubicBezTo>
                  <a:pt x="162" y="60"/>
                  <a:pt x="158" y="60"/>
                  <a:pt x="153" y="60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52"/>
                  <a:pt x="149" y="45"/>
                  <a:pt x="143" y="40"/>
                </a:cubicBezTo>
                <a:cubicBezTo>
                  <a:pt x="138" y="34"/>
                  <a:pt x="130" y="31"/>
                  <a:pt x="121" y="31"/>
                </a:cubicBezTo>
                <a:cubicBezTo>
                  <a:pt x="118" y="31"/>
                  <a:pt x="115" y="31"/>
                  <a:pt x="112" y="32"/>
                </a:cubicBezTo>
                <a:cubicBezTo>
                  <a:pt x="111" y="24"/>
                  <a:pt x="107" y="17"/>
                  <a:pt x="101" y="11"/>
                </a:cubicBezTo>
                <a:cubicBezTo>
                  <a:pt x="94" y="4"/>
                  <a:pt x="84" y="0"/>
                  <a:pt x="74" y="0"/>
                </a:cubicBezTo>
                <a:cubicBezTo>
                  <a:pt x="64" y="0"/>
                  <a:pt x="55" y="4"/>
                  <a:pt x="48" y="11"/>
                </a:cubicBezTo>
                <a:cubicBezTo>
                  <a:pt x="41" y="18"/>
                  <a:pt x="37" y="27"/>
                  <a:pt x="37" y="37"/>
                </a:cubicBezTo>
                <a:cubicBezTo>
                  <a:pt x="37" y="41"/>
                  <a:pt x="37" y="45"/>
                  <a:pt x="38" y="49"/>
                </a:cubicBezTo>
                <a:cubicBezTo>
                  <a:pt x="37" y="48"/>
                  <a:pt x="36" y="48"/>
                  <a:pt x="34" y="48"/>
                </a:cubicBezTo>
                <a:cubicBezTo>
                  <a:pt x="25" y="48"/>
                  <a:pt x="16" y="52"/>
                  <a:pt x="10" y="58"/>
                </a:cubicBezTo>
                <a:cubicBezTo>
                  <a:pt x="4" y="65"/>
                  <a:pt x="0" y="73"/>
                  <a:pt x="0" y="82"/>
                </a:cubicBezTo>
                <a:cubicBezTo>
                  <a:pt x="0" y="83"/>
                  <a:pt x="0" y="84"/>
                  <a:pt x="0" y="84"/>
                </a:cubicBezTo>
                <a:lnTo>
                  <a:pt x="209" y="84"/>
                </a:lnTo>
                <a:close/>
              </a:path>
            </a:pathLst>
          </a:custGeom>
          <a:solidFill>
            <a:srgbClr val="B1E6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103"/>
          <p:cNvSpPr/>
          <p:nvPr/>
        </p:nvSpPr>
        <p:spPr bwMode="auto">
          <a:xfrm>
            <a:off x="9353459" y="2297475"/>
            <a:ext cx="971550" cy="439738"/>
          </a:xfrm>
          <a:custGeom>
            <a:avLst/>
            <a:gdLst>
              <a:gd name="T0" fmla="*/ 1 w 259"/>
              <a:gd name="T1" fmla="*/ 117 h 117"/>
              <a:gd name="T2" fmla="*/ 259 w 259"/>
              <a:gd name="T3" fmla="*/ 117 h 117"/>
              <a:gd name="T4" fmla="*/ 253 w 259"/>
              <a:gd name="T5" fmla="*/ 102 h 117"/>
              <a:gd name="T6" fmla="*/ 220 w 259"/>
              <a:gd name="T7" fmla="*/ 77 h 117"/>
              <a:gd name="T8" fmla="*/ 204 w 259"/>
              <a:gd name="T9" fmla="*/ 74 h 117"/>
              <a:gd name="T10" fmla="*/ 156 w 259"/>
              <a:gd name="T11" fmla="*/ 29 h 117"/>
              <a:gd name="T12" fmla="*/ 136 w 259"/>
              <a:gd name="T13" fmla="*/ 33 h 117"/>
              <a:gd name="T14" fmla="*/ 92 w 259"/>
              <a:gd name="T15" fmla="*/ 0 h 117"/>
              <a:gd name="T16" fmla="*/ 46 w 259"/>
              <a:gd name="T17" fmla="*/ 46 h 117"/>
              <a:gd name="T18" fmla="*/ 47 w 259"/>
              <a:gd name="T19" fmla="*/ 58 h 117"/>
              <a:gd name="T20" fmla="*/ 25 w 259"/>
              <a:gd name="T21" fmla="*/ 64 h 117"/>
              <a:gd name="T22" fmla="*/ 7 w 259"/>
              <a:gd name="T23" fmla="*/ 82 h 117"/>
              <a:gd name="T24" fmla="*/ 0 w 259"/>
              <a:gd name="T25" fmla="*/ 107 h 117"/>
              <a:gd name="T26" fmla="*/ 0 w 259"/>
              <a:gd name="T27" fmla="*/ 108 h 117"/>
              <a:gd name="T28" fmla="*/ 1 w 259"/>
              <a:gd name="T29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9" h="117">
                <a:moveTo>
                  <a:pt x="1" y="117"/>
                </a:moveTo>
                <a:cubicBezTo>
                  <a:pt x="259" y="117"/>
                  <a:pt x="259" y="117"/>
                  <a:pt x="259" y="117"/>
                </a:cubicBezTo>
                <a:cubicBezTo>
                  <a:pt x="258" y="112"/>
                  <a:pt x="256" y="106"/>
                  <a:pt x="253" y="102"/>
                </a:cubicBezTo>
                <a:cubicBezTo>
                  <a:pt x="244" y="90"/>
                  <a:pt x="235" y="81"/>
                  <a:pt x="220" y="77"/>
                </a:cubicBezTo>
                <a:cubicBezTo>
                  <a:pt x="215" y="75"/>
                  <a:pt x="210" y="75"/>
                  <a:pt x="204" y="74"/>
                </a:cubicBezTo>
                <a:cubicBezTo>
                  <a:pt x="203" y="49"/>
                  <a:pt x="181" y="29"/>
                  <a:pt x="156" y="29"/>
                </a:cubicBezTo>
                <a:cubicBezTo>
                  <a:pt x="149" y="29"/>
                  <a:pt x="142" y="30"/>
                  <a:pt x="136" y="33"/>
                </a:cubicBezTo>
                <a:cubicBezTo>
                  <a:pt x="130" y="14"/>
                  <a:pt x="113" y="0"/>
                  <a:pt x="92" y="0"/>
                </a:cubicBezTo>
                <a:cubicBezTo>
                  <a:pt x="67" y="0"/>
                  <a:pt x="46" y="21"/>
                  <a:pt x="46" y="46"/>
                </a:cubicBezTo>
                <a:cubicBezTo>
                  <a:pt x="46" y="50"/>
                  <a:pt x="46" y="54"/>
                  <a:pt x="47" y="58"/>
                </a:cubicBezTo>
                <a:cubicBezTo>
                  <a:pt x="39" y="58"/>
                  <a:pt x="32" y="60"/>
                  <a:pt x="25" y="64"/>
                </a:cubicBezTo>
                <a:cubicBezTo>
                  <a:pt x="17" y="69"/>
                  <a:pt x="11" y="74"/>
                  <a:pt x="7" y="82"/>
                </a:cubicBezTo>
                <a:cubicBezTo>
                  <a:pt x="3" y="89"/>
                  <a:pt x="0" y="98"/>
                  <a:pt x="0" y="107"/>
                </a:cubicBezTo>
                <a:cubicBezTo>
                  <a:pt x="0" y="107"/>
                  <a:pt x="0" y="107"/>
                  <a:pt x="0" y="108"/>
                </a:cubicBezTo>
                <a:cubicBezTo>
                  <a:pt x="0" y="111"/>
                  <a:pt x="1" y="114"/>
                  <a:pt x="1" y="117"/>
                </a:cubicBezTo>
                <a:close/>
              </a:path>
            </a:pathLst>
          </a:custGeom>
          <a:solidFill>
            <a:srgbClr val="B1E6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04"/>
          <p:cNvSpPr/>
          <p:nvPr/>
        </p:nvSpPr>
        <p:spPr bwMode="auto">
          <a:xfrm>
            <a:off x="5526499" y="804451"/>
            <a:ext cx="855663" cy="327025"/>
          </a:xfrm>
          <a:custGeom>
            <a:avLst/>
            <a:gdLst>
              <a:gd name="T0" fmla="*/ 228 w 228"/>
              <a:gd name="T1" fmla="*/ 87 h 87"/>
              <a:gd name="T2" fmla="*/ 200 w 228"/>
              <a:gd name="T3" fmla="*/ 56 h 87"/>
              <a:gd name="T4" fmla="*/ 168 w 228"/>
              <a:gd name="T5" fmla="*/ 54 h 87"/>
              <a:gd name="T6" fmla="*/ 163 w 228"/>
              <a:gd name="T7" fmla="*/ 47 h 87"/>
              <a:gd name="T8" fmla="*/ 136 w 228"/>
              <a:gd name="T9" fmla="*/ 36 h 87"/>
              <a:gd name="T10" fmla="*/ 133 w 228"/>
              <a:gd name="T11" fmla="*/ 37 h 87"/>
              <a:gd name="T12" fmla="*/ 121 w 228"/>
              <a:gd name="T13" fmla="*/ 13 h 87"/>
              <a:gd name="T14" fmla="*/ 91 w 228"/>
              <a:gd name="T15" fmla="*/ 0 h 87"/>
              <a:gd name="T16" fmla="*/ 61 w 228"/>
              <a:gd name="T17" fmla="*/ 13 h 87"/>
              <a:gd name="T18" fmla="*/ 48 w 228"/>
              <a:gd name="T19" fmla="*/ 41 h 87"/>
              <a:gd name="T20" fmla="*/ 35 w 228"/>
              <a:gd name="T21" fmla="*/ 38 h 87"/>
              <a:gd name="T22" fmla="*/ 10 w 228"/>
              <a:gd name="T23" fmla="*/ 49 h 87"/>
              <a:gd name="T24" fmla="*/ 0 w 228"/>
              <a:gd name="T25" fmla="*/ 73 h 87"/>
              <a:gd name="T26" fmla="*/ 3 w 228"/>
              <a:gd name="T27" fmla="*/ 87 h 87"/>
              <a:gd name="T28" fmla="*/ 228 w 228"/>
              <a:gd name="T2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8" h="87">
                <a:moveTo>
                  <a:pt x="228" y="87"/>
                </a:moveTo>
                <a:cubicBezTo>
                  <a:pt x="225" y="72"/>
                  <a:pt x="214" y="59"/>
                  <a:pt x="200" y="56"/>
                </a:cubicBezTo>
                <a:cubicBezTo>
                  <a:pt x="189" y="54"/>
                  <a:pt x="179" y="53"/>
                  <a:pt x="168" y="54"/>
                </a:cubicBezTo>
                <a:cubicBezTo>
                  <a:pt x="167" y="52"/>
                  <a:pt x="165" y="49"/>
                  <a:pt x="163" y="47"/>
                </a:cubicBezTo>
                <a:cubicBezTo>
                  <a:pt x="156" y="40"/>
                  <a:pt x="146" y="36"/>
                  <a:pt x="136" y="36"/>
                </a:cubicBezTo>
                <a:cubicBezTo>
                  <a:pt x="135" y="36"/>
                  <a:pt x="134" y="36"/>
                  <a:pt x="133" y="37"/>
                </a:cubicBezTo>
                <a:cubicBezTo>
                  <a:pt x="132" y="28"/>
                  <a:pt x="128" y="19"/>
                  <a:pt x="121" y="13"/>
                </a:cubicBezTo>
                <a:cubicBezTo>
                  <a:pt x="113" y="5"/>
                  <a:pt x="102" y="0"/>
                  <a:pt x="91" y="0"/>
                </a:cubicBezTo>
                <a:cubicBezTo>
                  <a:pt x="80" y="0"/>
                  <a:pt x="69" y="5"/>
                  <a:pt x="61" y="13"/>
                </a:cubicBezTo>
                <a:cubicBezTo>
                  <a:pt x="53" y="21"/>
                  <a:pt x="49" y="31"/>
                  <a:pt x="48" y="41"/>
                </a:cubicBezTo>
                <a:cubicBezTo>
                  <a:pt x="44" y="39"/>
                  <a:pt x="39" y="38"/>
                  <a:pt x="35" y="38"/>
                </a:cubicBezTo>
                <a:cubicBezTo>
                  <a:pt x="25" y="38"/>
                  <a:pt x="16" y="42"/>
                  <a:pt x="10" y="49"/>
                </a:cubicBezTo>
                <a:cubicBezTo>
                  <a:pt x="4" y="55"/>
                  <a:pt x="0" y="64"/>
                  <a:pt x="0" y="73"/>
                </a:cubicBezTo>
                <a:cubicBezTo>
                  <a:pt x="0" y="78"/>
                  <a:pt x="1" y="82"/>
                  <a:pt x="3" y="87"/>
                </a:cubicBezTo>
                <a:lnTo>
                  <a:pt x="228" y="87"/>
                </a:lnTo>
                <a:close/>
              </a:path>
            </a:pathLst>
          </a:custGeom>
          <a:solidFill>
            <a:srgbClr val="B1E6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47" name="图片 14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9930" y="5122929"/>
            <a:ext cx="7259394" cy="2203823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1961" y="5069723"/>
            <a:ext cx="5688460" cy="23102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113726" y="0"/>
            <a:ext cx="3097307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7340" y="2324078"/>
            <a:ext cx="9121050" cy="4560525"/>
          </a:xfrm>
          <a:prstGeom prst="rect">
            <a:avLst/>
          </a:prstGeom>
        </p:spPr>
      </p:pic>
      <p:sp>
        <p:nvSpPr>
          <p:cNvPr id="194" name="文本框 193"/>
          <p:cNvSpPr txBox="1"/>
          <p:nvPr/>
        </p:nvSpPr>
        <p:spPr>
          <a:xfrm>
            <a:off x="232229" y="261257"/>
            <a:ext cx="67489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zh-CN" sz="4800" b="1" dirty="0" err="1">
                <a:ln w="76200">
                  <a:noFill/>
                </a:ln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Джеральд</a:t>
            </a:r>
            <a:r>
              <a:rPr lang="ru-RU" altLang="zh-CN" sz="4800" b="1" dirty="0">
                <a:ln w="76200">
                  <a:noFill/>
                </a:ln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Даррелл</a:t>
            </a:r>
          </a:p>
          <a:p>
            <a:r>
              <a:rPr lang="ru-RU" altLang="zh-CN" sz="3600" dirty="0">
                <a:ln w="76200">
                  <a:noFill/>
                </a:ln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(1925 – 1995)</a:t>
            </a:r>
            <a:endParaRPr lang="zh-CN" altLang="en-US" sz="3600" dirty="0">
              <a:ln w="76200">
                <a:noFill/>
              </a:ln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79126\Desktop\Даррелл. Фото, илл\27045552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82887" y="1163104"/>
            <a:ext cx="4227444" cy="30679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406" b="9418"/>
          <a:stretch>
            <a:fillRect/>
          </a:stretch>
        </p:blipFill>
        <p:spPr>
          <a:xfrm>
            <a:off x="0" y="0"/>
            <a:ext cx="5747657" cy="6212114"/>
          </a:xfrm>
          <a:prstGeom prst="rect">
            <a:avLst/>
          </a:prstGeom>
        </p:spPr>
      </p:pic>
      <p:sp>
        <p:nvSpPr>
          <p:cNvPr id="9" name="文本框 25602"/>
          <p:cNvSpPr txBox="1"/>
          <p:nvPr/>
        </p:nvSpPr>
        <p:spPr>
          <a:xfrm>
            <a:off x="379501" y="0"/>
            <a:ext cx="112747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altLang="zh-CN" sz="2800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«Пригласите его в гости, и он притащит в дом орла!»</a:t>
            </a:r>
            <a:endParaRPr lang="zh-CN" altLang="en-US" sz="2800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57" name="Picture 13" descr="C:\Users\79126\Desktop\Даррелл. Фото, илл\0503b455-8c6c-5027-8701-d28d97e8951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2577" y="2466657"/>
            <a:ext cx="6462918" cy="41055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25283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846"/>
          <a:stretch>
            <a:fillRect/>
          </a:stretch>
        </p:blipFill>
        <p:spPr>
          <a:xfrm>
            <a:off x="0" y="2991243"/>
            <a:ext cx="6612844" cy="3866757"/>
          </a:xfrm>
          <a:prstGeom prst="rect">
            <a:avLst/>
          </a:prstGeom>
        </p:spPr>
      </p:pic>
      <p:pic>
        <p:nvPicPr>
          <p:cNvPr id="6" name="图片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846"/>
          <a:stretch>
            <a:fillRect/>
          </a:stretch>
        </p:blipFill>
        <p:spPr>
          <a:xfrm>
            <a:off x="5579156" y="2991243"/>
            <a:ext cx="6612844" cy="3866757"/>
          </a:xfrm>
          <a:prstGeom prst="rect">
            <a:avLst/>
          </a:prstGeom>
        </p:spPr>
      </p:pic>
      <p:sp>
        <p:nvSpPr>
          <p:cNvPr id="7" name="文本框 25602"/>
          <p:cNvSpPr txBox="1"/>
          <p:nvPr/>
        </p:nvSpPr>
        <p:spPr>
          <a:xfrm>
            <a:off x="336639" y="236442"/>
            <a:ext cx="112747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altLang="zh-CN" sz="2800" b="1" dirty="0" smtClean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«АДВОКАТ  ВСЕХ  ТВАРЕЙ  ЗЕМНЫХ»</a:t>
            </a:r>
            <a:endParaRPr lang="zh-CN" altLang="en-US" sz="2800" b="1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72149" y="1385888"/>
            <a:ext cx="50577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Когда меня спрашивают, почему я принимаю всё это так близко к сердцу,   я отвечаю: наверное, потому, что наш мир всегда даровал мне бездну радости. Я чувствую себя в долгу перед ним,        и хочется как-то оплатить этот долг.</a:t>
            </a:r>
          </a:p>
          <a:p>
            <a:r>
              <a:rPr lang="ru-RU" sz="2000" dirty="0" smtClean="0"/>
              <a:t>	</a:t>
            </a:r>
            <a:r>
              <a:rPr lang="ru-RU" sz="2000" dirty="0" smtClean="0"/>
              <a:t>		Дж. Даррелл</a:t>
            </a:r>
            <a:endParaRPr lang="ru-RU" sz="2000" dirty="0"/>
          </a:p>
        </p:txBody>
      </p:sp>
      <p:pic>
        <p:nvPicPr>
          <p:cNvPr id="1026" name="Picture 2" descr="C:\Users\79126\Desktop\Мои документы\3. ОВЗ\2. Чтение. ОВЗ\Ч-9. ОВЗ\32. Даррелл. Живописный жираф\1. Биография\Даррелл. Фото, илл\2704588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88666" y="945187"/>
            <a:ext cx="3783448" cy="30537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0736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6667176" cy="71026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8731" y="0"/>
            <a:ext cx="67232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sz="28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Читаем статью учебника.</a:t>
            </a:r>
          </a:p>
          <a:p>
            <a:pPr algn="ctr"/>
            <a:r>
              <a:rPr lang="ru-RU" altLang="zh-CN" sz="28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Отвечаем на вопросы.</a:t>
            </a:r>
          </a:p>
          <a:p>
            <a:pPr algn="ctr"/>
            <a:r>
              <a:rPr lang="ru-RU" altLang="zh-CN" sz="28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Готовим пересказ</a:t>
            </a:r>
            <a:endParaRPr lang="zh-CN" altLang="en-US" sz="2800" b="1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50674" y="1378424"/>
            <a:ext cx="562287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/>
              <a:t>Кто такой </a:t>
            </a:r>
            <a:r>
              <a:rPr lang="ru-RU" sz="2400" dirty="0" err="1"/>
              <a:t>Джеральд</a:t>
            </a:r>
            <a:r>
              <a:rPr lang="ru-RU" sz="2400" dirty="0"/>
              <a:t> Даррелл?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pPr marL="342900" indent="-342900">
              <a:buFont typeface="+mj-lt"/>
              <a:buAutoNum type="arabicPeriod"/>
            </a:pPr>
            <a:r>
              <a:rPr lang="ru-RU" sz="2400" dirty="0"/>
              <a:t>Где и когда у писателя появился интерес к животным?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pPr marL="342900" indent="-342900">
              <a:buFont typeface="+mj-lt"/>
              <a:buAutoNum type="arabicPeriod"/>
            </a:pPr>
            <a:r>
              <a:rPr lang="ru-RU" sz="2400" dirty="0"/>
              <a:t>Где работал Даррелл во время учёбы и после колледжа, чтобы быть ближе к животным?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pPr marL="342900" indent="-342900">
              <a:buFont typeface="+mj-lt"/>
              <a:buAutoNum type="arabicPeriod"/>
            </a:pPr>
            <a:r>
              <a:rPr lang="ru-RU" sz="2400" dirty="0"/>
              <a:t>Куда и зачем отправился Даррелл после окончания учёбы?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pPr marL="342900" indent="-342900">
              <a:buFont typeface="+mj-lt"/>
              <a:buAutoNum type="arabicPeriod"/>
            </a:pPr>
            <a:r>
              <a:rPr lang="ru-RU" sz="2400" dirty="0"/>
              <a:t>Чему посвящены книги писателя?</a:t>
            </a:r>
          </a:p>
        </p:txBody>
      </p:sp>
      <p:pic>
        <p:nvPicPr>
          <p:cNvPr id="6" name="Picture 4" descr="https://is20-2019.susu.ru/utkinaea/wp-content/uploads/sites/2/2021/04/cute-animals-in-the-zoo-vect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43123" y="1076719"/>
            <a:ext cx="5042949" cy="3256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68024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76333" y="273051"/>
            <a:ext cx="6815667" cy="5853113"/>
          </a:xfrm>
        </p:spPr>
        <p:txBody>
          <a:bodyPr/>
          <a:lstStyle/>
          <a:p>
            <a:r>
              <a:rPr lang="ru-RU" dirty="0"/>
              <a:t>ИМЯ:</a:t>
            </a:r>
          </a:p>
          <a:p>
            <a:r>
              <a:rPr lang="ru-RU" dirty="0"/>
              <a:t>Годы жизни:</a:t>
            </a:r>
          </a:p>
          <a:p>
            <a:pPr>
              <a:buNone/>
            </a:pPr>
            <a:endParaRPr lang="ru-RU" dirty="0"/>
          </a:p>
          <a:p>
            <a:r>
              <a:rPr lang="ru-RU" dirty="0"/>
              <a:t>Место рождения:</a:t>
            </a:r>
          </a:p>
          <a:p>
            <a:pPr>
              <a:buNone/>
            </a:pPr>
            <a:endParaRPr lang="ru-RU" dirty="0"/>
          </a:p>
          <a:p>
            <a:r>
              <a:rPr lang="ru-RU" dirty="0"/>
              <a:t>Занятия:</a:t>
            </a:r>
          </a:p>
          <a:p>
            <a:pPr>
              <a:buNone/>
            </a:pPr>
            <a:endParaRPr lang="ru-RU" dirty="0"/>
          </a:p>
          <a:p>
            <a:r>
              <a:rPr lang="ru-RU" dirty="0"/>
              <a:t>Известные произведения:</a:t>
            </a:r>
          </a:p>
        </p:txBody>
      </p:sp>
      <p:pic>
        <p:nvPicPr>
          <p:cNvPr id="24580" name="Picture 4" descr="https://p.calameoassets.com/130820192643-9a736b283906d799d7a5405f1d43e578/p1.jpg"/>
          <p:cNvPicPr>
            <a:picLocks noChangeAspect="1" noChangeArrowheads="1"/>
          </p:cNvPicPr>
          <p:nvPr/>
        </p:nvPicPr>
        <p:blipFill>
          <a:blip r:embed="rId3"/>
          <a:srcRect t="16222"/>
          <a:stretch>
            <a:fillRect/>
          </a:stretch>
        </p:blipFill>
        <p:spPr bwMode="auto">
          <a:xfrm>
            <a:off x="571462" y="214290"/>
            <a:ext cx="4092996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6834197" y="185738"/>
            <a:ext cx="4867266" cy="64294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038982" y="185717"/>
            <a:ext cx="4519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/>
              <a:t>Джеральд</a:t>
            </a:r>
            <a:r>
              <a:rPr lang="ru-RU" sz="3200" b="1" dirty="0"/>
              <a:t> Даррелл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13696" y="1242999"/>
            <a:ext cx="6216341" cy="642942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243634" y="1243000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1925 - 1995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53071" y="2200269"/>
            <a:ext cx="6219830" cy="642942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995986" y="2243133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Индия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24496" y="3214689"/>
            <a:ext cx="6262692" cy="642942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27344" y="4288170"/>
            <a:ext cx="6316994" cy="2100283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568287" y="4303455"/>
            <a:ext cx="61960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«Моя семья и другие звери»</a:t>
            </a:r>
          </a:p>
          <a:p>
            <a:pPr algn="ctr"/>
            <a:r>
              <a:rPr lang="ru-RU" sz="3200" b="1" dirty="0"/>
              <a:t>«Зоопарк в моём багаже»</a:t>
            </a:r>
          </a:p>
          <a:p>
            <a:pPr algn="ctr"/>
            <a:r>
              <a:rPr lang="ru-RU" sz="3200" b="1" dirty="0"/>
              <a:t>«Звери в моей жизни»</a:t>
            </a:r>
          </a:p>
          <a:p>
            <a:pPr algn="ctr"/>
            <a:r>
              <a:rPr lang="ru-RU" sz="3200" b="1" dirty="0"/>
              <a:t>«Говорящий свёрток»</a:t>
            </a:r>
          </a:p>
          <a:p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00713" y="3214691"/>
            <a:ext cx="5972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Писатель-натуралист</a:t>
            </a:r>
          </a:p>
        </p:txBody>
      </p:sp>
      <p:sp>
        <p:nvSpPr>
          <p:cNvPr id="24582" name="AutoShape 6" descr="http://test.crimealib.ru/wp-content/uploads/2018/01/Foto-na-sayt.jpg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79126\Desktop\Мои документы\3. ОВЗ\2. Чтение. ОВЗ\Ч-9. ОВЗ\32. Даррелл. Живописный жираф\1. Биография\Даррелл. Фото, илл\NINTCHDBPICT000392420721-e15550765779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6603" y="2422622"/>
            <a:ext cx="5076967" cy="4003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7368" y="5128622"/>
            <a:ext cx="6293367" cy="21939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5504" y="5040666"/>
            <a:ext cx="6979730" cy="23698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91380" y="4995213"/>
            <a:ext cx="2075140" cy="2075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952" y="4594288"/>
            <a:ext cx="2190855" cy="22991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5880" y="5207567"/>
            <a:ext cx="2554605" cy="16504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0807" y="3677765"/>
            <a:ext cx="1828363" cy="318851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4924" y="4778308"/>
            <a:ext cx="1426899" cy="2191018"/>
          </a:xfrm>
          <a:prstGeom prst="rect">
            <a:avLst/>
          </a:prstGeom>
        </p:spPr>
      </p:pic>
      <p:sp>
        <p:nvSpPr>
          <p:cNvPr id="19" name="文本框 33796"/>
          <p:cNvSpPr txBox="1"/>
          <p:nvPr/>
        </p:nvSpPr>
        <p:spPr>
          <a:xfrm>
            <a:off x="4681183" y="261825"/>
            <a:ext cx="6878471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altLang="zh-CN" sz="44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Задачи урока</a:t>
            </a:r>
            <a:endParaRPr lang="zh-CN" altLang="en-US" sz="4400" b="1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33798"/>
          <p:cNvSpPr txBox="1"/>
          <p:nvPr/>
        </p:nvSpPr>
        <p:spPr>
          <a:xfrm>
            <a:off x="4585648" y="1218974"/>
            <a:ext cx="7134125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ru-RU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Познакомиться с фактами биографии и творчества </a:t>
            </a:r>
            <a:r>
              <a:rPr lang="ru-RU" altLang="zh-CN" sz="20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Джеральда</a:t>
            </a:r>
            <a:r>
              <a:rPr lang="ru-RU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Даррелла.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ru-RU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Ответить на вопросы по содержанию биографической статьи.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ru-RU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Выразительно прочитать и пересказать статью учебника.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C:\Users\79126\Desktop\Даррелл. Фото, илл\27045552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3526" y="521660"/>
            <a:ext cx="4227444" cy="30679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0888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0721" y="5481690"/>
            <a:ext cx="7280118" cy="18163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2873" y="5269764"/>
            <a:ext cx="5688460" cy="2041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9155" y="421883"/>
            <a:ext cx="3834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sz="28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Домашнее задание</a:t>
            </a:r>
            <a:endParaRPr lang="zh-CN" altLang="en-US" sz="2800" b="1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5271" y="4858213"/>
            <a:ext cx="1245564" cy="19125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6983" y="2316317"/>
            <a:ext cx="2121772" cy="46567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6962" y="3632696"/>
            <a:ext cx="3182954" cy="33403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98574" y="3276863"/>
            <a:ext cx="3812596" cy="38125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11189" y="1296538"/>
            <a:ext cx="7315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Пересказ статьи учебника о Дж. Даррелле (с. 255 – 256) по вопросному плану                    в тетради (слайд № 11).</a:t>
            </a:r>
          </a:p>
        </p:txBody>
      </p:sp>
    </p:spTree>
    <p:extLst>
      <p:ext uri="{BB962C8B-B14F-4D97-AF65-F5344CB8AC3E}">
        <p14:creationId xmlns:p14="http://schemas.microsoft.com/office/powerpoint/2010/main" xmlns="" val="1376107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2845" y="5407955"/>
            <a:ext cx="6945267" cy="19344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4252" y="5299071"/>
            <a:ext cx="6087625" cy="20433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1478" y="1918952"/>
            <a:ext cx="2476163" cy="4939048"/>
          </a:xfrm>
          <a:prstGeom prst="rect">
            <a:avLst/>
          </a:prstGeom>
        </p:spPr>
      </p:pic>
      <p:sp>
        <p:nvSpPr>
          <p:cNvPr id="14" name="文本框 25602"/>
          <p:cNvSpPr txBox="1"/>
          <p:nvPr/>
        </p:nvSpPr>
        <p:spPr>
          <a:xfrm>
            <a:off x="5349923" y="2307344"/>
            <a:ext cx="42981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altLang="zh-CN" sz="36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До новых встреч!</a:t>
            </a:r>
            <a:endParaRPr lang="zh-CN" altLang="en-US" sz="3600" b="1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00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7368" y="5128622"/>
            <a:ext cx="6293367" cy="21939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5504" y="5040666"/>
            <a:ext cx="6979730" cy="23698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91380" y="4995213"/>
            <a:ext cx="2075140" cy="2075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952" y="4594288"/>
            <a:ext cx="2190855" cy="22991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5880" y="5207567"/>
            <a:ext cx="2554605" cy="16504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0807" y="3677765"/>
            <a:ext cx="1828363" cy="318851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4924" y="4778308"/>
            <a:ext cx="1426899" cy="2191018"/>
          </a:xfrm>
          <a:prstGeom prst="rect">
            <a:avLst/>
          </a:prstGeom>
        </p:spPr>
      </p:pic>
      <p:sp>
        <p:nvSpPr>
          <p:cNvPr id="19" name="文本框 33796"/>
          <p:cNvSpPr txBox="1"/>
          <p:nvPr/>
        </p:nvSpPr>
        <p:spPr>
          <a:xfrm>
            <a:off x="4681183" y="261825"/>
            <a:ext cx="6878471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altLang="zh-CN" sz="44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Задачи урока</a:t>
            </a:r>
            <a:endParaRPr lang="zh-CN" altLang="en-US" sz="4400" b="1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33798"/>
          <p:cNvSpPr txBox="1"/>
          <p:nvPr/>
        </p:nvSpPr>
        <p:spPr>
          <a:xfrm>
            <a:off x="4585648" y="1218974"/>
            <a:ext cx="7134125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ru-RU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Познакомиться с фактами биографии и творчества </a:t>
            </a:r>
            <a:r>
              <a:rPr lang="ru-RU" altLang="zh-CN" sz="20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Джеральда</a:t>
            </a:r>
            <a:r>
              <a:rPr lang="ru-RU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Даррелла.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ru-RU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Ответить на вопросы по содержанию биографической статьи.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ru-RU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Выразительно прочитать и пересказать статью учебника.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C:\Users\79126\Desktop\Даррелл. Фото, илл\27045552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3526" y="521660"/>
            <a:ext cx="4227444" cy="30679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0888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2627" y="5121169"/>
            <a:ext cx="7218212" cy="220382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5803" y="5031361"/>
            <a:ext cx="5688460" cy="2310236"/>
          </a:xfrm>
          <a:prstGeom prst="rect">
            <a:avLst/>
          </a:prstGeom>
        </p:spPr>
      </p:pic>
      <p:sp>
        <p:nvSpPr>
          <p:cNvPr id="53" name="文本框 14338"/>
          <p:cNvSpPr txBox="1"/>
          <p:nvPr/>
        </p:nvSpPr>
        <p:spPr>
          <a:xfrm>
            <a:off x="2742355" y="3951956"/>
            <a:ext cx="6846746" cy="107721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«Ребёнок ненормальный, </a:t>
            </a:r>
          </a:p>
          <a:p>
            <a:pPr lvl="0" algn="ctr"/>
            <a:r>
              <a:rPr lang="ru-RU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все карманы набиты улитками!»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848" y="2672170"/>
            <a:ext cx="2413526" cy="2249718"/>
          </a:xfrm>
          <a:prstGeom prst="ellipse">
            <a:avLst/>
          </a:prstGeom>
          <a:ln>
            <a:solidFill>
              <a:srgbClr val="3D7300"/>
            </a:solidFill>
          </a:ln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7246" y="1331180"/>
            <a:ext cx="2181698" cy="2220646"/>
          </a:xfrm>
          <a:prstGeom prst="ellipse">
            <a:avLst/>
          </a:prstGeom>
          <a:ln>
            <a:solidFill>
              <a:srgbClr val="3D7300"/>
            </a:solidFill>
          </a:ln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30534" y="414877"/>
            <a:ext cx="2192864" cy="2119379"/>
          </a:xfrm>
          <a:prstGeom prst="ellipse">
            <a:avLst/>
          </a:prstGeom>
          <a:ln>
            <a:solidFill>
              <a:srgbClr val="3D7300"/>
            </a:solidFill>
          </a:ln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332" y="320899"/>
            <a:ext cx="2230588" cy="2139332"/>
          </a:xfrm>
          <a:prstGeom prst="ellipse">
            <a:avLst/>
          </a:prstGeom>
          <a:ln>
            <a:solidFill>
              <a:srgbClr val="3D7300"/>
            </a:solidFill>
          </a:ln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51060" y="2640516"/>
            <a:ext cx="2186294" cy="2257072"/>
          </a:xfrm>
          <a:prstGeom prst="ellipse">
            <a:avLst/>
          </a:prstGeom>
          <a:ln>
            <a:solidFill>
              <a:srgbClr val="3D7300"/>
            </a:solidFill>
          </a:ln>
        </p:spPr>
      </p:pic>
      <p:pic>
        <p:nvPicPr>
          <p:cNvPr id="2050" name="Picture 2" descr="C:\Users\79126\Desktop\Даррелл. Фото, илл\даррелл в детстве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474708" y="191730"/>
            <a:ext cx="2654541" cy="38050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31269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5035" y="103101"/>
            <a:ext cx="6708523" cy="685800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4278" y="5136633"/>
            <a:ext cx="7230684" cy="220382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5803" y="5037077"/>
            <a:ext cx="5688460" cy="231023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 rot="14889045">
            <a:off x="11214969" y="5863336"/>
            <a:ext cx="482600" cy="520701"/>
            <a:chOff x="9991725" y="7273925"/>
            <a:chExt cx="482600" cy="520701"/>
          </a:xfrm>
        </p:grpSpPr>
        <p:sp>
          <p:nvSpPr>
            <p:cNvPr id="32" name="Freeform 137"/>
            <p:cNvSpPr/>
            <p:nvPr/>
          </p:nvSpPr>
          <p:spPr bwMode="auto">
            <a:xfrm>
              <a:off x="9991725" y="7273925"/>
              <a:ext cx="342900" cy="334963"/>
            </a:xfrm>
            <a:custGeom>
              <a:avLst/>
              <a:gdLst>
                <a:gd name="T0" fmla="*/ 68 w 81"/>
                <a:gd name="T1" fmla="*/ 0 h 79"/>
                <a:gd name="T2" fmla="*/ 27 w 81"/>
                <a:gd name="T3" fmla="*/ 79 h 79"/>
                <a:gd name="T4" fmla="*/ 68 w 81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79">
                  <a:moveTo>
                    <a:pt x="68" y="0"/>
                  </a:moveTo>
                  <a:cubicBezTo>
                    <a:pt x="68" y="0"/>
                    <a:pt x="81" y="62"/>
                    <a:pt x="27" y="79"/>
                  </a:cubicBezTo>
                  <a:cubicBezTo>
                    <a:pt x="27" y="79"/>
                    <a:pt x="0" y="31"/>
                    <a:pt x="68" y="0"/>
                  </a:cubicBezTo>
                  <a:close/>
                </a:path>
              </a:pathLst>
            </a:custGeom>
            <a:solidFill>
              <a:srgbClr val="70B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8"/>
            <p:cNvSpPr/>
            <p:nvPr/>
          </p:nvSpPr>
          <p:spPr bwMode="auto">
            <a:xfrm>
              <a:off x="10037763" y="7294563"/>
              <a:ext cx="211137" cy="309563"/>
            </a:xfrm>
            <a:custGeom>
              <a:avLst/>
              <a:gdLst>
                <a:gd name="T0" fmla="*/ 50 w 50"/>
                <a:gd name="T1" fmla="*/ 0 h 73"/>
                <a:gd name="T2" fmla="*/ 19 w 50"/>
                <a:gd name="T3" fmla="*/ 73 h 73"/>
                <a:gd name="T4" fmla="*/ 50 w 50"/>
                <a:gd name="T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73">
                  <a:moveTo>
                    <a:pt x="50" y="0"/>
                  </a:moveTo>
                  <a:cubicBezTo>
                    <a:pt x="0" y="28"/>
                    <a:pt x="15" y="66"/>
                    <a:pt x="19" y="73"/>
                  </a:cubicBezTo>
                  <a:cubicBezTo>
                    <a:pt x="26" y="49"/>
                    <a:pt x="37" y="23"/>
                    <a:pt x="50" y="0"/>
                  </a:cubicBezTo>
                  <a:close/>
                </a:path>
              </a:pathLst>
            </a:custGeom>
            <a:solidFill>
              <a:srgbClr val="8BC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9"/>
            <p:cNvSpPr/>
            <p:nvPr/>
          </p:nvSpPr>
          <p:spPr bwMode="auto">
            <a:xfrm>
              <a:off x="10101263" y="7431088"/>
              <a:ext cx="373062" cy="363538"/>
            </a:xfrm>
            <a:custGeom>
              <a:avLst/>
              <a:gdLst>
                <a:gd name="T0" fmla="*/ 88 w 88"/>
                <a:gd name="T1" fmla="*/ 57 h 86"/>
                <a:gd name="T2" fmla="*/ 0 w 88"/>
                <a:gd name="T3" fmla="*/ 40 h 86"/>
                <a:gd name="T4" fmla="*/ 88 w 88"/>
                <a:gd name="T5" fmla="*/ 5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86">
                  <a:moveTo>
                    <a:pt x="88" y="57"/>
                  </a:moveTo>
                  <a:cubicBezTo>
                    <a:pt x="88" y="57"/>
                    <a:pt x="32" y="86"/>
                    <a:pt x="0" y="40"/>
                  </a:cubicBezTo>
                  <a:cubicBezTo>
                    <a:pt x="0" y="40"/>
                    <a:pt x="39" y="0"/>
                    <a:pt x="88" y="57"/>
                  </a:cubicBezTo>
                  <a:close/>
                </a:path>
              </a:pathLst>
            </a:custGeom>
            <a:solidFill>
              <a:srgbClr val="70B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40"/>
            <p:cNvSpPr/>
            <p:nvPr/>
          </p:nvSpPr>
          <p:spPr bwMode="auto">
            <a:xfrm>
              <a:off x="10118725" y="7464425"/>
              <a:ext cx="333375" cy="174625"/>
            </a:xfrm>
            <a:custGeom>
              <a:avLst/>
              <a:gdLst>
                <a:gd name="T0" fmla="*/ 79 w 79"/>
                <a:gd name="T1" fmla="*/ 41 h 41"/>
                <a:gd name="T2" fmla="*/ 0 w 79"/>
                <a:gd name="T3" fmla="*/ 31 h 41"/>
                <a:gd name="T4" fmla="*/ 79 w 79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41">
                  <a:moveTo>
                    <a:pt x="79" y="41"/>
                  </a:moveTo>
                  <a:cubicBezTo>
                    <a:pt x="39" y="0"/>
                    <a:pt x="6" y="26"/>
                    <a:pt x="0" y="31"/>
                  </a:cubicBezTo>
                  <a:cubicBezTo>
                    <a:pt x="26" y="31"/>
                    <a:pt x="54" y="34"/>
                    <a:pt x="79" y="41"/>
                  </a:cubicBezTo>
                  <a:close/>
                </a:path>
              </a:pathLst>
            </a:custGeom>
            <a:solidFill>
              <a:srgbClr val="8BC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15361"/>
          <p:cNvSpPr txBox="1"/>
          <p:nvPr/>
        </p:nvSpPr>
        <p:spPr>
          <a:xfrm>
            <a:off x="2389240" y="276484"/>
            <a:ext cx="943896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ru-RU" altLang="zh-CN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«Ребёнок дефективный, таскает скорпионов в спичечных коробках!»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C:\Users\79126\Desktop\Даррелл. Фото, илл\imgonline-com-ua-Resize-bB6nCoBjOz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2171" y="958646"/>
            <a:ext cx="3851558" cy="5560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11999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1330" y="5057730"/>
            <a:ext cx="7009662" cy="232047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6783" y="5047497"/>
            <a:ext cx="6016476" cy="2330702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 rot="14889045">
            <a:off x="11214969" y="5863336"/>
            <a:ext cx="482600" cy="520701"/>
            <a:chOff x="9991725" y="7273925"/>
            <a:chExt cx="482600" cy="520701"/>
          </a:xfrm>
        </p:grpSpPr>
        <p:sp>
          <p:nvSpPr>
            <p:cNvPr id="32" name="Freeform 137"/>
            <p:cNvSpPr/>
            <p:nvPr/>
          </p:nvSpPr>
          <p:spPr bwMode="auto">
            <a:xfrm>
              <a:off x="9991725" y="7273925"/>
              <a:ext cx="342900" cy="334963"/>
            </a:xfrm>
            <a:custGeom>
              <a:avLst/>
              <a:gdLst>
                <a:gd name="T0" fmla="*/ 68 w 81"/>
                <a:gd name="T1" fmla="*/ 0 h 79"/>
                <a:gd name="T2" fmla="*/ 27 w 81"/>
                <a:gd name="T3" fmla="*/ 79 h 79"/>
                <a:gd name="T4" fmla="*/ 68 w 81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79">
                  <a:moveTo>
                    <a:pt x="68" y="0"/>
                  </a:moveTo>
                  <a:cubicBezTo>
                    <a:pt x="68" y="0"/>
                    <a:pt x="81" y="62"/>
                    <a:pt x="27" y="79"/>
                  </a:cubicBezTo>
                  <a:cubicBezTo>
                    <a:pt x="27" y="79"/>
                    <a:pt x="0" y="31"/>
                    <a:pt x="68" y="0"/>
                  </a:cubicBezTo>
                  <a:close/>
                </a:path>
              </a:pathLst>
            </a:custGeom>
            <a:solidFill>
              <a:srgbClr val="70B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8"/>
            <p:cNvSpPr/>
            <p:nvPr/>
          </p:nvSpPr>
          <p:spPr bwMode="auto">
            <a:xfrm>
              <a:off x="10037763" y="7294563"/>
              <a:ext cx="211137" cy="309563"/>
            </a:xfrm>
            <a:custGeom>
              <a:avLst/>
              <a:gdLst>
                <a:gd name="T0" fmla="*/ 50 w 50"/>
                <a:gd name="T1" fmla="*/ 0 h 73"/>
                <a:gd name="T2" fmla="*/ 19 w 50"/>
                <a:gd name="T3" fmla="*/ 73 h 73"/>
                <a:gd name="T4" fmla="*/ 50 w 50"/>
                <a:gd name="T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73">
                  <a:moveTo>
                    <a:pt x="50" y="0"/>
                  </a:moveTo>
                  <a:cubicBezTo>
                    <a:pt x="0" y="28"/>
                    <a:pt x="15" y="66"/>
                    <a:pt x="19" y="73"/>
                  </a:cubicBezTo>
                  <a:cubicBezTo>
                    <a:pt x="26" y="49"/>
                    <a:pt x="37" y="23"/>
                    <a:pt x="50" y="0"/>
                  </a:cubicBezTo>
                  <a:close/>
                </a:path>
              </a:pathLst>
            </a:custGeom>
            <a:solidFill>
              <a:srgbClr val="8BC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9"/>
            <p:cNvSpPr/>
            <p:nvPr/>
          </p:nvSpPr>
          <p:spPr bwMode="auto">
            <a:xfrm>
              <a:off x="10101263" y="7431088"/>
              <a:ext cx="373062" cy="363538"/>
            </a:xfrm>
            <a:custGeom>
              <a:avLst/>
              <a:gdLst>
                <a:gd name="T0" fmla="*/ 88 w 88"/>
                <a:gd name="T1" fmla="*/ 57 h 86"/>
                <a:gd name="T2" fmla="*/ 0 w 88"/>
                <a:gd name="T3" fmla="*/ 40 h 86"/>
                <a:gd name="T4" fmla="*/ 88 w 88"/>
                <a:gd name="T5" fmla="*/ 5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86">
                  <a:moveTo>
                    <a:pt x="88" y="57"/>
                  </a:moveTo>
                  <a:cubicBezTo>
                    <a:pt x="88" y="57"/>
                    <a:pt x="32" y="86"/>
                    <a:pt x="0" y="40"/>
                  </a:cubicBezTo>
                  <a:cubicBezTo>
                    <a:pt x="0" y="40"/>
                    <a:pt x="39" y="0"/>
                    <a:pt x="88" y="57"/>
                  </a:cubicBezTo>
                  <a:close/>
                </a:path>
              </a:pathLst>
            </a:custGeom>
            <a:solidFill>
              <a:srgbClr val="70B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40"/>
            <p:cNvSpPr/>
            <p:nvPr/>
          </p:nvSpPr>
          <p:spPr bwMode="auto">
            <a:xfrm>
              <a:off x="10118725" y="7464425"/>
              <a:ext cx="333375" cy="174625"/>
            </a:xfrm>
            <a:custGeom>
              <a:avLst/>
              <a:gdLst>
                <a:gd name="T0" fmla="*/ 79 w 79"/>
                <a:gd name="T1" fmla="*/ 41 h 41"/>
                <a:gd name="T2" fmla="*/ 0 w 79"/>
                <a:gd name="T3" fmla="*/ 31 h 41"/>
                <a:gd name="T4" fmla="*/ 79 w 79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41">
                  <a:moveTo>
                    <a:pt x="79" y="41"/>
                  </a:moveTo>
                  <a:cubicBezTo>
                    <a:pt x="39" y="0"/>
                    <a:pt x="6" y="26"/>
                    <a:pt x="0" y="31"/>
                  </a:cubicBezTo>
                  <a:cubicBezTo>
                    <a:pt x="26" y="31"/>
                    <a:pt x="54" y="34"/>
                    <a:pt x="79" y="41"/>
                  </a:cubicBezTo>
                  <a:close/>
                </a:path>
              </a:pathLst>
            </a:custGeom>
            <a:solidFill>
              <a:srgbClr val="8BC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15361"/>
          <p:cNvSpPr txBox="1"/>
          <p:nvPr/>
        </p:nvSpPr>
        <p:spPr>
          <a:xfrm>
            <a:off x="235975" y="324812"/>
            <a:ext cx="5474576" cy="95410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altLang="zh-CN" sz="28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«Мальчишка сошёл с ума – </a:t>
            </a:r>
          </a:p>
          <a:p>
            <a:pPr lvl="0"/>
            <a:r>
              <a:rPr lang="ru-RU" altLang="zh-CN" sz="28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нанялся в зоомагазин!»</a:t>
            </a:r>
            <a:endParaRPr lang="zh-CN" altLang="en-US" sz="2800" b="1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AutoShape 10" descr="https://static.vecteezy.com/system/resources/previews/000/417/687/original/vector-a-pet-shop-on-white-backgroun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8" name="Picture 12" descr="https://lh3.googleusercontent.com/p/AF1QipMKmhhNGoGNOyGcj1D5OOVZVUKzecuVq017qbyF=w1080-h608-p-no-v0"/>
          <p:cNvPicPr>
            <a:picLocks noChangeAspect="1" noChangeArrowheads="1"/>
          </p:cNvPicPr>
          <p:nvPr/>
        </p:nvPicPr>
        <p:blipFill>
          <a:blip r:embed="rId5"/>
          <a:srcRect l="8930"/>
          <a:stretch>
            <a:fillRect/>
          </a:stretch>
        </p:blipFill>
        <p:spPr bwMode="auto">
          <a:xfrm>
            <a:off x="5353665" y="1961535"/>
            <a:ext cx="6838335" cy="4227205"/>
          </a:xfrm>
          <a:prstGeom prst="rect">
            <a:avLst/>
          </a:prstGeom>
          <a:noFill/>
        </p:spPr>
      </p:pic>
      <p:pic>
        <p:nvPicPr>
          <p:cNvPr id="39950" name="Picture 14" descr="https://zoomag18.ru/wp-content/uploads/2021/08/zoomag18-500x27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51692" y="0"/>
            <a:ext cx="4762500" cy="2647951"/>
          </a:xfrm>
          <a:prstGeom prst="rect">
            <a:avLst/>
          </a:prstGeom>
          <a:noFill/>
        </p:spPr>
      </p:pic>
      <p:pic>
        <p:nvPicPr>
          <p:cNvPr id="39951" name="Picture 15" descr="C:\Users\79126\Desktop\Даррелл. Фото, илл\27045347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922" y="1287074"/>
            <a:ext cx="3377381" cy="5365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7206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046" y="5183161"/>
            <a:ext cx="5688460" cy="2089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7235" y="5396248"/>
            <a:ext cx="7203603" cy="18759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7359"/>
            <a:ext cx="2902690" cy="6370641"/>
          </a:xfrm>
          <a:prstGeom prst="rect">
            <a:avLst/>
          </a:prstGeom>
        </p:spPr>
      </p:pic>
      <p:sp>
        <p:nvSpPr>
          <p:cNvPr id="10" name="文本框 25602"/>
          <p:cNvSpPr txBox="1"/>
          <p:nvPr/>
        </p:nvSpPr>
        <p:spPr>
          <a:xfrm>
            <a:off x="1091382" y="265471"/>
            <a:ext cx="5353664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altLang="zh-CN" sz="2800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«Малый совсем свихнулся – хочет служить в зоопарке!»</a:t>
            </a:r>
            <a:endParaRPr lang="zh-CN" altLang="en-US" sz="2800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5" name="Picture 1" descr="C:\Users\79126\Desktop\зоопарк уипснейд. главный вход.jpg"/>
          <p:cNvPicPr>
            <a:picLocks noChangeAspect="1" noChangeArrowheads="1"/>
          </p:cNvPicPr>
          <p:nvPr/>
        </p:nvPicPr>
        <p:blipFill>
          <a:blip r:embed="rId6"/>
          <a:srcRect t="15095" b="22372"/>
          <a:stretch>
            <a:fillRect/>
          </a:stretch>
        </p:blipFill>
        <p:spPr bwMode="auto">
          <a:xfrm>
            <a:off x="6233651" y="3923071"/>
            <a:ext cx="5471652" cy="2566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1506" name="Picture 2" descr="C:\Users\79126\Desktop\уипснейд.jpg"/>
          <p:cNvPicPr>
            <a:picLocks noChangeAspect="1" noChangeArrowheads="1"/>
          </p:cNvPicPr>
          <p:nvPr/>
        </p:nvPicPr>
        <p:blipFill>
          <a:blip r:embed="rId7"/>
          <a:srcRect b="4561"/>
          <a:stretch>
            <a:fillRect/>
          </a:stretch>
        </p:blipFill>
        <p:spPr bwMode="auto">
          <a:xfrm>
            <a:off x="6238568" y="280218"/>
            <a:ext cx="5486399" cy="34806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1507" name="Picture 3" descr="C:\Users\79126\Desktop\Даррелл. Фото, илл\Darrell_024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68071" y="1330479"/>
            <a:ext cx="2593975" cy="39020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798853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219" y="5006795"/>
            <a:ext cx="6042890" cy="225830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8311" y="4977298"/>
            <a:ext cx="6760670" cy="2246144"/>
          </a:xfrm>
          <a:prstGeom prst="rect">
            <a:avLst/>
          </a:prstGeom>
        </p:spPr>
      </p:pic>
      <p:sp>
        <p:nvSpPr>
          <p:cNvPr id="8" name="文本框 32770"/>
          <p:cNvSpPr txBox="1"/>
          <p:nvPr/>
        </p:nvSpPr>
        <p:spPr>
          <a:xfrm>
            <a:off x="0" y="4165865"/>
            <a:ext cx="113120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ru-RU" altLang="zh-CN" sz="2400" dirty="0">
                <a:solidFill>
                  <a:srgbClr val="3531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«Человек спятил с ума – лазит по джунглям, кишащим змеями!»</a:t>
            </a:r>
            <a:endParaRPr lang="en-US" altLang="zh-CN" sz="2400" dirty="0">
              <a:solidFill>
                <a:srgbClr val="3531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6596" y="4924403"/>
            <a:ext cx="2075140" cy="2075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9475" y="4765283"/>
            <a:ext cx="2190855" cy="22991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2701" y="5051040"/>
            <a:ext cx="2554605" cy="16504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25513" y="2905432"/>
            <a:ext cx="2266487" cy="39525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0818" y="4904890"/>
            <a:ext cx="2299194" cy="2299194"/>
          </a:xfrm>
          <a:prstGeom prst="rect">
            <a:avLst/>
          </a:prstGeom>
        </p:spPr>
      </p:pic>
      <p:pic>
        <p:nvPicPr>
          <p:cNvPr id="19457" name="Picture 1" descr="C:\Users\79126\Desktop\Даррелл. Фото, илл\в бафуте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20188" y="194854"/>
            <a:ext cx="2593975" cy="39020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9458" name="Picture 2" descr="C:\Users\79126\Desktop\Даррелл. Фото, илл\270458156.jpg"/>
          <p:cNvPicPr>
            <a:picLocks noChangeAspect="1" noChangeArrowheads="1"/>
          </p:cNvPicPr>
          <p:nvPr/>
        </p:nvPicPr>
        <p:blipFill>
          <a:blip r:embed="rId11"/>
          <a:srcRect l="963" t="2580"/>
          <a:stretch>
            <a:fillRect/>
          </a:stretch>
        </p:blipFill>
        <p:spPr bwMode="auto">
          <a:xfrm>
            <a:off x="3657601" y="206477"/>
            <a:ext cx="6209071" cy="39001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98105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846"/>
          <a:stretch>
            <a:fillRect/>
          </a:stretch>
        </p:blipFill>
        <p:spPr>
          <a:xfrm>
            <a:off x="0" y="2991243"/>
            <a:ext cx="6612844" cy="3866757"/>
          </a:xfrm>
          <a:prstGeom prst="rect">
            <a:avLst/>
          </a:prstGeom>
        </p:spPr>
      </p:pic>
      <p:pic>
        <p:nvPicPr>
          <p:cNvPr id="6" name="图片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846"/>
          <a:stretch>
            <a:fillRect/>
          </a:stretch>
        </p:blipFill>
        <p:spPr>
          <a:xfrm>
            <a:off x="5579156" y="2991243"/>
            <a:ext cx="6612844" cy="3866757"/>
          </a:xfrm>
          <a:prstGeom prst="rect">
            <a:avLst/>
          </a:prstGeom>
        </p:spPr>
      </p:pic>
      <p:sp>
        <p:nvSpPr>
          <p:cNvPr id="7" name="文本框 25602"/>
          <p:cNvSpPr txBox="1"/>
          <p:nvPr/>
        </p:nvSpPr>
        <p:spPr>
          <a:xfrm>
            <a:off x="336639" y="236442"/>
            <a:ext cx="112747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altLang="zh-CN" sz="2800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«Этот полоумный хочет завести свой зоопарк!»</a:t>
            </a:r>
            <a:endParaRPr lang="zh-CN" altLang="en-US" sz="2800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0" name="Picture 4" descr="https://is20-2019.susu.ru/utkinaea/wp-content/uploads/sites/2/2021/04/cute-animals-in-the-zoo-vecto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6710" y="836583"/>
            <a:ext cx="5042949" cy="3256446"/>
          </a:xfrm>
          <a:prstGeom prst="rect">
            <a:avLst/>
          </a:prstGeom>
          <a:noFill/>
        </p:spPr>
      </p:pic>
      <p:pic>
        <p:nvPicPr>
          <p:cNvPr id="9221" name="Picture 5" descr="C:\Users\79126\Desktop\Даррелл. Фото, илл\imgonline-com-ua-Resize-KrztVPMXXUW7r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37707" y="885370"/>
            <a:ext cx="5382150" cy="30216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20736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846"/>
          <a:stretch>
            <a:fillRect/>
          </a:stretch>
        </p:blipFill>
        <p:spPr>
          <a:xfrm>
            <a:off x="0" y="2991243"/>
            <a:ext cx="6612844" cy="3866757"/>
          </a:xfrm>
          <a:prstGeom prst="rect">
            <a:avLst/>
          </a:prstGeom>
        </p:spPr>
      </p:pic>
      <p:pic>
        <p:nvPicPr>
          <p:cNvPr id="6" name="图片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846"/>
          <a:stretch>
            <a:fillRect/>
          </a:stretch>
        </p:blipFill>
        <p:spPr>
          <a:xfrm>
            <a:off x="5579156" y="2991243"/>
            <a:ext cx="6612844" cy="3866757"/>
          </a:xfrm>
          <a:prstGeom prst="rect">
            <a:avLst/>
          </a:prstGeom>
        </p:spPr>
      </p:pic>
      <p:sp>
        <p:nvSpPr>
          <p:cNvPr id="7" name="文本框 25602"/>
          <p:cNvSpPr txBox="1"/>
          <p:nvPr/>
        </p:nvSpPr>
        <p:spPr>
          <a:xfrm>
            <a:off x="336639" y="236442"/>
            <a:ext cx="112747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altLang="zh-CN" sz="2800" b="1" dirty="0">
                <a:solidFill>
                  <a:srgbClr val="3D7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«СОБРАТЬ – СОХРАНИТЬ – РАССЕЛИТЬ»</a:t>
            </a:r>
            <a:endParaRPr lang="zh-CN" altLang="en-US" sz="2800" b="1" dirty="0">
              <a:solidFill>
                <a:srgbClr val="3D7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3102" y="832512"/>
            <a:ext cx="4894405" cy="3577256"/>
          </a:xfrm>
          <a:prstGeom prst="rect">
            <a:avLst/>
          </a:prstGeom>
        </p:spPr>
      </p:pic>
      <p:pic>
        <p:nvPicPr>
          <p:cNvPr id="60417" name="Picture 1" descr="C:\Users\79126\Desktop\Даррелл. Фото, илл\зоопарк на острове джерси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315" y="1034597"/>
            <a:ext cx="4535034" cy="30201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20736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动物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5A600"/>
      </a:accent1>
      <a:accent2>
        <a:srgbClr val="35312D"/>
      </a:accent2>
      <a:accent3>
        <a:srgbClr val="FF9300"/>
      </a:accent3>
      <a:accent4>
        <a:srgbClr val="FF7577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356</Words>
  <Application>Microsoft Office PowerPoint</Application>
  <PresentationFormat>Произвольный</PresentationFormat>
  <Paragraphs>72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主题​​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Natalya Shustova</cp:lastModifiedBy>
  <cp:revision>55</cp:revision>
  <dcterms:created xsi:type="dcterms:W3CDTF">2017-06-01T04:16:00Z</dcterms:created>
  <dcterms:modified xsi:type="dcterms:W3CDTF">2023-05-19T18:16:23Z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