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58" r:id="rId14"/>
    <p:sldId id="259" r:id="rId15"/>
    <p:sldId id="271" r:id="rId16"/>
    <p:sldId id="257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311" autoAdjust="0"/>
  </p:normalViewPr>
  <p:slideViewPr>
    <p:cSldViewPr>
      <p:cViewPr varScale="1">
        <p:scale>
          <a:sx n="64" d="100"/>
          <a:sy n="64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06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="" xmlns:a16="http://schemas.microsoft.com/office/drawing/2014/main" id="{9D7CEE1E-3131-40CB-8B25-A3D6739A73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3" name="2 Marcador de fecha">
            <a:extLst>
              <a:ext uri="{FF2B5EF4-FFF2-40B4-BE49-F238E27FC236}">
                <a16:creationId xmlns="" xmlns:a16="http://schemas.microsoft.com/office/drawing/2014/main" id="{680884C9-9FE6-4396-91E7-CAFC4B845FC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10D80C-BC38-4773-8867-D98C9A6FE529}" type="datetimeFigureOut">
              <a:rPr lang="es-UY" altLang="zh-CN"/>
              <a:pPr>
                <a:defRPr/>
              </a:pPr>
              <a:t>9/5/2023</a:t>
            </a:fld>
            <a:endParaRPr lang="es-UY" altLang="zh-CN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="" xmlns:a16="http://schemas.microsoft.com/office/drawing/2014/main" id="{C187193A-5876-45D1-B19F-9956899C1E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="" xmlns:a16="http://schemas.microsoft.com/office/drawing/2014/main" id="{D3BF10AF-4B02-4958-B158-C2310268F0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altLang="zh-TW" noProof="0"/>
              <a:t>Haga clic para modificar el estilo de texto del patrón</a:t>
            </a:r>
          </a:p>
          <a:p>
            <a:pPr lvl="1"/>
            <a:r>
              <a:rPr lang="es-ES" altLang="zh-TW" noProof="0"/>
              <a:t>Segundo nivel</a:t>
            </a:r>
          </a:p>
          <a:p>
            <a:pPr lvl="2"/>
            <a:r>
              <a:rPr lang="es-ES" altLang="zh-TW" noProof="0"/>
              <a:t>Tercer nivel</a:t>
            </a:r>
          </a:p>
          <a:p>
            <a:pPr lvl="3"/>
            <a:r>
              <a:rPr lang="es-ES" altLang="zh-TW" noProof="0"/>
              <a:t>Cuarto nivel</a:t>
            </a:r>
          </a:p>
          <a:p>
            <a:pPr lvl="4"/>
            <a:r>
              <a:rPr lang="es-ES" altLang="zh-TW" noProof="0"/>
              <a:t>Quinto nivel</a:t>
            </a:r>
            <a:endParaRPr lang="es-UY" altLang="zh-CN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="" xmlns:a16="http://schemas.microsoft.com/office/drawing/2014/main" id="{C727FA24-30DD-4FAC-A13B-7EC3AFDD7B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 altLang="zh-CN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="" xmlns:a16="http://schemas.microsoft.com/office/drawing/2014/main" id="{A0A0A806-9BA0-41C1-8241-CB81555E8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49ADAD-8E95-4B90-AF8F-82FE80BB95A6}" type="slidenum">
              <a:rPr lang="es-UY" altLang="zh-CN"/>
              <a:pPr/>
              <a:t>‹#›</a:t>
            </a:fld>
            <a:endParaRPr lang="es-UY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Какую</a:t>
            </a:r>
            <a:r>
              <a:rPr lang="ru-RU" baseline="0" dirty="0" smtClean="0"/>
              <a:t> систему воспитания избрал рассказчик? Как изменились отношения хозяина и щенка после применения этой системы? О каких качествах щенка теперь говорит рассказчик? Какие из карточек, обозначающих качества, следует убрать?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ADAD-8E95-4B90-AF8F-82FE80BB95A6}" type="slidenum">
              <a:rPr lang="es-UY" altLang="zh-CN" smtClean="0"/>
              <a:pPr/>
              <a:t>6</a:t>
            </a:fld>
            <a:endParaRPr lang="es-UY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6AE291D-9FFB-4AF6-9BC0-D12B9D3239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E1EED0BB-A190-4828-8BDA-37EBE05D83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0779C23-E04C-41B6-BDFF-7F99D5BDFA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1064-032C-4BDD-8A29-AA7029748A8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428306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9296C9C-551A-499E-B8B8-9BCC7FE4DC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67830CB-4495-4475-924A-AB700CB2AF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AEA20A5-A561-4AAC-BD77-B3DAC79B9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0C1FC-0BF8-414C-AB44-5E79C328A4FC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87450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8FDFAA1-6AFA-4750-A342-FD1570A830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EC4DFBD4-DAAF-43ED-BF74-20074BDE24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5D091893-C3EE-4587-92D5-8E85126F21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35A3F-4FF4-4832-9C1D-25B03B98BDC0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9007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08AF86E-AA98-4EBB-87FD-BF4EA27B1B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0A34A41B-0A6E-4BAA-B19A-3FF20D1253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4F84951-E04E-439E-92C6-68729275B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1DEAA-6CFE-454F-9790-586E04F2C9E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969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D70DB92-0D60-40B0-A7D2-CB9176FF07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2AD595B-34F9-413D-BB77-B2A6DBDD6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13B1B96-D582-412E-8F41-51729A997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39D6D-DB77-4727-AF05-969CCF93180D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14408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342F6C7-BFAF-488A-9C97-3F85A33D04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3473CE1-CA97-4096-A6FE-B09D6D78EF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C4BA0E0-208F-48E9-8CE9-6195A0A2E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D7107-3361-4A25-BDE6-DE83AD7E43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15909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4E1C1C7-01E5-486B-BCD2-3B9ACE76C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82D9CEF-BDCD-4EE3-A304-6EB53CCE5B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FED2605-CC53-4AA5-B260-8BA233C61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FAE2-2A3E-4BC3-B5C3-800731852D68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365485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5EBFCB1-E428-4009-9FDA-22D44BD5C7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E286C2-A68B-4879-9A26-05C3420B2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7F0EF3B-A450-4DBB-9211-396AA0D8E9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B20A7-8EA2-4AAE-B9CB-FACAEFAAFEDA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9183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CE992CE2-943E-4017-AC8F-B6CDFFBB5A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3CE752B-31F8-4CD6-A6FA-AE0DD92B05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DDDDC12-4FD2-499C-8A31-0E0C488633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FFBBC-B8DF-4DE1-973C-DFD350DDC0B7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56270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F45EA790-92AF-41B0-8CAB-7649B069DF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FBC9752A-87A2-456B-A99C-A928B081B1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0EED0383-9263-4BFA-9FFF-496429CBAD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F41A0-2423-4662-B5BF-D49506A6FE6E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9569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82A60186-C0FC-4CB6-BEC8-2FCDEA155D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BF8B215E-8431-4784-9ACA-B6848435D7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68C33169-5778-42C9-9FF4-1B4054D3F9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AB9DC-780C-4FC6-8DB8-78CBF23073CF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264272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DFBDDB0-69B6-471A-9103-311D75CCA9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2C2029D-2F9E-412B-8A34-1880530B20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385EEEE-4EC3-407D-93B9-89AF36B94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9502C-9895-4354-86E9-6F42903B6FB4}" type="slidenum">
              <a:rPr lang="zh-TW" altLang="es-ES"/>
              <a:pPr/>
              <a:t>‹#›</a:t>
            </a:fld>
            <a:endParaRPr lang="es-ES" altLang="zh-TW"/>
          </a:p>
        </p:txBody>
      </p:sp>
    </p:spTree>
    <p:extLst>
      <p:ext uri="{BB962C8B-B14F-4D97-AF65-F5344CB8AC3E}">
        <p14:creationId xmlns="" xmlns:p14="http://schemas.microsoft.com/office/powerpoint/2010/main" val="363465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FC1D5F13-4583-42B1-AD9E-A1E4817745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A1838AB0-D519-42C9-8276-97F79C428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/>
              <a:t>Haga clic para modificar el estilo de texto del patrón</a:t>
            </a:r>
          </a:p>
          <a:p>
            <a:pPr lvl="1"/>
            <a:r>
              <a:rPr lang="es-ES" altLang="zh-TW"/>
              <a:t>Segundo nivel</a:t>
            </a:r>
          </a:p>
          <a:p>
            <a:pPr lvl="2"/>
            <a:r>
              <a:rPr lang="es-ES" altLang="zh-TW"/>
              <a:t>Tercer nivel</a:t>
            </a:r>
          </a:p>
          <a:p>
            <a:pPr lvl="3"/>
            <a:r>
              <a:rPr lang="es-ES" altLang="zh-TW"/>
              <a:t>Cuarto nivel</a:t>
            </a:r>
          </a:p>
          <a:p>
            <a:pPr lvl="4"/>
            <a:r>
              <a:rPr lang="es-ES" altLang="zh-TW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1B2A3D35-EC4E-4DE3-918E-C30C5BDF142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76F5B80B-EF48-4C92-9E4D-1950DDF009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PMingLiU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13CC6BC0-9FF7-4D8F-A599-BA4CC377C2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PMingLiU" panose="020B0604030504040204" pitchFamily="18" charset="-120"/>
              </a:defRPr>
            </a:lvl1pPr>
          </a:lstStyle>
          <a:p>
            <a:fld id="{286D91E1-893C-416A-B364-BB7649A5EDBC}" type="slidenum">
              <a:rPr lang="zh-TW" altLang="es-ES"/>
              <a:pPr/>
              <a:t>‹#›</a:t>
            </a:fld>
            <a:endParaRPr lang="es-E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="" xmlns:a16="http://schemas.microsoft.com/office/drawing/2014/main" id="{F263FAF7-30F6-42BC-9E84-5E5F32858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  <a:solidFill>
            <a:schemeClr val="accent3">
              <a:lumMod val="75000"/>
              <a:alpha val="81960"/>
            </a:schemeClr>
          </a:solidFill>
        </p:spPr>
        <p:txBody>
          <a:bodyPr/>
          <a:lstStyle/>
          <a:p>
            <a:r>
              <a:rPr lang="ru-RU" altLang="ru-RU" dirty="0" smtClean="0"/>
              <a:t>Хозяин и его собака</a:t>
            </a:r>
            <a:endParaRPr lang="ru-RU" altLang="ru-RU" dirty="0"/>
          </a:p>
        </p:txBody>
      </p:sp>
      <p:sp>
        <p:nvSpPr>
          <p:cNvPr id="3075" name="Подзаголовок 2">
            <a:extLst>
              <a:ext uri="{FF2B5EF4-FFF2-40B4-BE49-F238E27FC236}">
                <a16:creationId xmlns="" xmlns:a16="http://schemas.microsoft.com/office/drawing/2014/main" id="{92D5AF9C-07CE-49D0-AD82-AE7891908D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altLang="ru-RU" dirty="0" smtClean="0"/>
          </a:p>
          <a:p>
            <a:pPr algn="l"/>
            <a:r>
              <a:rPr lang="ru-RU" altLang="ru-RU" dirty="0" smtClean="0"/>
              <a:t>Урок 5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Уроки </a:t>
            </a:r>
            <a:r>
              <a:rPr lang="ru-RU" dirty="0" err="1" smtClean="0"/>
              <a:t>Снапа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Нельзя давать волю страху, поддаваться панике.</a:t>
            </a:r>
          </a:p>
          <a:p>
            <a:endParaRPr lang="ru-RU" dirty="0" smtClean="0"/>
          </a:p>
          <a:p>
            <a:r>
              <a:rPr lang="ru-RU" dirty="0" smtClean="0"/>
              <a:t>Нельзя отворачиваться от опасности    и ждать, что кто-то другой спасёт тебя.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err="1" smtClean="0"/>
              <a:t>Снап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Преданный, смелый</a:t>
            </a:r>
          </a:p>
          <a:p>
            <a:pPr algn="ctr">
              <a:buNone/>
            </a:pPr>
            <a:r>
              <a:rPr lang="ru-RU" dirty="0" smtClean="0"/>
              <a:t>Не боится, защищает, дружит</a:t>
            </a:r>
          </a:p>
          <a:p>
            <a:pPr algn="ctr">
              <a:buNone/>
            </a:pPr>
            <a:r>
              <a:rPr lang="ru-RU" dirty="0" smtClean="0"/>
              <a:t>Беззаветное мужество бультерьера</a:t>
            </a:r>
          </a:p>
          <a:p>
            <a:pPr algn="ctr">
              <a:buNone/>
            </a:pPr>
            <a:r>
              <a:rPr lang="ru-RU" dirty="0" smtClean="0"/>
              <a:t>Друг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Понять, как складывались отношения хозяина и </a:t>
            </a:r>
            <a:r>
              <a:rPr lang="ru-RU" dirty="0" err="1" smtClean="0"/>
              <a:t>Снапа</a:t>
            </a:r>
            <a:r>
              <a:rPr lang="ru-RU" dirty="0" smtClean="0"/>
              <a:t> в рассказе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Подвести итоги изучения рассказа.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ya-uchitel.ru/_ld/144/s82532372.jpg">
            <a:extLst>
              <a:ext uri="{FF2B5EF4-FFF2-40B4-BE49-F238E27FC236}">
                <a16:creationId xmlns="" xmlns:a16="http://schemas.microsoft.com/office/drawing/2014/main" id="{1DF9405A-AE72-4762-89E0-4B35F3FD4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0" t="1412" r="1250" b="1130"/>
          <a:stretch>
            <a:fillRect/>
          </a:stretch>
        </p:blipFill>
        <p:spPr bwMode="auto">
          <a:xfrm>
            <a:off x="500034" y="1714488"/>
            <a:ext cx="5572164" cy="492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Кроссворд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>
            <a:extLst>
              <a:ext uri="{FF2B5EF4-FFF2-40B4-BE49-F238E27FC236}">
                <a16:creationId xmlns="" xmlns:a16="http://schemas.microsoft.com/office/drawing/2014/main" id="{7BC20451-6482-41FD-B992-5554C206F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596" y="214290"/>
            <a:ext cx="8358219" cy="649408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/>
              <a:t>По </a:t>
            </a:r>
            <a:r>
              <a:rPr lang="ru-RU" altLang="ru-RU" sz="2000" b="1" dirty="0"/>
              <a:t>горизонтали: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/>
              <a:t>1.Что получил от школьного друга автор рано утром.</a:t>
            </a:r>
            <a:br>
              <a:rPr lang="ru-RU" altLang="ru-RU" dirty="0"/>
            </a:br>
            <a:r>
              <a:rPr lang="ru-RU" altLang="ru-RU" dirty="0"/>
              <a:t>2.Что было написано на посылке от друга.</a:t>
            </a:r>
            <a:br>
              <a:rPr lang="ru-RU" altLang="ru-RU" dirty="0"/>
            </a:br>
            <a:r>
              <a:rPr lang="ru-RU" altLang="ru-RU" dirty="0"/>
              <a:t>3.Полное имя </a:t>
            </a:r>
            <a:r>
              <a:rPr lang="ru-RU" altLang="ru-RU" dirty="0" err="1"/>
              <a:t>Снапа</a:t>
            </a:r>
            <a:r>
              <a:rPr lang="ru-RU" altLang="ru-RU" dirty="0"/>
              <a:t>.</a:t>
            </a:r>
            <a:br>
              <a:rPr lang="ru-RU" altLang="ru-RU" dirty="0"/>
            </a:br>
            <a:r>
              <a:rPr lang="ru-RU" altLang="ru-RU" dirty="0"/>
              <a:t>4.В переводе полное имя </a:t>
            </a:r>
            <a:r>
              <a:rPr lang="ru-RU" altLang="ru-RU" dirty="0" err="1"/>
              <a:t>Снапа</a:t>
            </a:r>
            <a:r>
              <a:rPr lang="ru-RU" altLang="ru-RU" dirty="0"/>
              <a:t> означает «хрустящий …».</a:t>
            </a:r>
            <a:br>
              <a:rPr lang="ru-RU" altLang="ru-RU" dirty="0"/>
            </a:br>
            <a:r>
              <a:rPr lang="ru-RU" altLang="ru-RU" dirty="0"/>
              <a:t>5.Что было отрублено у </a:t>
            </a:r>
            <a:r>
              <a:rPr lang="ru-RU" altLang="ru-RU" dirty="0" err="1"/>
              <a:t>Снапа</a:t>
            </a:r>
            <a:r>
              <a:rPr lang="ru-RU" altLang="ru-RU" dirty="0"/>
              <a:t>.</a:t>
            </a:r>
            <a:br>
              <a:rPr lang="ru-RU" altLang="ru-RU" dirty="0"/>
            </a:br>
            <a:r>
              <a:rPr lang="ru-RU" altLang="ru-RU" dirty="0"/>
              <a:t>6.Предмет мебели, на котором автор прятался от </a:t>
            </a:r>
            <a:r>
              <a:rPr lang="ru-RU" altLang="ru-RU" dirty="0" err="1"/>
              <a:t>Снапа</a:t>
            </a:r>
            <a:r>
              <a:rPr lang="ru-RU" altLang="ru-RU" dirty="0"/>
              <a:t> в первый день.</a:t>
            </a:r>
            <a:br>
              <a:rPr lang="ru-RU" altLang="ru-RU" dirty="0"/>
            </a:br>
            <a:r>
              <a:rPr lang="ru-RU" altLang="ru-RU" dirty="0"/>
              <a:t>7.Название места, где находилась ферма братьев, с которыми познакомился автор в путешествии.</a:t>
            </a:r>
            <a:br>
              <a:rPr lang="ru-RU" altLang="ru-RU" dirty="0"/>
            </a:br>
            <a:r>
              <a:rPr lang="ru-RU" altLang="ru-RU" dirty="0"/>
              <a:t>8.Жаловалась на </a:t>
            </a:r>
            <a:r>
              <a:rPr lang="ru-RU" altLang="ru-RU" dirty="0" err="1"/>
              <a:t>Снапа</a:t>
            </a:r>
            <a:r>
              <a:rPr lang="ru-RU" altLang="ru-RU" dirty="0"/>
              <a:t> квартирная … .</a:t>
            </a:r>
            <a:br>
              <a:rPr lang="ru-RU" altLang="ru-RU" dirty="0"/>
            </a:br>
            <a:r>
              <a:rPr lang="ru-RU" altLang="ru-RU" dirty="0"/>
              <a:t>9.Американский волк небольшого размера.</a:t>
            </a:r>
            <a:br>
              <a:rPr lang="ru-RU" altLang="ru-RU" dirty="0"/>
            </a:br>
            <a:endParaRPr lang="ru-RU" altLang="ru-RU" dirty="0" smtClean="0"/>
          </a:p>
          <a:p>
            <a:pPr eaLnBrk="1" hangingPunct="1"/>
            <a:r>
              <a:rPr lang="ru-RU" altLang="ru-RU" sz="2000" b="1" dirty="0" smtClean="0"/>
              <a:t>По </a:t>
            </a:r>
            <a:r>
              <a:rPr lang="ru-RU" altLang="ru-RU" sz="2000" b="1" dirty="0"/>
              <a:t>вертикали: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/>
              <a:t>1.Имя школьного товарища автора.</a:t>
            </a:r>
            <a:br>
              <a:rPr lang="ru-RU" altLang="ru-RU" dirty="0"/>
            </a:br>
            <a:r>
              <a:rPr lang="ru-RU" altLang="ru-RU" dirty="0"/>
              <a:t>2.Порода </a:t>
            </a:r>
            <a:r>
              <a:rPr lang="ru-RU" altLang="ru-RU" dirty="0" err="1"/>
              <a:t>Снапа</a:t>
            </a:r>
            <a:r>
              <a:rPr lang="ru-RU" altLang="ru-RU" dirty="0"/>
              <a:t>.</a:t>
            </a:r>
            <a:br>
              <a:rPr lang="ru-RU" altLang="ru-RU" dirty="0"/>
            </a:br>
            <a:r>
              <a:rPr lang="ru-RU" altLang="ru-RU" dirty="0"/>
              <a:t>3.Что не знал </a:t>
            </a:r>
            <a:r>
              <a:rPr lang="ru-RU" altLang="ru-RU" dirty="0" err="1"/>
              <a:t>Снап</a:t>
            </a:r>
            <a:r>
              <a:rPr lang="ru-RU" altLang="ru-RU" dirty="0"/>
              <a:t>.</a:t>
            </a:r>
            <a:br>
              <a:rPr lang="ru-RU" altLang="ru-RU" dirty="0"/>
            </a:br>
            <a:r>
              <a:rPr lang="ru-RU" altLang="ru-RU" dirty="0"/>
              <a:t>4.Что курил автор рассказа, хозяин </a:t>
            </a:r>
            <a:r>
              <a:rPr lang="ru-RU" altLang="ru-RU" dirty="0" err="1"/>
              <a:t>Снапа</a:t>
            </a:r>
            <a:r>
              <a:rPr lang="ru-RU" altLang="ru-RU" dirty="0"/>
              <a:t>.</a:t>
            </a:r>
            <a:br>
              <a:rPr lang="ru-RU" altLang="ru-RU" dirty="0"/>
            </a:br>
            <a:r>
              <a:rPr lang="ru-RU" altLang="ru-RU" dirty="0"/>
              <a:t>5.Фамилия братьев, с которыми автор познакомился в путешествии.</a:t>
            </a:r>
            <a:br>
              <a:rPr lang="ru-RU" altLang="ru-RU" dirty="0"/>
            </a:br>
            <a:r>
              <a:rPr lang="ru-RU" altLang="ru-RU" dirty="0"/>
              <a:t>6.Занятие братьев, с которыми познакомился рассказчик.</a:t>
            </a:r>
            <a:br>
              <a:rPr lang="ru-RU" altLang="ru-RU" dirty="0"/>
            </a:br>
            <a:r>
              <a:rPr lang="ru-RU" altLang="ru-RU" dirty="0"/>
              <a:t>7.Порода сторожевых собак, которые обитали на ферме братьев.</a:t>
            </a:r>
            <a:br>
              <a:rPr lang="ru-RU" altLang="ru-RU" dirty="0"/>
            </a:br>
            <a:r>
              <a:rPr lang="ru-RU" altLang="ru-RU" dirty="0"/>
              <a:t>8.Зверь, с которым могут справиться доги, по мнению старшего брата с фермы.</a:t>
            </a:r>
            <a:br>
              <a:rPr lang="ru-RU" altLang="ru-RU" dirty="0"/>
            </a:br>
            <a:r>
              <a:rPr lang="ru-RU" altLang="ru-RU" dirty="0"/>
              <a:t>9.Животное, на котором братья отправлялись на охоту.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r>
              <a:rPr lang="ru-RU" dirty="0" smtClean="0"/>
              <a:t>Ответы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По горизонтали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Телеграмма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Опасно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Джинджерснап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Пряник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Хвост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Стол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Мендоза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Хозяйка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Койот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3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По вертикали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Джек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Бультерьер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Страх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Сигара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Пенруф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Скотовод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Дог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Медведь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Лошадь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="" xmlns:a16="http://schemas.microsoft.com/office/drawing/2014/main" id="{153A4A3C-1302-4D51-B162-3D788308E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48" y="3143248"/>
            <a:ext cx="7772400" cy="1470025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altLang="ru-RU" dirty="0" smtClean="0"/>
              <a:t>Домашнее задание</a:t>
            </a:r>
            <a:endParaRPr lang="ru-RU" altLang="ru-RU" dirty="0"/>
          </a:p>
        </p:txBody>
      </p:sp>
      <p:sp>
        <p:nvSpPr>
          <p:cNvPr id="6147" name="Подзаголовок 2">
            <a:extLst>
              <a:ext uri="{FF2B5EF4-FFF2-40B4-BE49-F238E27FC236}">
                <a16:creationId xmlns="" xmlns:a16="http://schemas.microsoft.com/office/drawing/2014/main" id="{DB716882-A130-4E14-83E6-B6F3C1943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24" y="5105400"/>
            <a:ext cx="6400800" cy="1752600"/>
          </a:xfrm>
        </p:spPr>
        <p:txBody>
          <a:bodyPr/>
          <a:lstStyle/>
          <a:p>
            <a:r>
              <a:rPr lang="ru-RU" altLang="ru-RU" dirty="0" smtClean="0"/>
              <a:t>Читайте произведения                    Э. </a:t>
            </a:r>
            <a:r>
              <a:rPr lang="ru-RU" altLang="ru-RU" dirty="0" err="1" smtClean="0"/>
              <a:t>Сетона-Томпсона</a:t>
            </a:r>
            <a:r>
              <a:rPr lang="ru-RU" altLang="ru-RU" dirty="0" smtClean="0"/>
              <a:t>!</a:t>
            </a:r>
            <a:endParaRPr lang="ru-RU" altLang="ru-RU" dirty="0"/>
          </a:p>
        </p:txBody>
      </p:sp>
      <p:pic>
        <p:nvPicPr>
          <p:cNvPr id="1026" name="Picture 2" descr="C:\Users\79126\Desktop\origin_1_76a9c481fa1dc7a8433348c8d30ec4c2.jpg"/>
          <p:cNvPicPr>
            <a:picLocks noChangeAspect="1" noChangeArrowheads="1"/>
          </p:cNvPicPr>
          <p:nvPr/>
        </p:nvPicPr>
        <p:blipFill>
          <a:blip r:embed="rId2">
            <a:grayscl/>
            <a:lum bright="30000" contrast="40000"/>
          </a:blip>
          <a:srcRect l="4918" t="6121" r="3278" b="46703"/>
          <a:stretch>
            <a:fillRect/>
          </a:stretch>
        </p:blipFill>
        <p:spPr bwMode="auto">
          <a:xfrm>
            <a:off x="714348" y="214290"/>
            <a:ext cx="7786742" cy="27554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Понять, как складывались отношения хозяина и </a:t>
            </a:r>
            <a:r>
              <a:rPr lang="ru-RU" dirty="0" err="1" smtClean="0"/>
              <a:t>Снапа</a:t>
            </a:r>
            <a:r>
              <a:rPr lang="ru-RU" dirty="0" smtClean="0"/>
              <a:t> в рассказе Э. </a:t>
            </a:r>
            <a:r>
              <a:rPr lang="ru-RU" dirty="0" err="1" smtClean="0"/>
              <a:t>Сетона-Томпсона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Подвести итоги изучения рассказа.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Что говорят о </a:t>
            </a:r>
            <a:r>
              <a:rPr lang="ru-RU" dirty="0" err="1" smtClean="0"/>
              <a:t>Снапе</a:t>
            </a:r>
            <a:r>
              <a:rPr lang="ru-RU" dirty="0" smtClean="0"/>
              <a:t>…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428868"/>
          <a:ext cx="8215370" cy="1828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07685"/>
                <a:gridCol w="410768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Отрицательное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Положительное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Бесёнок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Замечательный щенок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Мерзкая собака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Бесстрашный щенок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Гремучая змея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Друг мой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00232" y="5286388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Изучите таблицу.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Кто и почему так отзывается о </a:t>
            </a:r>
            <a:r>
              <a:rPr lang="ru-RU" sz="2400" dirty="0" err="1" smtClean="0"/>
              <a:t>Снапе</a:t>
            </a:r>
            <a:r>
              <a:rPr lang="ru-RU" sz="2400" dirty="0" smtClean="0"/>
              <a:t> в каждом из случаев?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Пересказ по плану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Необычный подарок друга.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Неудачи на ферме </a:t>
            </a:r>
            <a:r>
              <a:rPr lang="ru-RU" dirty="0" err="1" smtClean="0"/>
              <a:t>Пенруфов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Маленький герой большой охоты.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grayscl/>
            <a:lum bright="-10000" contrast="20000"/>
          </a:blip>
          <a:srcRect l="3767" t="3134" r="3767" b="22133"/>
          <a:stretch>
            <a:fillRect/>
          </a:stretch>
        </p:blipFill>
        <p:spPr bwMode="auto">
          <a:xfrm>
            <a:off x="5072066" y="2500306"/>
            <a:ext cx="3857652" cy="42148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Работа с иллюстрацией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857364"/>
            <a:ext cx="40719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200" dirty="0" smtClean="0"/>
              <a:t>Рассмотрите иллюстрацию.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Расскажите, что произошло между хозяином и щенком.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Как вы думаете, щенок сердился именно на нового хозяина или просто на человека?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Какие черты характера проявил щенок? А хозяин?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500306"/>
            <a:ext cx="2643206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ТРУСЛИВЫЙ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2500306"/>
            <a:ext cx="342902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МУЖЕСТВЕННЫЙ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143380"/>
            <a:ext cx="285752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БЕССТРАШНЫЙ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6000768"/>
            <a:ext cx="292895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ОЗОРНОЙ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1500174"/>
            <a:ext cx="2928958" cy="46166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ВЛАСТНЫЙ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3429000"/>
            <a:ext cx="2286016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ИГРИВЫЙ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5072074"/>
            <a:ext cx="2928958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НЕПОКОРНЫЙ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285728"/>
            <a:ext cx="1714512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ЗЛОЙ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50" y="642918"/>
            <a:ext cx="250033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ПРЕДАННЫЙ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Как развивались отношения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2071678"/>
            <a:ext cx="3286148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6. Замечательный щенок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2643182"/>
            <a:ext cx="1714512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5. Друг мой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3286124"/>
            <a:ext cx="2500330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4. Мой повелитель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3929066"/>
            <a:ext cx="3071834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3. Подарок моего друга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4500570"/>
            <a:ext cx="2928958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 Маленький деспот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143108" y="5072074"/>
            <a:ext cx="1571636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1. Бесёнок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5643578"/>
            <a:ext cx="4143404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Установите правильную последовательность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Как развивались отношения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2071678"/>
            <a:ext cx="1928826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5. Друг мой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2643182"/>
            <a:ext cx="3143272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6. Замечательный щенок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3286124"/>
            <a:ext cx="2500330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4. Мой повелитель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3929066"/>
            <a:ext cx="2786082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 Маленький деспот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4500570"/>
            <a:ext cx="1643074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1. Бесёнок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143108" y="5072074"/>
            <a:ext cx="3071834" cy="40011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3. Подарок моего друга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5643578"/>
            <a:ext cx="414340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ПРОВЕРЬТЕ!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Уроки </a:t>
            </a:r>
            <a:r>
              <a:rPr lang="ru-RU" dirty="0" err="1" smtClean="0"/>
              <a:t>Снапа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Необязательно быть великаном…</a:t>
            </a:r>
          </a:p>
          <a:p>
            <a:endParaRPr lang="ru-RU" dirty="0" smtClean="0"/>
          </a:p>
          <a:p>
            <a:r>
              <a:rPr lang="ru-RU" dirty="0" smtClean="0"/>
              <a:t>Страх делает человека слабым…</a:t>
            </a:r>
          </a:p>
          <a:p>
            <a:endParaRPr lang="ru-RU" dirty="0" smtClean="0"/>
          </a:p>
          <a:p>
            <a:r>
              <a:rPr lang="ru-RU" dirty="0" smtClean="0"/>
              <a:t>Тот, кто не может побороть страх…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… ничего                       не добьётся</a:t>
            </a:r>
          </a:p>
          <a:p>
            <a:endParaRPr lang="ru-RU" dirty="0" smtClean="0"/>
          </a:p>
          <a:p>
            <a:r>
              <a:rPr lang="ru-RU" dirty="0" smtClean="0"/>
              <a:t>… а бесстрашие – сильным</a:t>
            </a:r>
          </a:p>
          <a:p>
            <a:endParaRPr lang="ru-RU" dirty="0" smtClean="0"/>
          </a:p>
          <a:p>
            <a:r>
              <a:rPr lang="ru-RU" dirty="0" smtClean="0"/>
              <a:t>… чтобы победить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3296</TotalTime>
  <Words>351</Words>
  <Application>Microsoft Office PowerPoint</Application>
  <PresentationFormat>Экран (4:3)</PresentationFormat>
  <Paragraphs>106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Хозяин и его собака</vt:lpstr>
      <vt:lpstr>Задачи урока</vt:lpstr>
      <vt:lpstr>Что говорят о Снапе…</vt:lpstr>
      <vt:lpstr>Пересказ по плану</vt:lpstr>
      <vt:lpstr>Работа с иллюстрацией</vt:lpstr>
      <vt:lpstr>Слайд 6</vt:lpstr>
      <vt:lpstr>Как развивались отношения</vt:lpstr>
      <vt:lpstr>Как развивались отношения</vt:lpstr>
      <vt:lpstr>Уроки Снапа</vt:lpstr>
      <vt:lpstr>Уроки Снапа</vt:lpstr>
      <vt:lpstr>Синквейн </vt:lpstr>
      <vt:lpstr>Задачи урока</vt:lpstr>
      <vt:lpstr>Кроссворд </vt:lpstr>
      <vt:lpstr>Слайд 14</vt:lpstr>
      <vt:lpstr>Ответы 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subject/>
  <dc:creator>Филиппова Елена Яковлевна</dc:creator>
  <cp:keywords/>
  <dc:description/>
  <cp:lastModifiedBy>Natalya Shustova</cp:lastModifiedBy>
  <cp:revision>107</cp:revision>
  <dcterms:created xsi:type="dcterms:W3CDTF">2009-03-26T20:51:52Z</dcterms:created>
  <dcterms:modified xsi:type="dcterms:W3CDTF">2023-05-09T11:33:10Z</dcterms:modified>
  <cp:category/>
</cp:coreProperties>
</file>