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66" r:id="rId3"/>
    <p:sldId id="267" r:id="rId4"/>
    <p:sldId id="268" r:id="rId5"/>
    <p:sldId id="259" r:id="rId6"/>
    <p:sldId id="261" r:id="rId7"/>
    <p:sldId id="264" r:id="rId8"/>
    <p:sldId id="260" r:id="rId9"/>
    <p:sldId id="263" r:id="rId10"/>
    <p:sldId id="265" r:id="rId11"/>
    <p:sldId id="25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6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8483" autoAdjust="0"/>
  </p:normalViewPr>
  <p:slideViewPr>
    <p:cSldViewPr>
      <p:cViewPr varScale="1">
        <p:scale>
          <a:sx n="63" d="100"/>
          <a:sy n="63" d="100"/>
        </p:scale>
        <p:origin x="-15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81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>
            <a:extLst>
              <a:ext uri="{FF2B5EF4-FFF2-40B4-BE49-F238E27FC236}">
                <a16:creationId xmlns:a16="http://schemas.microsoft.com/office/drawing/2014/main" xmlns="" id="{9D7CEE1E-3131-40CB-8B25-A3D6739A734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 altLang="zh-CN"/>
          </a:p>
        </p:txBody>
      </p:sp>
      <p:sp>
        <p:nvSpPr>
          <p:cNvPr id="3" name="2 Marcador de fecha">
            <a:extLst>
              <a:ext uri="{FF2B5EF4-FFF2-40B4-BE49-F238E27FC236}">
                <a16:creationId xmlns:a16="http://schemas.microsoft.com/office/drawing/2014/main" xmlns="" id="{680884C9-9FE6-4396-91E7-CAFC4B845FC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B10D80C-BC38-4773-8867-D98C9A6FE529}" type="datetimeFigureOut">
              <a:rPr lang="es-UY" altLang="zh-CN"/>
              <a:pPr>
                <a:defRPr/>
              </a:pPr>
              <a:t>4/5/2023</a:t>
            </a:fld>
            <a:endParaRPr lang="es-UY" altLang="zh-CN"/>
          </a:p>
        </p:txBody>
      </p:sp>
      <p:sp>
        <p:nvSpPr>
          <p:cNvPr id="4" name="3 Marcador de imagen de diapositiva">
            <a:extLst>
              <a:ext uri="{FF2B5EF4-FFF2-40B4-BE49-F238E27FC236}">
                <a16:creationId xmlns:a16="http://schemas.microsoft.com/office/drawing/2014/main" xmlns="" id="{C187193A-5876-45D1-B19F-9956899C1EA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>
            <a:extLst>
              <a:ext uri="{FF2B5EF4-FFF2-40B4-BE49-F238E27FC236}">
                <a16:creationId xmlns:a16="http://schemas.microsoft.com/office/drawing/2014/main" xmlns="" id="{D3BF10AF-4B02-4958-B158-C2310268F0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altLang="zh-TW" noProof="0"/>
              <a:t>Haga clic para modificar el estilo de texto del patrón</a:t>
            </a:r>
          </a:p>
          <a:p>
            <a:pPr lvl="1"/>
            <a:r>
              <a:rPr lang="es-ES" altLang="zh-TW" noProof="0"/>
              <a:t>Segundo nivel</a:t>
            </a:r>
          </a:p>
          <a:p>
            <a:pPr lvl="2"/>
            <a:r>
              <a:rPr lang="es-ES" altLang="zh-TW" noProof="0"/>
              <a:t>Tercer nivel</a:t>
            </a:r>
          </a:p>
          <a:p>
            <a:pPr lvl="3"/>
            <a:r>
              <a:rPr lang="es-ES" altLang="zh-TW" noProof="0"/>
              <a:t>Cuarto nivel</a:t>
            </a:r>
          </a:p>
          <a:p>
            <a:pPr lvl="4"/>
            <a:r>
              <a:rPr lang="es-ES" altLang="zh-TW" noProof="0"/>
              <a:t>Quinto nivel</a:t>
            </a:r>
            <a:endParaRPr lang="es-UY" altLang="zh-CN" noProof="0"/>
          </a:p>
        </p:txBody>
      </p:sp>
      <p:sp>
        <p:nvSpPr>
          <p:cNvPr id="6" name="5 Marcador de pie de página">
            <a:extLst>
              <a:ext uri="{FF2B5EF4-FFF2-40B4-BE49-F238E27FC236}">
                <a16:creationId xmlns:a16="http://schemas.microsoft.com/office/drawing/2014/main" xmlns="" id="{C727FA24-30DD-4FAC-A13B-7EC3AFDD7BB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 altLang="zh-CN"/>
          </a:p>
        </p:txBody>
      </p:sp>
      <p:sp>
        <p:nvSpPr>
          <p:cNvPr id="7" name="6 Marcador de número de diapositiva">
            <a:extLst>
              <a:ext uri="{FF2B5EF4-FFF2-40B4-BE49-F238E27FC236}">
                <a16:creationId xmlns:a16="http://schemas.microsoft.com/office/drawing/2014/main" xmlns="" id="{A0A0A806-9BA0-41C1-8241-CB81555E86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C49ADAD-8E95-4B90-AF8F-82FE80BB95A6}" type="slidenum">
              <a:rPr lang="es-UY" altLang="zh-CN"/>
              <a:pPr/>
              <a:t>‹#›</a:t>
            </a:fld>
            <a:endParaRPr lang="es-UY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Гилтон</a:t>
            </a:r>
            <a:r>
              <a:rPr lang="ru-RU" dirty="0" smtClean="0"/>
              <a:t> </a:t>
            </a:r>
            <a:r>
              <a:rPr lang="ru-RU" dirty="0" err="1" smtClean="0"/>
              <a:t>Пенруф</a:t>
            </a:r>
            <a:r>
              <a:rPr lang="ru-RU" dirty="0" smtClean="0"/>
              <a:t> – старший из братьев. </a:t>
            </a:r>
            <a:r>
              <a:rPr lang="ru-RU" dirty="0" err="1" smtClean="0"/>
              <a:t>Гарвин</a:t>
            </a:r>
            <a:r>
              <a:rPr lang="ru-RU" dirty="0" smtClean="0"/>
              <a:t> – младший из братьев. Отец</a:t>
            </a:r>
            <a:r>
              <a:rPr lang="ru-RU" baseline="0" dirty="0" smtClean="0"/>
              <a:t> (имя не указано).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9ADAD-8E95-4B90-AF8F-82FE80BB95A6}" type="slidenum">
              <a:rPr lang="es-UY" altLang="zh-CN" smtClean="0"/>
              <a:pPr/>
              <a:t>12</a:t>
            </a:fld>
            <a:endParaRPr lang="es-UY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9ADAD-8E95-4B90-AF8F-82FE80BB95A6}" type="slidenum">
              <a:rPr lang="es-UY" altLang="zh-CN" smtClean="0"/>
              <a:pPr/>
              <a:t>13</a:t>
            </a:fld>
            <a:endParaRPr lang="es-UY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Сначала взгляд движется от кончика носа вправо по</a:t>
            </a:r>
            <a:r>
              <a:rPr lang="ru-RU" baseline="0" dirty="0" smtClean="0"/>
              <a:t> контуру по часовой стрелке к кончику носа. Затем глаза крепко зажмуриваются на 3 – 5 секунд. После этого взгляд движется от кончика хвоста влево против часовой стрелки снова к кончику хвоста. Закончив упражнение, нужно 5 – 10 секунд посидеть с закрытыми глазами.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9ADAD-8E95-4B90-AF8F-82FE80BB95A6}" type="slidenum">
              <a:rPr lang="es-UY" altLang="zh-CN" smtClean="0"/>
              <a:pPr/>
              <a:t>19</a:t>
            </a:fld>
            <a:endParaRPr lang="es-UY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46AE291D-9FFB-4AF6-9BC0-D12B9D3239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E1EED0BB-A190-4828-8BDA-37EBE05D83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C0779C23-E04C-41B6-BDFF-7F99D5BDFA4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51064-032C-4BDD-8A29-AA7029748A8A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4283061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9296C9C-551A-499E-B8B8-9BCC7FE4DC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67830CB-4495-4475-924A-AB700CB2AF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AEA20A5-A561-4AAC-BD77-B3DAC79B91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B0C1FC-0BF8-414C-AB44-5E79C328A4FC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187450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B8FDFAA1-6AFA-4750-A342-FD1570A830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EC4DFBD4-DAAF-43ED-BF74-20074BDE244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5D091893-C3EE-4587-92D5-8E85126F21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735A3F-4FF4-4832-9C1D-25B03B98BDC0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190073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408AF86E-AA98-4EBB-87FD-BF4EA27B1B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0A34A41B-0A6E-4BAA-B19A-3FF20D1253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04F84951-E04E-439E-92C6-68729275BB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E1DEAA-6CFE-454F-9790-586E04F2C9EF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2996959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1D70DB92-0D60-40B0-A7D2-CB9176FF07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12AD595B-34F9-413D-BB77-B2A6DBDD69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C13B1B96-D582-412E-8F41-51729A9971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539D6D-DB77-4727-AF05-969CCF93180D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2144086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7342F6C7-BFAF-488A-9C97-3F85A33D043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53473CE1-CA97-4096-A6FE-B09D6D78EF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0C4BA0E0-208F-48E9-8CE9-6195A0A2E0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3D7107-3361-4A25-BDE6-DE83AD7E436E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1590917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34E1C1C7-01E5-486B-BCD2-3B9ACE76C4C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782D9CEF-BDCD-4EE3-A304-6EB53CCE5B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0FED2605-CC53-4AA5-B260-8BA233C61E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B5FAE2-2A3E-4BC3-B5C3-800731852D68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3654857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5EBFCB1-E428-4009-9FDA-22D44BD5C7C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6BE286C2-A68B-4879-9A26-05C3420B28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7F0EF3B-A450-4DBB-9211-396AA0D8E9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FB20A7-8EA2-4AAE-B9CB-FACAEFAAFEDA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2991832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CE992CE2-943E-4017-AC8F-B6CDFFBB5A9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93CE752B-31F8-4CD6-A6FA-AE0DD92B057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ADDDDC12-4FD2-499C-8A31-0E0C4886334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8FFBBC-B8DF-4DE1-973C-DFD350DDC0B7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2562709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F45EA790-92AF-41B0-8CAB-7649B069DF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FBC9752A-87A2-456B-A99C-A928B081B15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0EED0383-9263-4BFA-9FFF-496429CBAD2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F41A0-2423-4662-B5BF-D49506A6FE6E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2956938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82A60186-C0FC-4CB6-BEC8-2FCDEA155D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BF8B215E-8431-4784-9ACA-B6848435D7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68C33169-5778-42C9-9FF4-1B4054D3F9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5AB9DC-780C-4FC6-8DB8-78CBF23073CF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2642720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DFBDDB0-69B6-471A-9103-311D75CCA9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2C2029D-2F9E-412B-8A34-1880530B20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385EEEE-4EC3-407D-93B9-89AF36B94B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99502C-9895-4354-86E9-6F42903B6FB4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3634657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FC1D5F13-4583-42B1-AD9E-A1E4817745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TW"/>
              <a:t>Haga clic para cambiar el estilo de título	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A1838AB0-D519-42C9-8276-97F79C4284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TW"/>
              <a:t>Haga clic para modificar el estilo de texto del patrón</a:t>
            </a:r>
          </a:p>
          <a:p>
            <a:pPr lvl="1"/>
            <a:r>
              <a:rPr lang="es-ES" altLang="zh-TW"/>
              <a:t>Segundo nivel</a:t>
            </a:r>
          </a:p>
          <a:p>
            <a:pPr lvl="2"/>
            <a:r>
              <a:rPr lang="es-ES" altLang="zh-TW"/>
              <a:t>Tercer nivel</a:t>
            </a:r>
          </a:p>
          <a:p>
            <a:pPr lvl="3"/>
            <a:r>
              <a:rPr lang="es-ES" altLang="zh-TW"/>
              <a:t>Cuarto nivel</a:t>
            </a:r>
          </a:p>
          <a:p>
            <a:pPr lvl="4"/>
            <a:r>
              <a:rPr lang="es-ES" altLang="zh-TW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1B2A3D35-EC4E-4DE3-918E-C30C5BDF142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PMingLiU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76F5B80B-EF48-4C92-9E4D-1950DDF0095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PMingLiU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13CC6BC0-9FF7-4D8F-A599-BA4CC377C2D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PMingLiU" panose="020B0604030504040204" pitchFamily="18" charset="-120"/>
              </a:defRPr>
            </a:lvl1pPr>
          </a:lstStyle>
          <a:p>
            <a:fld id="{286D91E1-893C-416A-B364-BB7649A5EDBC}" type="slidenum">
              <a:rPr lang="zh-TW" altLang="es-ES"/>
              <a:pPr/>
              <a:t>‹#›</a:t>
            </a:fld>
            <a:endParaRPr lang="es-E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>
            <a:extLst>
              <a:ext uri="{FF2B5EF4-FFF2-40B4-BE49-F238E27FC236}">
                <a16:creationId xmlns:a16="http://schemas.microsoft.com/office/drawing/2014/main" xmlns="" id="{F263FAF7-30F6-42BC-9E84-5E5F328587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3" y="1557338"/>
            <a:ext cx="7772400" cy="1470025"/>
          </a:xfrm>
          <a:solidFill>
            <a:schemeClr val="bg1">
              <a:alpha val="81960"/>
            </a:schemeClr>
          </a:solidFill>
        </p:spPr>
        <p:txBody>
          <a:bodyPr/>
          <a:lstStyle/>
          <a:p>
            <a:r>
              <a:rPr lang="ru-RU" altLang="ru-RU" dirty="0" smtClean="0"/>
              <a:t>Неудачи в борьбе с волками на ферме </a:t>
            </a:r>
            <a:r>
              <a:rPr lang="ru-RU" altLang="ru-RU" dirty="0" err="1" smtClean="0"/>
              <a:t>Пенруфов</a:t>
            </a:r>
            <a:endParaRPr lang="ru-RU" altLang="ru-RU" dirty="0"/>
          </a:p>
        </p:txBody>
      </p:sp>
      <p:sp>
        <p:nvSpPr>
          <p:cNvPr id="3075" name="Подзаголовок 2">
            <a:extLst>
              <a:ext uri="{FF2B5EF4-FFF2-40B4-BE49-F238E27FC236}">
                <a16:creationId xmlns:a16="http://schemas.microsoft.com/office/drawing/2014/main" xmlns="" id="{92D5AF9C-07CE-49D0-AD82-AE7891908D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ru-RU" altLang="ru-RU" dirty="0" smtClean="0"/>
          </a:p>
          <a:p>
            <a:pPr algn="l"/>
            <a:endParaRPr lang="ru-RU" altLang="ru-RU" dirty="0"/>
          </a:p>
          <a:p>
            <a:pPr algn="l"/>
            <a:r>
              <a:rPr lang="ru-RU" altLang="ru-RU" dirty="0" smtClean="0"/>
              <a:t>Урок 3</a:t>
            </a:r>
            <a:endParaRPr lang="ru-RU" alt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Выпас лошадей на пастбище</a:t>
            </a:r>
            <a:endParaRPr lang="ru-RU" dirty="0"/>
          </a:p>
        </p:txBody>
      </p:sp>
      <p:pic>
        <p:nvPicPr>
          <p:cNvPr id="24578" name="Picture 2" descr="https://i.pinimg.com/originals/31/41/46/314146fe3af1c24839aa431ca366152a.jpg"/>
          <p:cNvPicPr>
            <a:picLocks noChangeAspect="1" noChangeArrowheads="1"/>
          </p:cNvPicPr>
          <p:nvPr/>
        </p:nvPicPr>
        <p:blipFill>
          <a:blip r:embed="rId2"/>
          <a:srcRect t="6250" b="11250"/>
          <a:stretch>
            <a:fillRect/>
          </a:stretch>
        </p:blipFill>
        <p:spPr bwMode="auto">
          <a:xfrm>
            <a:off x="0" y="1557869"/>
            <a:ext cx="9144000" cy="53001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Семья фермеров</a:t>
            </a:r>
            <a:endParaRPr lang="ru-RU" dirty="0"/>
          </a:p>
        </p:txBody>
      </p:sp>
      <p:pic>
        <p:nvPicPr>
          <p:cNvPr id="1028" name="Picture 4" descr="Штат Техас ранч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23059"/>
            <a:ext cx="9144000" cy="52349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Работаем с учебником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Задание 6. Вопрос 1.</a:t>
            </a:r>
          </a:p>
          <a:p>
            <a:r>
              <a:rPr lang="ru-RU" dirty="0" smtClean="0"/>
              <a:t>Найдите в тексте информацию о семье </a:t>
            </a:r>
            <a:r>
              <a:rPr lang="ru-RU" dirty="0" err="1" smtClean="0"/>
              <a:t>Пенруфов</a:t>
            </a:r>
            <a:r>
              <a:rPr lang="ru-RU" dirty="0" smtClean="0"/>
              <a:t>. Кем является каждый из мужчин в семье? Как их зовут?</a:t>
            </a:r>
          </a:p>
          <a:p>
            <a:r>
              <a:rPr lang="ru-RU" dirty="0" smtClean="0"/>
              <a:t>Задание 6. Вопросы 2 и 3.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Составляем таблицу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85852" y="1928802"/>
          <a:ext cx="6715172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68"/>
                <a:gridCol w="4143404"/>
              </a:tblGrid>
              <a:tr h="45244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Породы собак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Качества собак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52441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Гончие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441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Доги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441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Борзые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441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Волкодавы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441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Бультерьеры</a:t>
                      </a:r>
                      <a:r>
                        <a:rPr lang="ru-RU" sz="2400" dirty="0" smtClean="0"/>
                        <a:t>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472" y="5357826"/>
            <a:ext cx="5786478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Знаете ли вы, как выглядят все эти собаки? Сможете ли найти их на иллюстрации? (С. 251)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Гончие </a:t>
            </a:r>
            <a:endParaRPr lang="ru-RU" dirty="0"/>
          </a:p>
        </p:txBody>
      </p:sp>
      <p:pic>
        <p:nvPicPr>
          <p:cNvPr id="28674" name="Picture 2" descr="https://zooclub.ru/attach/fotogal/oboi/dogs/1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9625" y="3429000"/>
            <a:ext cx="4324312" cy="3243234"/>
          </a:xfrm>
          <a:prstGeom prst="rect">
            <a:avLst/>
          </a:prstGeom>
          <a:noFill/>
        </p:spPr>
      </p:pic>
      <p:pic>
        <p:nvPicPr>
          <p:cNvPr id="28676" name="Picture 4" descr="https://i.pinimg.com/originals/43/52/2a/43522a65bcdd4412352134706477417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71612"/>
            <a:ext cx="4283304" cy="30348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Доги </a:t>
            </a:r>
            <a:endParaRPr lang="ru-RU" dirty="0"/>
          </a:p>
        </p:txBody>
      </p:sp>
      <p:pic>
        <p:nvPicPr>
          <p:cNvPr id="32770" name="Picture 2" descr="https://macho-ster.com/wp-content/uploads/1/0/5/105d0c9f0382fdcf3f93583e1e7cba9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1420"/>
            <a:ext cx="8643998" cy="50927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Борзые </a:t>
            </a:r>
            <a:endParaRPr lang="ru-RU" dirty="0"/>
          </a:p>
        </p:txBody>
      </p:sp>
      <p:pic>
        <p:nvPicPr>
          <p:cNvPr id="33794" name="Picture 2" descr="https://ferret-pet.ru/wp-content/uploads/f/4/4/f44284158bdc63e568a3970abb775e0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1604" y="1643050"/>
            <a:ext cx="7621537" cy="5019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Волкодавы </a:t>
            </a:r>
            <a:endParaRPr lang="ru-RU" dirty="0"/>
          </a:p>
        </p:txBody>
      </p:sp>
      <p:pic>
        <p:nvPicPr>
          <p:cNvPr id="34818" name="Picture 2" descr="https://klkfavorit.ru/wp-content/uploads/c/7/9/c790997f5c0c237502e3e7e2cb47d038.jpg"/>
          <p:cNvPicPr>
            <a:picLocks noChangeAspect="1" noChangeArrowheads="1"/>
          </p:cNvPicPr>
          <p:nvPr/>
        </p:nvPicPr>
        <p:blipFill>
          <a:blip r:embed="rId2"/>
          <a:srcRect t="20858" b="4984"/>
          <a:stretch>
            <a:fillRect/>
          </a:stretch>
        </p:blipFill>
        <p:spPr bwMode="auto">
          <a:xfrm>
            <a:off x="285720" y="1568338"/>
            <a:ext cx="8643999" cy="50753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err="1" smtClean="0"/>
              <a:t>Бультерьеры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5842" name="Picture 2" descr="https://macho-ster.com/wp-content/uploads/6/d/1/6d168aa78b5a0350ab565010cc01ac1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1571613"/>
            <a:ext cx="5672254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 dirty="0" smtClean="0"/>
              <a:t>Зрительная разминка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  <a:solidFill>
            <a:schemeClr val="accent1"/>
          </a:solidFill>
        </p:spPr>
        <p:txBody>
          <a:bodyPr/>
          <a:lstStyle/>
          <a:p>
            <a:r>
              <a:rPr lang="ru-RU" dirty="0" smtClean="0"/>
              <a:t>Обведите глазами контур бультерьера</a:t>
            </a:r>
            <a:endParaRPr lang="ru-RU" dirty="0"/>
          </a:p>
        </p:txBody>
      </p:sp>
      <p:pic>
        <p:nvPicPr>
          <p:cNvPr id="43010" name="Picture 2" descr="C:\Users\79126\Desktop\Мои документы\3. ОВЗ\2. Чтение. ОВЗ\Ч-9. ОВЗ\31. Сетон-Томпсон. Снап\2. Трудное начало\d5ddfb4b3cf015a3f5d8443276cdd09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285992"/>
            <a:ext cx="6167454" cy="4394311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1500166" y="3500438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572396" y="3714752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Задачи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Прочитать вторую часть рассказа                Э. </a:t>
            </a:r>
            <a:r>
              <a:rPr lang="ru-RU" dirty="0" err="1" smtClean="0"/>
              <a:t>Сетона-Томпсона</a:t>
            </a:r>
            <a:r>
              <a:rPr lang="ru-RU" dirty="0" smtClean="0"/>
              <a:t> «</a:t>
            </a:r>
            <a:r>
              <a:rPr lang="ru-RU" dirty="0" err="1" smtClean="0"/>
              <a:t>Снап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Выяснить, кто такие </a:t>
            </a:r>
            <a:r>
              <a:rPr lang="ru-RU" dirty="0" err="1" smtClean="0"/>
              <a:t>Пенруфы</a:t>
            </a:r>
            <a:r>
              <a:rPr lang="ru-RU" dirty="0" smtClean="0"/>
              <a:t>, почему из преследуют неудачи и как с этими событиями связан </a:t>
            </a:r>
            <a:r>
              <a:rPr lang="ru-RU" dirty="0" err="1" smtClean="0"/>
              <a:t>Снап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Ответить на вопросы к тексту.</a:t>
            </a:r>
          </a:p>
          <a:p>
            <a:r>
              <a:rPr lang="ru-RU" dirty="0" smtClean="0"/>
              <a:t>Кратко пересказать текст.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Работаем с учебником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Задания 7, 8.</a:t>
            </a:r>
          </a:p>
          <a:p>
            <a:r>
              <a:rPr lang="ru-RU" dirty="0" smtClean="0"/>
              <a:t>Одна из задач урока – понять, как связан </a:t>
            </a:r>
            <a:r>
              <a:rPr lang="ru-RU" dirty="0" err="1" smtClean="0"/>
              <a:t>Снап</a:t>
            </a:r>
            <a:r>
              <a:rPr lang="ru-RU" dirty="0" smtClean="0"/>
              <a:t> с событиями на ферме. Что можете сказать по этому поводу?</a:t>
            </a:r>
          </a:p>
          <a:p>
            <a:r>
              <a:rPr lang="ru-RU" dirty="0" smtClean="0"/>
              <a:t>Задание 9.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Кратко пересказываем текст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2400" dirty="0" smtClean="0"/>
              <a:t>Через некоторое время автору пришлось уехать в _________ . </a:t>
            </a:r>
            <a:r>
              <a:rPr lang="ru-RU" sz="2400" dirty="0" err="1" smtClean="0"/>
              <a:t>Снапа</a:t>
            </a:r>
            <a:r>
              <a:rPr lang="ru-RU" sz="2400" dirty="0" smtClean="0"/>
              <a:t> он оставил на попечение ______ . На время автор заехал на ферму _______ .                У фермеров была общая беда: _________________ . Для борьбы с _________ фермеры завели собак разных пород: _______ , ______ , ______ , ________ . Но эти собаки не могли ________________________ , потому что __________________________________ . Тогда автор решил, что необходимо ______________ ____________________________________________ .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Задачи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Прочитать вторую часть рассказа                Э. </a:t>
            </a:r>
            <a:r>
              <a:rPr lang="ru-RU" dirty="0" err="1" smtClean="0"/>
              <a:t>Сетона-Томпсона</a:t>
            </a:r>
            <a:r>
              <a:rPr lang="ru-RU" dirty="0" smtClean="0"/>
              <a:t> «</a:t>
            </a:r>
            <a:r>
              <a:rPr lang="ru-RU" dirty="0" err="1" smtClean="0"/>
              <a:t>Снап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Выяснить, кто такие </a:t>
            </a:r>
            <a:r>
              <a:rPr lang="ru-RU" dirty="0" err="1" smtClean="0"/>
              <a:t>Пенруфы</a:t>
            </a:r>
            <a:r>
              <a:rPr lang="ru-RU" dirty="0" smtClean="0"/>
              <a:t>, почему из преследуют неудачи и как с этими событиями связан </a:t>
            </a:r>
            <a:r>
              <a:rPr lang="ru-RU" dirty="0" err="1" smtClean="0"/>
              <a:t>Снап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Ответить на вопросы к тексту.</a:t>
            </a:r>
          </a:p>
          <a:p>
            <a:r>
              <a:rPr lang="ru-RU" dirty="0" smtClean="0"/>
              <a:t>Кратко пересказать текст.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Краткий пересказ второй части рассказа . </a:t>
            </a:r>
            <a:r>
              <a:rPr lang="ru-RU" dirty="0" err="1" smtClean="0"/>
              <a:t>Сетона-Томпсона</a:t>
            </a:r>
            <a:r>
              <a:rPr lang="ru-RU" dirty="0" smtClean="0"/>
              <a:t> «</a:t>
            </a:r>
            <a:r>
              <a:rPr lang="ru-RU" dirty="0" err="1" smtClean="0"/>
              <a:t>Снап</a:t>
            </a:r>
            <a:r>
              <a:rPr lang="ru-RU" dirty="0" smtClean="0"/>
              <a:t>».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Слушаем чтение учителя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 ходу чтения отмечайте слова, значение которых вы хотели бы уточнить.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err="1" smtClean="0"/>
              <a:t>Мендоза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Мендоса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25602" name="Picture 2" descr="мендоса на карте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 l="1786" t="2425" r="3571" b="2951"/>
          <a:stretch>
            <a:fillRect/>
          </a:stretch>
        </p:blipFill>
        <p:spPr bwMode="auto">
          <a:xfrm>
            <a:off x="357158" y="1785926"/>
            <a:ext cx="4019212" cy="492922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  <p:pic>
        <p:nvPicPr>
          <p:cNvPr id="25604" name="Picture 4" descr="мендоса 83"/>
          <p:cNvPicPr>
            <a:picLocks noChangeAspect="1" noChangeArrowheads="1"/>
          </p:cNvPicPr>
          <p:nvPr/>
        </p:nvPicPr>
        <p:blipFill>
          <a:blip r:embed="rId3"/>
          <a:srcRect l="22000"/>
          <a:stretch>
            <a:fillRect/>
          </a:stretch>
        </p:blipFill>
        <p:spPr bwMode="auto">
          <a:xfrm>
            <a:off x="4929190" y="3357562"/>
            <a:ext cx="3900467" cy="333373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29190" y="1857364"/>
            <a:ext cx="3857652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100" dirty="0" err="1" smtClean="0"/>
              <a:t>Мендоса</a:t>
            </a:r>
            <a:r>
              <a:rPr lang="ru-RU" sz="2100" dirty="0" smtClean="0"/>
              <a:t> –                            крупный живописный город          в Аргентине, южноамериканской стране. </a:t>
            </a:r>
            <a:endParaRPr lang="ru-RU" sz="21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Ферма - </a:t>
            </a:r>
            <a:r>
              <a:rPr lang="ru-RU" dirty="0" err="1" smtClean="0"/>
              <a:t>ра́нчо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785926"/>
            <a:ext cx="8429684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На ферме занимались скотоводством: разведением крупного рогатого скота, лошадей или свиней.</a:t>
            </a:r>
          </a:p>
          <a:p>
            <a:r>
              <a:rPr lang="ru-RU" dirty="0" smtClean="0"/>
              <a:t>В </a:t>
            </a:r>
            <a:r>
              <a:rPr lang="ru-RU" dirty="0" smtClean="0"/>
              <a:t>центре </a:t>
            </a:r>
            <a:r>
              <a:rPr lang="ru-RU" dirty="0" smtClean="0"/>
              <a:t>обычно </a:t>
            </a:r>
            <a:r>
              <a:rPr lang="ru-RU" dirty="0" smtClean="0"/>
              <a:t>расположена хозяйская усадьба или дом, рядом имеется пруд </a:t>
            </a:r>
            <a:r>
              <a:rPr lang="ru-RU" dirty="0" smtClean="0"/>
              <a:t>и </a:t>
            </a:r>
            <a:r>
              <a:rPr lang="ru-RU" dirty="0" smtClean="0"/>
              <a:t>сельскохозяйственные постройки (загоны, конюшни и т. д.).</a:t>
            </a:r>
            <a:endParaRPr lang="ru-RU" dirty="0"/>
          </a:p>
        </p:txBody>
      </p:sp>
      <p:pic>
        <p:nvPicPr>
          <p:cNvPr id="18434" name="Picture 2" descr="Круглая конюшня"/>
          <p:cNvPicPr>
            <a:picLocks noChangeAspect="1" noChangeArrowheads="1"/>
          </p:cNvPicPr>
          <p:nvPr/>
        </p:nvPicPr>
        <p:blipFill>
          <a:blip r:embed="rId2"/>
          <a:srcRect b="10179"/>
          <a:stretch>
            <a:fillRect/>
          </a:stretch>
        </p:blipFill>
        <p:spPr bwMode="auto">
          <a:xfrm>
            <a:off x="0" y="3428976"/>
            <a:ext cx="9144000" cy="342902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Усадебный дом на ферме</a:t>
            </a:r>
            <a:endParaRPr lang="ru-RU" dirty="0"/>
          </a:p>
        </p:txBody>
      </p:sp>
      <p:pic>
        <p:nvPicPr>
          <p:cNvPr id="19458" name="Picture 2" descr="Ранчо на диком западе"/>
          <p:cNvPicPr>
            <a:picLocks noChangeAspect="1" noChangeArrowheads="1"/>
          </p:cNvPicPr>
          <p:nvPr/>
        </p:nvPicPr>
        <p:blipFill>
          <a:blip r:embed="rId2"/>
          <a:srcRect t="8675" b="6849"/>
          <a:stretch>
            <a:fillRect/>
          </a:stretch>
        </p:blipFill>
        <p:spPr bwMode="auto">
          <a:xfrm>
            <a:off x="3668329" y="1571588"/>
            <a:ext cx="5475671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Конюшня и загон для скота</a:t>
            </a:r>
            <a:endParaRPr lang="ru-RU" dirty="0"/>
          </a:p>
        </p:txBody>
      </p:sp>
      <p:pic>
        <p:nvPicPr>
          <p:cNvPr id="23554" name="Picture 2" descr="Ранчо конюшня США"/>
          <p:cNvPicPr>
            <a:picLocks noChangeAspect="1" noChangeArrowheads="1"/>
          </p:cNvPicPr>
          <p:nvPr/>
        </p:nvPicPr>
        <p:blipFill>
          <a:blip r:embed="rId2"/>
          <a:srcRect t="9515" b="11194"/>
          <a:stretch>
            <a:fillRect/>
          </a:stretch>
        </p:blipFill>
        <p:spPr bwMode="auto">
          <a:xfrm>
            <a:off x="0" y="2000240"/>
            <a:ext cx="9144000" cy="4857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Конюшня. Вид изнутри</a:t>
            </a:r>
            <a:endParaRPr lang="ru-RU" dirty="0"/>
          </a:p>
        </p:txBody>
      </p:sp>
      <p:pic>
        <p:nvPicPr>
          <p:cNvPr id="20482" name="Picture 2" descr="Ранчо конюшня США"/>
          <p:cNvPicPr>
            <a:picLocks noChangeAspect="1" noChangeArrowheads="1"/>
          </p:cNvPicPr>
          <p:nvPr/>
        </p:nvPicPr>
        <p:blipFill>
          <a:blip r:embed="rId2"/>
          <a:srcRect b="15449"/>
          <a:stretch>
            <a:fillRect/>
          </a:stretch>
        </p:blipFill>
        <p:spPr bwMode="auto">
          <a:xfrm>
            <a:off x="0" y="1697333"/>
            <a:ext cx="9144000" cy="5160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Выгон лошадей на пастбище</a:t>
            </a:r>
            <a:endParaRPr lang="ru-RU" dirty="0"/>
          </a:p>
        </p:txBody>
      </p:sp>
      <p:pic>
        <p:nvPicPr>
          <p:cNvPr id="22530" name="Picture 2" descr="Ферма Конное ранчо штат Монтана"/>
          <p:cNvPicPr>
            <a:picLocks noChangeAspect="1" noChangeArrowheads="1"/>
          </p:cNvPicPr>
          <p:nvPr/>
        </p:nvPicPr>
        <p:blipFill>
          <a:blip r:embed="rId2"/>
          <a:srcRect b="18797"/>
          <a:stretch>
            <a:fillRect/>
          </a:stretch>
        </p:blipFill>
        <p:spPr bwMode="auto">
          <a:xfrm>
            <a:off x="0" y="1920224"/>
            <a:ext cx="9144000" cy="4937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3190</TotalTime>
  <Words>446</Words>
  <Application>Microsoft Office PowerPoint</Application>
  <PresentationFormat>Экран (4:3)</PresentationFormat>
  <Paragraphs>60</Paragraphs>
  <Slides>23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Diseño predeterminado</vt:lpstr>
      <vt:lpstr>Неудачи в борьбе с волками на ферме Пенруфов</vt:lpstr>
      <vt:lpstr>Задачи урока</vt:lpstr>
      <vt:lpstr>Слушаем чтение учителя</vt:lpstr>
      <vt:lpstr>Мендоза (Мендоса)</vt:lpstr>
      <vt:lpstr>Ферма - ра́нчо</vt:lpstr>
      <vt:lpstr>Усадебный дом на ферме</vt:lpstr>
      <vt:lpstr>Конюшня и загон для скота</vt:lpstr>
      <vt:lpstr>Конюшня. Вид изнутри</vt:lpstr>
      <vt:lpstr>Выгон лошадей на пастбище</vt:lpstr>
      <vt:lpstr>Выпас лошадей на пастбище</vt:lpstr>
      <vt:lpstr>Семья фермеров</vt:lpstr>
      <vt:lpstr>Работаем с учебником</vt:lpstr>
      <vt:lpstr>Составляем таблицу</vt:lpstr>
      <vt:lpstr>Гончие </vt:lpstr>
      <vt:lpstr>Доги </vt:lpstr>
      <vt:lpstr>Борзые </vt:lpstr>
      <vt:lpstr>Волкодавы </vt:lpstr>
      <vt:lpstr>Бультерьеры </vt:lpstr>
      <vt:lpstr>Зрительная разминка</vt:lpstr>
      <vt:lpstr>Работаем с учебником</vt:lpstr>
      <vt:lpstr>Кратко пересказываем текст</vt:lpstr>
      <vt:lpstr>Задачи урока</vt:lpstr>
      <vt:lpstr>Домашнее задание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www.glzy8.com提供海量PPT模板免费下载！</dc:title>
  <dc:subject/>
  <dc:creator>Филиппова Елена Яковлевна</dc:creator>
  <cp:keywords/>
  <dc:description/>
  <cp:lastModifiedBy>Natalya Shustova</cp:lastModifiedBy>
  <cp:revision>105</cp:revision>
  <dcterms:created xsi:type="dcterms:W3CDTF">2009-03-26T20:51:52Z</dcterms:created>
  <dcterms:modified xsi:type="dcterms:W3CDTF">2023-05-04T20:05:37Z</dcterms:modified>
  <cp:category/>
</cp:coreProperties>
</file>