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2" r:id="rId1"/>
  </p:sldMasterIdLst>
  <p:notesMasterIdLst>
    <p:notesMasterId r:id="rId15"/>
  </p:notesMasterIdLst>
  <p:sldIdLst>
    <p:sldId id="284" r:id="rId2"/>
    <p:sldId id="257" r:id="rId3"/>
    <p:sldId id="266" r:id="rId4"/>
    <p:sldId id="258" r:id="rId5"/>
    <p:sldId id="259" r:id="rId6"/>
    <p:sldId id="285" r:id="rId7"/>
    <p:sldId id="282" r:id="rId8"/>
    <p:sldId id="264" r:id="rId9"/>
    <p:sldId id="261" r:id="rId10"/>
    <p:sldId id="262" r:id="rId11"/>
    <p:sldId id="271" r:id="rId12"/>
    <p:sldId id="287" r:id="rId13"/>
    <p:sldId id="283" r:id="rId14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AC71A31-25CC-453D-B90F-135B09E525D0}">
  <a:tblStyle styleId="{2AC71A31-25CC-453D-B90F-135B09E525D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2" autoAdjust="0"/>
    <p:restoredTop sz="94660"/>
  </p:normalViewPr>
  <p:slideViewPr>
    <p:cSldViewPr snapToGrid="0">
      <p:cViewPr>
        <p:scale>
          <a:sx n="80" d="100"/>
          <a:sy n="80" d="100"/>
        </p:scale>
        <p:origin x="-1445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К учебнику</a:t>
            </a:r>
            <a:r>
              <a:rPr lang="ru-RU" baseline="0" dirty="0" smtClean="0"/>
              <a:t> алгебры 7 класс под редакцией </a:t>
            </a:r>
            <a:r>
              <a:rPr lang="ru-RU" baseline="0" smtClean="0"/>
              <a:t>С.А.Теляковского</a:t>
            </a:r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Google Shape;24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="" xmlns:p14="http://schemas.microsoft.com/office/powerpoint/2010/main" val="9746244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23">
            <a:extLst>
              <a:ext uri="{FF2B5EF4-FFF2-40B4-BE49-F238E27FC236}">
                <a16:creationId xmlns="" xmlns:a16="http://schemas.microsoft.com/office/drawing/2014/main" id="{34807F56-B20E-41A5-BC4F-4769E0955AD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>
            <a:extLst>
              <a:ext uri="{FF2B5EF4-FFF2-40B4-BE49-F238E27FC236}">
                <a16:creationId xmlns="" xmlns:a16="http://schemas.microsoft.com/office/drawing/2014/main" id="{DB3B98BE-8AC6-4070-80BE-DB3DB4275DC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>
            <a:extLst>
              <a:ext uri="{FF2B5EF4-FFF2-40B4-BE49-F238E27FC236}">
                <a16:creationId xmlns="" xmlns:a16="http://schemas.microsoft.com/office/drawing/2014/main" id="{018296CE-B87E-43AE-B8B9-7A80DE38AEC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CBC298-6E46-4FDA-907F-10CD980DFB4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3210140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23">
            <a:extLst>
              <a:ext uri="{FF2B5EF4-FFF2-40B4-BE49-F238E27FC236}">
                <a16:creationId xmlns="" xmlns:a16="http://schemas.microsoft.com/office/drawing/2014/main" id="{ACD9A86A-5F8B-4E5B-B3FA-24FC4DC17C5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4">
            <a:extLst>
              <a:ext uri="{FF2B5EF4-FFF2-40B4-BE49-F238E27FC236}">
                <a16:creationId xmlns="" xmlns:a16="http://schemas.microsoft.com/office/drawing/2014/main" id="{1B6453E1-35EE-4561-BEF8-C31E1056CF7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>
            <a:extLst>
              <a:ext uri="{FF2B5EF4-FFF2-40B4-BE49-F238E27FC236}">
                <a16:creationId xmlns="" xmlns:a16="http://schemas.microsoft.com/office/drawing/2014/main" id="{C42B61D6-AA60-499F-875A-55ED5316D26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6A6864-36A9-4114-962E-D88EB8C31D3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867474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43025" y="3886200"/>
            <a:ext cx="6858000" cy="9906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sym typeface="Calibri"/>
              </a:rPr>
              <a:t>Рациональные числа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Алгебра, 7 класс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9"/>
          <p:cNvSpPr txBox="1">
            <a:spLocks noGrp="1"/>
          </p:cNvSpPr>
          <p:nvPr>
            <p:ph sz="quarter" idx="1"/>
          </p:nvPr>
        </p:nvSpPr>
        <p:spPr>
          <a:xfrm>
            <a:off x="468313" y="1412875"/>
            <a:ext cx="8183562" cy="4568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158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None/>
            </a:pPr>
            <a:r>
              <a:rPr lang="ru-RU" sz="3200" b="0" i="0" u="none" strike="noStrike" cap="none" dirty="0" smtClean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	Для </a:t>
            </a:r>
            <a:r>
              <a:rPr lang="ru-RU" sz="3200" b="0" i="0" u="none" strike="noStrike" cap="none" dirty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всех рациональных чисел </a:t>
            </a:r>
            <a:r>
              <a:rPr lang="ru-RU" sz="3200" b="0" i="0" u="none" strike="noStrike" cap="none" dirty="0" smtClean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можно использовать </a:t>
            </a:r>
            <a:r>
              <a:rPr lang="ru-RU" sz="3200" b="0" i="0" u="none" strike="noStrike" cap="none" dirty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один и тот же способ записи. </a:t>
            </a:r>
            <a:r>
              <a:rPr lang="ru-RU" sz="3200" b="0" i="0" u="none" strike="noStrike" cap="none" dirty="0" smtClean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Рассмотрим</a:t>
            </a:r>
            <a:endParaRPr lang="ru-RU" dirty="0">
              <a:latin typeface="Comic Sans MS" pitchFamily="66" charset="0"/>
              <a:sym typeface="Calibri"/>
            </a:endParaRPr>
          </a:p>
          <a:p>
            <a:pPr marL="0" marR="0" lvl="0" indent="158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None/>
            </a:pPr>
            <a:r>
              <a:rPr lang="ru-RU" sz="3200" b="0" i="0" u="none" strike="noStrike" cap="none" dirty="0" smtClean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1</a:t>
            </a:r>
            <a:r>
              <a:rPr lang="ru-RU" sz="3200" b="0" i="0" u="none" strike="noStrike" cap="none" dirty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. Целое число 5</a:t>
            </a:r>
            <a:endParaRPr>
              <a:latin typeface="Comic Sans MS" pitchFamily="66" charset="0"/>
            </a:endParaRPr>
          </a:p>
          <a:p>
            <a:pPr marL="514350" marR="0" lvl="0" indent="-51435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None/>
            </a:pPr>
            <a:r>
              <a:rPr lang="ru-RU" sz="3200" b="0" i="0" u="none" strike="noStrike" cap="none" dirty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            </a:t>
            </a:r>
            <a:r>
              <a:rPr lang="ru-RU" sz="3200" b="0" i="0" u="none" strike="noStrike" cap="none" dirty="0" smtClean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5,000</a:t>
            </a:r>
            <a:endParaRPr lang="ru-RU" dirty="0">
              <a:latin typeface="Comic Sans MS" pitchFamily="66" charset="0"/>
              <a:sym typeface="Calibri"/>
            </a:endParaRPr>
          </a:p>
          <a:p>
            <a:pPr marL="514350" marR="0" lvl="0" indent="-51435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None/>
            </a:pPr>
            <a:r>
              <a:rPr lang="ru-RU" sz="3200" b="0" i="0" u="none" strike="noStrike" cap="none" dirty="0" smtClean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2</a:t>
            </a:r>
            <a:r>
              <a:rPr lang="ru-RU" sz="3200" b="0" i="0" u="none" strike="noStrike" cap="none" dirty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. Обыкновенную дробь</a:t>
            </a:r>
            <a:endParaRPr>
              <a:latin typeface="Comic Sans MS" pitchFamily="66" charset="0"/>
            </a:endParaRPr>
          </a:p>
          <a:p>
            <a:pPr marL="514350" marR="0" lvl="0" indent="-51435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None/>
            </a:pPr>
            <a:r>
              <a:rPr lang="ru-RU" sz="3200" b="0" i="0" u="none" strike="noStrike" cap="none" dirty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          0, 3(18)</a:t>
            </a:r>
            <a:endParaRPr>
              <a:latin typeface="Comic Sans MS" pitchFamily="66" charset="0"/>
            </a:endParaRPr>
          </a:p>
          <a:p>
            <a:pPr marL="514350" marR="0" lvl="0" indent="-51435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None/>
            </a:pPr>
            <a:r>
              <a:rPr lang="ru-RU" sz="3200" b="0" i="0" u="none" strike="noStrike" cap="none" dirty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3. Десятичную дробь </a:t>
            </a:r>
            <a:r>
              <a:rPr lang="ru-RU" sz="3200" b="0" i="0" u="none" strike="noStrike" cap="none" dirty="0" smtClean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8,377…</a:t>
            </a:r>
            <a:endParaRPr>
              <a:latin typeface="Comic Sans MS" pitchFamily="66" charset="0"/>
            </a:endParaRPr>
          </a:p>
          <a:p>
            <a:pPr marL="514350" marR="0" lvl="0" indent="-51435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None/>
            </a:pPr>
            <a:r>
              <a:rPr lang="ru-RU" sz="3200" b="0" i="0" u="none" strike="noStrike" cap="none" dirty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            8,3(7) </a:t>
            </a:r>
            <a:endParaRPr>
              <a:latin typeface="Comic Sans MS" pitchFamily="66" charset="0"/>
            </a:endParaRPr>
          </a:p>
          <a:p>
            <a:pPr marL="265176" marR="0" lvl="0" indent="-61975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None/>
            </a:pPr>
            <a:endParaRPr sz="3200" b="0" i="0" u="none" strike="noStrike" cap="none">
              <a:solidFill>
                <a:schemeClr val="dk1"/>
              </a:solidFill>
              <a:latin typeface="Comic Sans MS" pitchFamily="66" charset="0"/>
              <a:ea typeface="Calibri"/>
              <a:cs typeface="Calibri"/>
              <a:sym typeface="Calibri"/>
            </a:endParaRPr>
          </a:p>
        </p:txBody>
      </p:sp>
      <p:pic>
        <p:nvPicPr>
          <p:cNvPr id="151" name="Google Shape;151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26063" y="3581400"/>
            <a:ext cx="579437" cy="84455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2">
            <a:extLst>
              <a:ext uri="{FF2B5EF4-FFF2-40B4-BE49-F238E27FC236}">
                <a16:creationId xmlns="" xmlns:a16="http://schemas.microsoft.com/office/drawing/2014/main" id="{1C103B0D-8075-431D-AE5E-F328738D56E9}"/>
              </a:ext>
            </a:extLst>
          </p:cNvPr>
          <p:cNvSpPr txBox="1">
            <a:spLocks noChangeArrowheads="1"/>
          </p:cNvSpPr>
          <p:nvPr/>
        </p:nvSpPr>
        <p:spPr>
          <a:xfrm>
            <a:off x="290513" y="504825"/>
            <a:ext cx="8562975" cy="742949"/>
          </a:xfrm>
          <a:prstGeom prst="rect">
            <a:avLst/>
          </a:prstGeom>
        </p:spPr>
        <p:txBody>
          <a:bodyPr vert="horz" anchor="b" anchorCtr="0">
            <a:noAutofit/>
          </a:bodyPr>
          <a:lstStyle/>
          <a:p>
            <a:pPr lvl="0" algn="ctr">
              <a:spcBef>
                <a:spcPct val="0"/>
              </a:spcBef>
              <a:buClrTx/>
            </a:pPr>
            <a:r>
              <a:rPr lang="ru-RU" altLang="ru-RU" sz="4000" b="1" kern="1200" dirty="0" smtClean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Рациональные числа как бесконечные десятичные дроби</a:t>
            </a:r>
            <a:endParaRPr kumimoji="0" lang="ru-RU" altLang="ru-RU" sz="4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="" xmlns:a16="http://schemas.microsoft.com/office/drawing/2014/main" id="{4FBD040E-F743-49FB-B3D4-A6F3733C90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448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0" y="0"/>
            <a:ext cx="6858000" cy="676275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  <a:sym typeface="Calibri"/>
              </a:rPr>
              <a:t>№5 (1 строка), 6</a:t>
            </a:r>
            <a:r>
              <a:rPr kumimoji="0" lang="ru-RU" sz="3200" b="1" i="0" u="none" strike="noStrike" kern="1200" cap="none" spc="0" normalizeH="0" noProof="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  <a:sym typeface="Calibri"/>
              </a:rPr>
              <a:t> (1 столбик)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628650" y="2533650"/>
            <a:ext cx="7886700" cy="1790700"/>
          </a:xfrm>
          <a:prstGeom prst="rect">
            <a:avLst/>
          </a:prstGeom>
        </p:spPr>
        <p:txBody>
          <a:bodyPr vert="horz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  <a:sym typeface="Calibri"/>
              </a:rPr>
              <a:t>Домашнее задание: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kern="12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ea typeface="+mj-ea"/>
                <a:cs typeface="+mj-cs"/>
                <a:sym typeface="Calibri"/>
              </a:rPr>
              <a:t>п.1 (рассмотреть примеры),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  <a:sym typeface="Calibri"/>
              </a:rPr>
              <a:t>№4,5 (2 строка), 6</a:t>
            </a:r>
            <a:r>
              <a:rPr kumimoji="0" lang="ru-RU" sz="3600" b="1" i="0" u="none" strike="noStrike" kern="1200" cap="none" spc="0" normalizeH="0" noProof="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  <a:sym typeface="Calibri"/>
              </a:rPr>
              <a:t> (2 столбик)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>
            <a:extLst>
              <a:ext uri="{FF2B5EF4-FFF2-40B4-BE49-F238E27FC236}">
                <a16:creationId xmlns="" xmlns:a16="http://schemas.microsoft.com/office/drawing/2014/main" id="{05A24590-AAEB-435B-BAD7-F4C0311884A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28625" y="1428750"/>
            <a:ext cx="8343900" cy="4591050"/>
          </a:xfrm>
        </p:spPr>
        <p:txBody>
          <a:bodyPr>
            <a:noAutofit/>
          </a:bodyPr>
          <a:lstStyle/>
          <a:p>
            <a:pPr algn="r" eaLnBrk="1" hangingPunct="1"/>
            <a:r>
              <a:rPr lang="ru-RU" altLang="ru-RU" b="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«</a:t>
            </a:r>
            <a:r>
              <a:rPr lang="ru-RU" altLang="ru-RU" b="0" i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Если бы ни </a:t>
            </a:r>
            <a:r>
              <a:rPr lang="ru-RU" altLang="ru-RU" i="1" u="sng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число</a:t>
            </a:r>
            <a:r>
              <a:rPr lang="ru-RU" altLang="ru-RU" b="0" i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и его природа,  </a:t>
            </a:r>
            <a:br>
              <a:rPr lang="ru-RU" altLang="ru-RU" b="0" i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</a:br>
            <a:r>
              <a:rPr lang="ru-RU" altLang="ru-RU" b="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ничто </a:t>
            </a:r>
            <a:r>
              <a:rPr lang="ru-RU" altLang="ru-RU" b="0" i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существующее нельзя было </a:t>
            </a:r>
            <a:br>
              <a:rPr lang="ru-RU" altLang="ru-RU" b="0" i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</a:br>
            <a:r>
              <a:rPr lang="ru-RU" altLang="ru-RU" b="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бы </a:t>
            </a:r>
            <a:r>
              <a:rPr lang="ru-RU" altLang="ru-RU" b="0" i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постичь им само по себе, ни в </a:t>
            </a:r>
            <a:br>
              <a:rPr lang="ru-RU" altLang="ru-RU" b="0" i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</a:br>
            <a:r>
              <a:rPr lang="ru-RU" altLang="ru-RU" b="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его </a:t>
            </a:r>
            <a:r>
              <a:rPr lang="ru-RU" altLang="ru-RU" b="0" i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отношениях к </a:t>
            </a:r>
            <a:r>
              <a:rPr lang="ru-RU" altLang="ru-RU" b="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другим </a:t>
            </a:r>
            <a:r>
              <a:rPr lang="ru-RU" altLang="ru-RU" b="0" i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вещам. </a:t>
            </a:r>
            <a:br>
              <a:rPr lang="ru-RU" altLang="ru-RU" b="0" i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</a:br>
            <a:r>
              <a:rPr lang="ru-RU" altLang="ru-RU" b="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Мощь </a:t>
            </a:r>
            <a:r>
              <a:rPr lang="ru-RU" altLang="ru-RU" i="1" u="sng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чисел</a:t>
            </a:r>
            <a:r>
              <a:rPr lang="ru-RU" altLang="ru-RU" b="0" i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проявляется во </a:t>
            </a:r>
            <a:r>
              <a:rPr lang="ru-RU" altLang="ru-RU" b="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всех</a:t>
            </a:r>
            <a:br>
              <a:rPr lang="ru-RU" altLang="ru-RU" b="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</a:br>
            <a:r>
              <a:rPr lang="ru-RU" altLang="ru-RU" b="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деяниях и помыслах </a:t>
            </a:r>
            <a:r>
              <a:rPr lang="ru-RU" altLang="ru-RU" b="0" i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людей, во всех  </a:t>
            </a:r>
            <a:br>
              <a:rPr lang="ru-RU" altLang="ru-RU" b="0" i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</a:br>
            <a:r>
              <a:rPr lang="ru-RU" altLang="ru-RU" b="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ремеслах  </a:t>
            </a:r>
            <a:r>
              <a:rPr lang="ru-RU" altLang="ru-RU" b="0" i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и в музыке»</a:t>
            </a:r>
            <a:br>
              <a:rPr lang="ru-RU" altLang="ru-RU" b="0" i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</a:br>
            <a:r>
              <a:rPr lang="ru-RU" alt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/>
            </a:r>
            <a:br>
              <a:rPr lang="ru-RU" alt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</a:br>
            <a:r>
              <a:rPr lang="ru-RU" altLang="ru-RU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                                                              </a:t>
            </a:r>
            <a:r>
              <a:rPr lang="ru-RU" altLang="ru-RU" sz="24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Пифагореец </a:t>
            </a:r>
            <a:r>
              <a:rPr lang="ru-RU" altLang="ru-RU" sz="2400" b="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Филолай</a:t>
            </a:r>
            <a:r>
              <a:rPr lang="ru-RU" altLang="ru-RU" sz="2400" b="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, 5 в. до н. э.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>
            <a:extLst>
              <a:ext uri="{FF2B5EF4-FFF2-40B4-BE49-F238E27FC236}">
                <a16:creationId xmlns="" xmlns:a16="http://schemas.microsoft.com/office/drawing/2014/main" id="{1C103B0D-8075-431D-AE5E-F328738D56E9}"/>
              </a:ext>
            </a:extLst>
          </p:cNvPr>
          <p:cNvSpPr>
            <a:spLocks noGrp="1" noChangeArrowheads="1"/>
          </p:cNvSpPr>
          <p:nvPr>
            <p:ph type="title" sz="quarter"/>
          </p:nvPr>
        </p:nvSpPr>
        <p:spPr>
          <a:xfrm>
            <a:off x="290513" y="400050"/>
            <a:ext cx="8562975" cy="742949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altLang="ru-RU" sz="3600" b="1" dirty="0" smtClean="0">
                <a:latin typeface="Comic Sans MS" pitchFamily="66" charset="0"/>
              </a:rPr>
              <a:t>Материалы для письма в древности</a:t>
            </a:r>
            <a:endParaRPr lang="ru-RU" altLang="ru-RU" sz="3600" b="1" dirty="0">
              <a:latin typeface="Comic Sans MS" pitchFamily="66" charset="0"/>
            </a:endParaRPr>
          </a:p>
        </p:txBody>
      </p:sp>
      <p:sp>
        <p:nvSpPr>
          <p:cNvPr id="82950" name="Rectangle 6">
            <a:extLst>
              <a:ext uri="{FF2B5EF4-FFF2-40B4-BE49-F238E27FC236}">
                <a16:creationId xmlns="" xmlns:a16="http://schemas.microsoft.com/office/drawing/2014/main" id="{8F9CE779-969C-41F7-A254-0284A285784C}"/>
              </a:ext>
            </a:extLst>
          </p:cNvPr>
          <p:cNvSpPr>
            <a:spLocks noGrp="1" noChangeArrowheads="1"/>
          </p:cNvSpPr>
          <p:nvPr>
            <p:ph sz="quarter" idx="3"/>
          </p:nvPr>
        </p:nvSpPr>
        <p:spPr>
          <a:xfrm>
            <a:off x="209550" y="4911725"/>
            <a:ext cx="4305300" cy="469900"/>
          </a:xfrm>
        </p:spPr>
        <p:txBody>
          <a:bodyPr>
            <a:noAutofit/>
          </a:bodyPr>
          <a:lstStyle/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2400" b="1" dirty="0">
                <a:latin typeface="Comic Sans MS" pitchFamily="66" charset="0"/>
              </a:rPr>
              <a:t>Папирус из </a:t>
            </a:r>
            <a:endParaRPr lang="ru-RU" sz="2400" b="1" dirty="0" smtClean="0">
              <a:latin typeface="Comic Sans MS" pitchFamily="66" charset="0"/>
            </a:endParaRP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2400" b="1" dirty="0" smtClean="0">
                <a:latin typeface="Comic Sans MS" pitchFamily="66" charset="0"/>
              </a:rPr>
              <a:t>«</a:t>
            </a:r>
            <a:r>
              <a:rPr lang="ru-RU" sz="2400" b="1" dirty="0">
                <a:latin typeface="Comic Sans MS" pitchFamily="66" charset="0"/>
              </a:rPr>
              <a:t>Начал» Евклида</a:t>
            </a:r>
          </a:p>
        </p:txBody>
      </p:sp>
      <p:sp>
        <p:nvSpPr>
          <p:cNvPr id="82951" name="Rectangle 7">
            <a:extLst>
              <a:ext uri="{FF2B5EF4-FFF2-40B4-BE49-F238E27FC236}">
                <a16:creationId xmlns="" xmlns:a16="http://schemas.microsoft.com/office/drawing/2014/main" id="{DED9A7D7-7392-448C-8F54-DA4D4C86A34A}"/>
              </a:ext>
            </a:extLst>
          </p:cNvPr>
          <p:cNvSpPr>
            <a:spLocks noGrp="1" noChangeArrowheads="1"/>
          </p:cNvSpPr>
          <p:nvPr>
            <p:ph sz="quarter" idx="4"/>
          </p:nvPr>
        </p:nvSpPr>
        <p:spPr>
          <a:xfrm>
            <a:off x="4821238" y="5026025"/>
            <a:ext cx="4038600" cy="396875"/>
          </a:xfrm>
        </p:spPr>
        <p:txBody>
          <a:bodyPr>
            <a:noAutofit/>
          </a:bodyPr>
          <a:lstStyle/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2400" b="1" dirty="0">
                <a:latin typeface="Comic Sans MS" pitchFamily="66" charset="0"/>
              </a:rPr>
              <a:t>Глиняные  таблички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624" b="1394"/>
          <a:stretch>
            <a:fillRect/>
          </a:stretch>
        </p:blipFill>
        <p:spPr bwMode="auto">
          <a:xfrm>
            <a:off x="114300" y="2114549"/>
            <a:ext cx="4446588" cy="269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 descr="https://versiya.info/uploads/posts/2019-02/1550904584_ybc_constellationsandtopography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1512" t="3177" r="1717" b="2460"/>
          <a:stretch>
            <a:fillRect/>
          </a:stretch>
        </p:blipFill>
        <p:spPr bwMode="auto">
          <a:xfrm>
            <a:off x="4648200" y="2057400"/>
            <a:ext cx="4295775" cy="2828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29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29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29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29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29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29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29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2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6" grpId="0"/>
      <p:bldP spid="82950" grpId="0"/>
      <p:bldP spid="8295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5"/>
          <p:cNvSpPr/>
          <p:nvPr/>
        </p:nvSpPr>
        <p:spPr>
          <a:xfrm>
            <a:off x="2019300" y="1333499"/>
            <a:ext cx="7086600" cy="5000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u="sng" dirty="0">
                <a:solidFill>
                  <a:srgbClr val="C00000"/>
                </a:solidFill>
                <a:latin typeface="Comic Sans MS" pitchFamily="66" charset="0"/>
                <a:ea typeface="Cambria Math" pitchFamily="18" charset="0"/>
                <a:cs typeface="Times New Roman"/>
                <a:sym typeface="Times New Roman"/>
              </a:rPr>
              <a:t>Натуральные числа</a:t>
            </a:r>
            <a:r>
              <a:rPr lang="ru-RU" sz="2800" dirty="0">
                <a:solidFill>
                  <a:srgbClr val="974806"/>
                </a:solidFill>
                <a:latin typeface="Comic Sans MS" pitchFamily="66" charset="0"/>
                <a:ea typeface="Cambria Math" pitchFamily="18" charset="0"/>
                <a:cs typeface="Times New Roman"/>
                <a:sym typeface="Times New Roman"/>
              </a:rPr>
              <a:t> </a:t>
            </a:r>
            <a:r>
              <a:rPr lang="ru-RU" sz="2800" dirty="0">
                <a:solidFill>
                  <a:srgbClr val="000000"/>
                </a:solidFill>
                <a:latin typeface="Comic Sans MS" pitchFamily="66" charset="0"/>
                <a:ea typeface="Cambria Math" pitchFamily="18" charset="0"/>
                <a:cs typeface="Times New Roman"/>
                <a:sym typeface="Times New Roman"/>
              </a:rPr>
              <a:t>– </a:t>
            </a:r>
            <a:r>
              <a:rPr lang="ru-RU" sz="2800" dirty="0" smtClean="0">
                <a:solidFill>
                  <a:srgbClr val="000000"/>
                </a:solidFill>
                <a:latin typeface="Comic Sans MS" pitchFamily="66" charset="0"/>
                <a:ea typeface="Cambria Math" pitchFamily="18" charset="0"/>
                <a:cs typeface="Times New Roman"/>
                <a:sym typeface="Times New Roman"/>
              </a:rPr>
              <a:t>это числа, </a:t>
            </a:r>
            <a:r>
              <a:rPr lang="ru-RU" sz="2800" dirty="0">
                <a:solidFill>
                  <a:srgbClr val="000000"/>
                </a:solidFill>
                <a:latin typeface="Comic Sans MS" pitchFamily="66" charset="0"/>
                <a:ea typeface="Cambria Math" pitchFamily="18" charset="0"/>
                <a:cs typeface="Times New Roman"/>
                <a:sym typeface="Times New Roman"/>
              </a:rPr>
              <a:t>возникающие естественным образом при счёте.</a:t>
            </a:r>
            <a:endParaRPr sz="2800">
              <a:solidFill>
                <a:srgbClr val="000000"/>
              </a:solidFill>
              <a:latin typeface="Comic Sans MS" pitchFamily="66" charset="0"/>
              <a:ea typeface="Cambria Math" pitchFamily="18" charset="0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>
                <a:solidFill>
                  <a:srgbClr val="000000"/>
                </a:solidFill>
                <a:latin typeface="Comic Sans MS" pitchFamily="66" charset="0"/>
                <a:ea typeface="Cambria Math" pitchFamily="18" charset="0"/>
                <a:cs typeface="Times New Roman"/>
                <a:sym typeface="Times New Roman"/>
              </a:rPr>
              <a:t>Существуют два подхода к определению натуральных чисел — числа, используемые при:</a:t>
            </a:r>
            <a:endParaRPr sz="2800">
              <a:latin typeface="Comic Sans MS" pitchFamily="66" charset="0"/>
              <a:ea typeface="Cambria Math" pitchFamily="18" charset="0"/>
            </a:endParaRPr>
          </a:p>
          <a:p>
            <a:pPr marL="0" marR="0" lvl="0" indent="-1778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lang="ru-RU" sz="2800" dirty="0">
                <a:solidFill>
                  <a:srgbClr val="000000"/>
                </a:solidFill>
                <a:latin typeface="Comic Sans MS" pitchFamily="66" charset="0"/>
                <a:ea typeface="Cambria Math" pitchFamily="18" charset="0"/>
                <a:cs typeface="Times New Roman"/>
                <a:sym typeface="Times New Roman"/>
              </a:rPr>
              <a:t>перечислении (</a:t>
            </a:r>
            <a:r>
              <a:rPr lang="ru-RU" sz="2800" dirty="0" err="1">
                <a:solidFill>
                  <a:srgbClr val="000000"/>
                </a:solidFill>
                <a:latin typeface="Comic Sans MS" pitchFamily="66" charset="0"/>
                <a:ea typeface="Cambria Math" pitchFamily="18" charset="0"/>
                <a:cs typeface="Times New Roman"/>
                <a:sym typeface="Times New Roman"/>
              </a:rPr>
              <a:t>нумеровании</a:t>
            </a:r>
            <a:r>
              <a:rPr lang="ru-RU" sz="2800" dirty="0">
                <a:solidFill>
                  <a:srgbClr val="000000"/>
                </a:solidFill>
                <a:latin typeface="Comic Sans MS" pitchFamily="66" charset="0"/>
                <a:ea typeface="Cambria Math" pitchFamily="18" charset="0"/>
                <a:cs typeface="Times New Roman"/>
                <a:sym typeface="Times New Roman"/>
              </a:rPr>
              <a:t>) предметов </a:t>
            </a:r>
            <a:r>
              <a:rPr lang="ru-RU" sz="2800" dirty="0" smtClean="0">
                <a:solidFill>
                  <a:srgbClr val="000000"/>
                </a:solidFill>
                <a:latin typeface="Comic Sans MS" pitchFamily="66" charset="0"/>
                <a:ea typeface="Cambria Math" pitchFamily="18" charset="0"/>
                <a:cs typeface="Times New Roman"/>
                <a:sym typeface="Times New Roman"/>
              </a:rPr>
              <a:t>(</a:t>
            </a:r>
            <a:r>
              <a:rPr lang="ru-RU" sz="2800" i="1" dirty="0">
                <a:solidFill>
                  <a:srgbClr val="000000"/>
                </a:solidFill>
                <a:latin typeface="Comic Sans MS" pitchFamily="66" charset="0"/>
                <a:ea typeface="Cambria Math" pitchFamily="18" charset="0"/>
                <a:cs typeface="Times New Roman"/>
                <a:sym typeface="Times New Roman"/>
              </a:rPr>
              <a:t>первый</a:t>
            </a:r>
            <a:r>
              <a:rPr lang="ru-RU" sz="2800" dirty="0">
                <a:solidFill>
                  <a:srgbClr val="000000"/>
                </a:solidFill>
                <a:latin typeface="Comic Sans MS" pitchFamily="66" charset="0"/>
                <a:ea typeface="Cambria Math" pitchFamily="18" charset="0"/>
                <a:cs typeface="Times New Roman"/>
                <a:sym typeface="Times New Roman"/>
              </a:rPr>
              <a:t>, </a:t>
            </a:r>
            <a:r>
              <a:rPr lang="ru-RU" sz="2800" i="1" dirty="0">
                <a:solidFill>
                  <a:srgbClr val="000000"/>
                </a:solidFill>
                <a:latin typeface="Comic Sans MS" pitchFamily="66" charset="0"/>
                <a:ea typeface="Cambria Math" pitchFamily="18" charset="0"/>
                <a:cs typeface="Times New Roman"/>
                <a:sym typeface="Times New Roman"/>
              </a:rPr>
              <a:t>второй</a:t>
            </a:r>
            <a:r>
              <a:rPr lang="ru-RU" sz="2800" dirty="0">
                <a:solidFill>
                  <a:srgbClr val="000000"/>
                </a:solidFill>
                <a:latin typeface="Comic Sans MS" pitchFamily="66" charset="0"/>
                <a:ea typeface="Cambria Math" pitchFamily="18" charset="0"/>
                <a:cs typeface="Times New Roman"/>
                <a:sym typeface="Times New Roman"/>
              </a:rPr>
              <a:t>, </a:t>
            </a:r>
            <a:r>
              <a:rPr lang="ru-RU" sz="2800" i="1" dirty="0">
                <a:solidFill>
                  <a:srgbClr val="000000"/>
                </a:solidFill>
                <a:latin typeface="Comic Sans MS" pitchFamily="66" charset="0"/>
                <a:ea typeface="Cambria Math" pitchFamily="18" charset="0"/>
                <a:cs typeface="Times New Roman"/>
                <a:sym typeface="Times New Roman"/>
              </a:rPr>
              <a:t>третий</a:t>
            </a:r>
            <a:r>
              <a:rPr lang="ru-RU" sz="2800" dirty="0">
                <a:solidFill>
                  <a:srgbClr val="000000"/>
                </a:solidFill>
                <a:latin typeface="Comic Sans MS" pitchFamily="66" charset="0"/>
                <a:ea typeface="Cambria Math" pitchFamily="18" charset="0"/>
                <a:cs typeface="Times New Roman"/>
                <a:sym typeface="Times New Roman"/>
              </a:rPr>
              <a:t>, …);</a:t>
            </a:r>
            <a:endParaRPr sz="2800">
              <a:latin typeface="Comic Sans MS" pitchFamily="66" charset="0"/>
              <a:ea typeface="Cambria Math" pitchFamily="18" charset="0"/>
            </a:endParaRPr>
          </a:p>
          <a:p>
            <a:pPr marL="0" marR="0" lvl="0" indent="-1778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lang="ru-RU" sz="2800" dirty="0">
                <a:solidFill>
                  <a:srgbClr val="000000"/>
                </a:solidFill>
                <a:latin typeface="Comic Sans MS" pitchFamily="66" charset="0"/>
                <a:ea typeface="Cambria Math" pitchFamily="18" charset="0"/>
                <a:cs typeface="Times New Roman"/>
                <a:sym typeface="Times New Roman"/>
              </a:rPr>
              <a:t>обозначении количества предметов (</a:t>
            </a:r>
            <a:r>
              <a:rPr lang="ru-RU" sz="2800" i="1" dirty="0">
                <a:solidFill>
                  <a:srgbClr val="000000"/>
                </a:solidFill>
                <a:latin typeface="Comic Sans MS" pitchFamily="66" charset="0"/>
                <a:ea typeface="Cambria Math" pitchFamily="18" charset="0"/>
                <a:cs typeface="Times New Roman"/>
                <a:sym typeface="Times New Roman"/>
              </a:rPr>
              <a:t>нет предметов</a:t>
            </a:r>
            <a:r>
              <a:rPr lang="ru-RU" sz="2800" dirty="0">
                <a:solidFill>
                  <a:srgbClr val="000000"/>
                </a:solidFill>
                <a:latin typeface="Comic Sans MS" pitchFamily="66" charset="0"/>
                <a:ea typeface="Cambria Math" pitchFamily="18" charset="0"/>
                <a:cs typeface="Times New Roman"/>
                <a:sym typeface="Times New Roman"/>
              </a:rPr>
              <a:t>, </a:t>
            </a:r>
            <a:r>
              <a:rPr lang="ru-RU" sz="2800" i="1" dirty="0">
                <a:solidFill>
                  <a:srgbClr val="000000"/>
                </a:solidFill>
                <a:latin typeface="Comic Sans MS" pitchFamily="66" charset="0"/>
                <a:ea typeface="Cambria Math" pitchFamily="18" charset="0"/>
                <a:cs typeface="Times New Roman"/>
                <a:sym typeface="Times New Roman"/>
              </a:rPr>
              <a:t>один предмет</a:t>
            </a:r>
            <a:r>
              <a:rPr lang="ru-RU" sz="2800" dirty="0">
                <a:solidFill>
                  <a:srgbClr val="000000"/>
                </a:solidFill>
                <a:latin typeface="Comic Sans MS" pitchFamily="66" charset="0"/>
                <a:ea typeface="Cambria Math" pitchFamily="18" charset="0"/>
                <a:cs typeface="Times New Roman"/>
                <a:sym typeface="Times New Roman"/>
              </a:rPr>
              <a:t>, </a:t>
            </a:r>
            <a:r>
              <a:rPr lang="ru-RU" sz="2800" i="1" dirty="0">
                <a:solidFill>
                  <a:srgbClr val="000000"/>
                </a:solidFill>
                <a:latin typeface="Comic Sans MS" pitchFamily="66" charset="0"/>
                <a:ea typeface="Cambria Math" pitchFamily="18" charset="0"/>
                <a:cs typeface="Times New Roman"/>
                <a:sym typeface="Times New Roman"/>
              </a:rPr>
              <a:t>два предмета</a:t>
            </a:r>
            <a:r>
              <a:rPr lang="ru-RU" sz="2800" dirty="0">
                <a:solidFill>
                  <a:srgbClr val="000000"/>
                </a:solidFill>
                <a:latin typeface="Comic Sans MS" pitchFamily="66" charset="0"/>
                <a:ea typeface="Cambria Math" pitchFamily="18" charset="0"/>
                <a:cs typeface="Times New Roman"/>
                <a:sym typeface="Times New Roman"/>
              </a:rPr>
              <a:t>, …).</a:t>
            </a:r>
            <a:endParaRPr sz="2800" b="0" i="0">
              <a:solidFill>
                <a:srgbClr val="000000"/>
              </a:solidFill>
              <a:latin typeface="Comic Sans MS" pitchFamily="66" charset="0"/>
              <a:ea typeface="Cambria Math" pitchFamily="18" charset="0"/>
              <a:cs typeface="Times New Roman"/>
              <a:sym typeface="Times New Roman"/>
            </a:endParaRPr>
          </a:p>
        </p:txBody>
      </p:sp>
      <p:sp>
        <p:nvSpPr>
          <p:cNvPr id="110" name="Google Shape;110;p15"/>
          <p:cNvSpPr/>
          <p:nvPr/>
        </p:nvSpPr>
        <p:spPr>
          <a:xfrm>
            <a:off x="38100" y="1936435"/>
            <a:ext cx="2139254" cy="3197540"/>
          </a:xfrm>
          <a:prstGeom prst="rect">
            <a:avLst/>
          </a:prstGeom>
          <a:noFill/>
          <a:ln>
            <a:noFill/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9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</a:t>
            </a:r>
            <a:endParaRPr sz="199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1" name="Google Shape;111;p15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Rectangle 2">
            <a:extLst>
              <a:ext uri="{FF2B5EF4-FFF2-40B4-BE49-F238E27FC236}">
                <a16:creationId xmlns="" xmlns:a16="http://schemas.microsoft.com/office/drawing/2014/main" id="{1C103B0D-8075-431D-AE5E-F328738D56E9}"/>
              </a:ext>
            </a:extLst>
          </p:cNvPr>
          <p:cNvSpPr>
            <a:spLocks noGrp="1" noChangeArrowheads="1"/>
          </p:cNvSpPr>
          <p:nvPr>
            <p:ph type="title" sz="quarter"/>
          </p:nvPr>
        </p:nvSpPr>
        <p:spPr>
          <a:xfrm>
            <a:off x="290513" y="400050"/>
            <a:ext cx="8562975" cy="742949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altLang="ru-RU" sz="4400" b="1" dirty="0" smtClean="0">
                <a:latin typeface="Comic Sans MS" pitchFamily="66" charset="0"/>
              </a:rPr>
              <a:t>Натуральные числа</a:t>
            </a:r>
            <a:endParaRPr lang="ru-RU" altLang="ru-RU" sz="44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6"/>
          <p:cNvSpPr/>
          <p:nvPr/>
        </p:nvSpPr>
        <p:spPr>
          <a:xfrm>
            <a:off x="3872" y="45531"/>
            <a:ext cx="184731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b="1">
              <a:solidFill>
                <a:srgbClr val="003E1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1" name="Google Shape;121;p16"/>
          <p:cNvSpPr/>
          <p:nvPr/>
        </p:nvSpPr>
        <p:spPr>
          <a:xfrm>
            <a:off x="0" y="4536841"/>
            <a:ext cx="9144000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800" b="1" dirty="0">
                <a:solidFill>
                  <a:srgbClr val="002060"/>
                </a:solidFill>
                <a:latin typeface="Comic Sans MS" pitchFamily="66" charset="0"/>
                <a:ea typeface="Cambria Math" pitchFamily="18" charset="0"/>
                <a:cs typeface="Times New Roman"/>
                <a:sym typeface="Times New Roman"/>
              </a:rPr>
              <a:t>-5</a:t>
            </a:r>
            <a:r>
              <a:rPr lang="ru-RU" sz="4800" b="1" dirty="0" smtClean="0">
                <a:solidFill>
                  <a:srgbClr val="002060"/>
                </a:solidFill>
                <a:latin typeface="Comic Sans MS" pitchFamily="66" charset="0"/>
                <a:ea typeface="Cambria Math" pitchFamily="18" charset="0"/>
                <a:cs typeface="Times New Roman"/>
                <a:sym typeface="Times New Roman"/>
              </a:rPr>
              <a:t>,-</a:t>
            </a:r>
            <a:r>
              <a:rPr lang="ru-RU" sz="4800" b="1" dirty="0">
                <a:solidFill>
                  <a:srgbClr val="002060"/>
                </a:solidFill>
                <a:latin typeface="Comic Sans MS" pitchFamily="66" charset="0"/>
                <a:ea typeface="Cambria Math" pitchFamily="18" charset="0"/>
                <a:cs typeface="Times New Roman"/>
                <a:sym typeface="Times New Roman"/>
              </a:rPr>
              <a:t>4</a:t>
            </a:r>
            <a:r>
              <a:rPr lang="ru-RU" sz="4800" b="1" dirty="0" smtClean="0">
                <a:solidFill>
                  <a:srgbClr val="002060"/>
                </a:solidFill>
                <a:latin typeface="Comic Sans MS" pitchFamily="66" charset="0"/>
                <a:ea typeface="Cambria Math" pitchFamily="18" charset="0"/>
                <a:cs typeface="Times New Roman"/>
                <a:sym typeface="Times New Roman"/>
              </a:rPr>
              <a:t>,-</a:t>
            </a:r>
            <a:r>
              <a:rPr lang="ru-RU" sz="4800" b="1" dirty="0">
                <a:solidFill>
                  <a:srgbClr val="002060"/>
                </a:solidFill>
                <a:latin typeface="Comic Sans MS" pitchFamily="66" charset="0"/>
                <a:ea typeface="Cambria Math" pitchFamily="18" charset="0"/>
                <a:cs typeface="Times New Roman"/>
                <a:sym typeface="Times New Roman"/>
              </a:rPr>
              <a:t>3</a:t>
            </a:r>
            <a:r>
              <a:rPr lang="ru-RU" sz="4800" b="1" dirty="0" smtClean="0">
                <a:solidFill>
                  <a:srgbClr val="002060"/>
                </a:solidFill>
                <a:latin typeface="Comic Sans MS" pitchFamily="66" charset="0"/>
                <a:ea typeface="Cambria Math" pitchFamily="18" charset="0"/>
                <a:cs typeface="Times New Roman"/>
                <a:sym typeface="Times New Roman"/>
              </a:rPr>
              <a:t>,-</a:t>
            </a:r>
            <a:r>
              <a:rPr lang="ru-RU" sz="4800" b="1" dirty="0">
                <a:solidFill>
                  <a:srgbClr val="002060"/>
                </a:solidFill>
                <a:latin typeface="Comic Sans MS" pitchFamily="66" charset="0"/>
                <a:ea typeface="Cambria Math" pitchFamily="18" charset="0"/>
                <a:cs typeface="Times New Roman"/>
                <a:sym typeface="Times New Roman"/>
              </a:rPr>
              <a:t>2</a:t>
            </a:r>
            <a:r>
              <a:rPr lang="ru-RU" sz="4800" b="1" dirty="0" smtClean="0">
                <a:solidFill>
                  <a:srgbClr val="002060"/>
                </a:solidFill>
                <a:latin typeface="Comic Sans MS" pitchFamily="66" charset="0"/>
                <a:ea typeface="Cambria Math" pitchFamily="18" charset="0"/>
                <a:cs typeface="Times New Roman"/>
                <a:sym typeface="Times New Roman"/>
              </a:rPr>
              <a:t>,-1,</a:t>
            </a:r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  <a:ea typeface="Cambria Math" pitchFamily="18" charset="0"/>
                <a:cs typeface="Times New Roman"/>
                <a:sym typeface="Times New Roman"/>
              </a:rPr>
              <a:t>0</a:t>
            </a:r>
            <a:r>
              <a:rPr lang="ru-RU" sz="4800" b="1" dirty="0" smtClean="0">
                <a:solidFill>
                  <a:srgbClr val="002060"/>
                </a:solidFill>
                <a:latin typeface="Comic Sans MS" pitchFamily="66" charset="0"/>
                <a:ea typeface="Cambria Math" pitchFamily="18" charset="0"/>
                <a:cs typeface="Times New Roman"/>
                <a:sym typeface="Times New Roman"/>
              </a:rPr>
              <a:t>,1,2,3,4,5 </a:t>
            </a:r>
            <a:endParaRPr sz="4800" b="1">
              <a:solidFill>
                <a:srgbClr val="002060"/>
              </a:solidFill>
              <a:latin typeface="Comic Sans MS" pitchFamily="66" charset="0"/>
              <a:ea typeface="Cambria Math" pitchFamily="18" charset="0"/>
              <a:cs typeface="Times New Roman"/>
              <a:sym typeface="Times New Roman"/>
            </a:endParaRPr>
          </a:p>
        </p:txBody>
      </p:sp>
      <p:sp>
        <p:nvSpPr>
          <p:cNvPr id="123" name="Google Shape;123;p16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110;p15"/>
          <p:cNvSpPr/>
          <p:nvPr/>
        </p:nvSpPr>
        <p:spPr>
          <a:xfrm>
            <a:off x="333375" y="1122368"/>
            <a:ext cx="2085975" cy="2944807"/>
          </a:xfrm>
          <a:prstGeom prst="rect">
            <a:avLst/>
          </a:prstGeom>
          <a:noFill/>
          <a:ln>
            <a:noFill/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9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Z</a:t>
            </a:r>
            <a:endParaRPr sz="199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" name="Rectangle 2">
            <a:extLst>
              <a:ext uri="{FF2B5EF4-FFF2-40B4-BE49-F238E27FC236}">
                <a16:creationId xmlns="" xmlns:a16="http://schemas.microsoft.com/office/drawing/2014/main" id="{1C103B0D-8075-431D-AE5E-F328738D56E9}"/>
              </a:ext>
            </a:extLst>
          </p:cNvPr>
          <p:cNvSpPr>
            <a:spLocks noGrp="1" noChangeArrowheads="1"/>
          </p:cNvSpPr>
          <p:nvPr>
            <p:ph type="title" sz="quarter"/>
          </p:nvPr>
        </p:nvSpPr>
        <p:spPr>
          <a:xfrm>
            <a:off x="290513" y="400050"/>
            <a:ext cx="8562975" cy="742949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altLang="ru-RU" sz="4400" b="1" dirty="0" smtClean="0">
                <a:latin typeface="Comic Sans MS" pitchFamily="66" charset="0"/>
              </a:rPr>
              <a:t>Целые числа</a:t>
            </a:r>
            <a:endParaRPr lang="ru-RU" altLang="ru-RU" sz="4400" b="1" dirty="0">
              <a:latin typeface="Comic Sans MS" pitchFamily="66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24125" y="1614815"/>
            <a:ext cx="644842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smtClean="0">
                <a:solidFill>
                  <a:srgbClr val="C00000"/>
                </a:solidFill>
                <a:latin typeface="Comic Sans MS" pitchFamily="66" charset="0"/>
                <a:ea typeface="Cambria Math" pitchFamily="18" charset="0"/>
                <a:cs typeface="Times New Roman"/>
                <a:sym typeface="Times New Roman"/>
              </a:rPr>
              <a:t>Целые числа</a:t>
            </a:r>
            <a:r>
              <a:rPr lang="ru-RU" sz="2800" dirty="0" smtClean="0">
                <a:solidFill>
                  <a:srgbClr val="974806"/>
                </a:solidFill>
                <a:latin typeface="Comic Sans MS" pitchFamily="66" charset="0"/>
                <a:ea typeface="Cambria Math" pitchFamily="18" charset="0"/>
                <a:cs typeface="Times New Roman"/>
                <a:sym typeface="Times New Roman"/>
              </a:rPr>
              <a:t> </a:t>
            </a:r>
            <a:r>
              <a:rPr lang="ru-RU" sz="2800" dirty="0" smtClean="0">
                <a:latin typeface="Comic Sans MS" pitchFamily="66" charset="0"/>
                <a:ea typeface="Cambria Math" pitchFamily="18" charset="0"/>
                <a:cs typeface="Times New Roman"/>
                <a:sym typeface="Times New Roman"/>
              </a:rPr>
              <a:t>– это множество натуральных чисел, им противоположных и числа нуль.</a:t>
            </a:r>
          </a:p>
          <a:p>
            <a:r>
              <a:rPr lang="ru-RU" sz="2800" dirty="0" smtClean="0">
                <a:latin typeface="Comic Sans MS" pitchFamily="66" charset="0"/>
                <a:ea typeface="Cambria Math" pitchFamily="18" charset="0"/>
                <a:cs typeface="Times New Roman"/>
                <a:sym typeface="Times New Roman"/>
              </a:rPr>
              <a:t>натуральные числа + противоположные им </a:t>
            </a:r>
            <a:r>
              <a:rPr lang="ru-RU" sz="2800" dirty="0" smtClean="0">
                <a:latin typeface="Comic Sans MS" pitchFamily="66" charset="0"/>
                <a:ea typeface="Cambria Math" pitchFamily="18" charset="0"/>
                <a:cs typeface="Times New Roman"/>
                <a:sym typeface="Times New Roman"/>
              </a:rPr>
              <a:t>и числа нуль.</a:t>
            </a:r>
            <a:endParaRPr lang="ru-RU" sz="2800" dirty="0">
              <a:latin typeface="Comic Sans MS" pitchFamily="66" charset="0"/>
              <a:ea typeface="Cambria Math" pitchFamily="18" charset="0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6"/>
          <p:cNvSpPr/>
          <p:nvPr/>
        </p:nvSpPr>
        <p:spPr>
          <a:xfrm>
            <a:off x="3872" y="45531"/>
            <a:ext cx="184731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b="1">
              <a:solidFill>
                <a:srgbClr val="003E1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3" name="Google Shape;123;p16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110;p15"/>
          <p:cNvSpPr/>
          <p:nvPr/>
        </p:nvSpPr>
        <p:spPr>
          <a:xfrm>
            <a:off x="342900" y="885824"/>
            <a:ext cx="2266950" cy="3400425"/>
          </a:xfrm>
          <a:prstGeom prst="rect">
            <a:avLst/>
          </a:prstGeom>
          <a:noFill/>
          <a:ln>
            <a:noFill/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spcFirstLastPara="1" wrap="square" lIns="91425" tIns="45700" rIns="91425" bIns="45700" anchor="t" anchorCtr="0">
            <a:noAutofit/>
          </a:bodyPr>
          <a:lstStyle/>
          <a:p>
            <a:pPr lvl="0"/>
            <a:r>
              <a:rPr lang="en-US" sz="199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Q</a:t>
            </a:r>
          </a:p>
        </p:txBody>
      </p:sp>
      <p:sp>
        <p:nvSpPr>
          <p:cNvPr id="11" name="Rectangle 2">
            <a:extLst>
              <a:ext uri="{FF2B5EF4-FFF2-40B4-BE49-F238E27FC236}">
                <a16:creationId xmlns="" xmlns:a16="http://schemas.microsoft.com/office/drawing/2014/main" id="{1C103B0D-8075-431D-AE5E-F328738D56E9}"/>
              </a:ext>
            </a:extLst>
          </p:cNvPr>
          <p:cNvSpPr>
            <a:spLocks noGrp="1" noChangeArrowheads="1"/>
          </p:cNvSpPr>
          <p:nvPr>
            <p:ph type="title" sz="quarter"/>
          </p:nvPr>
        </p:nvSpPr>
        <p:spPr>
          <a:xfrm>
            <a:off x="290513" y="400050"/>
            <a:ext cx="8562975" cy="742949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altLang="ru-RU" sz="4400" b="1" dirty="0" smtClean="0">
                <a:latin typeface="Comic Sans MS" pitchFamily="66" charset="0"/>
              </a:rPr>
              <a:t>Рациональные </a:t>
            </a:r>
            <a:r>
              <a:rPr lang="ru-RU" altLang="ru-RU" sz="4400" b="1" dirty="0" smtClean="0">
                <a:latin typeface="Comic Sans MS" pitchFamily="66" charset="0"/>
              </a:rPr>
              <a:t>числа</a:t>
            </a:r>
            <a:endParaRPr lang="ru-RU" altLang="ru-RU" sz="4400" b="1" dirty="0">
              <a:latin typeface="Comic Sans MS" pitchFamily="66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990850" y="1614815"/>
            <a:ext cx="589597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u="sng" dirty="0" smtClean="0">
                <a:solidFill>
                  <a:srgbClr val="C00000"/>
                </a:solidFill>
                <a:latin typeface="Comic Sans MS" pitchFamily="66" charset="0"/>
                <a:ea typeface="Cambria Math" pitchFamily="18" charset="0"/>
                <a:cs typeface="Times New Roman"/>
                <a:sym typeface="Times New Roman"/>
              </a:rPr>
              <a:t>Рациональные числа</a:t>
            </a:r>
            <a:r>
              <a:rPr lang="ru-RU" sz="2800" dirty="0" smtClean="0">
                <a:solidFill>
                  <a:srgbClr val="974806"/>
                </a:solidFill>
                <a:latin typeface="Comic Sans MS" pitchFamily="66" charset="0"/>
                <a:ea typeface="Cambria Math" pitchFamily="18" charset="0"/>
                <a:cs typeface="Times New Roman"/>
                <a:sym typeface="Times New Roman"/>
              </a:rPr>
              <a:t> </a:t>
            </a:r>
            <a:r>
              <a:rPr lang="ru-RU" sz="2800" dirty="0" smtClean="0">
                <a:latin typeface="Comic Sans MS" pitchFamily="66" charset="0"/>
                <a:ea typeface="Cambria Math" pitchFamily="18" charset="0"/>
                <a:cs typeface="Times New Roman"/>
                <a:sym typeface="Times New Roman"/>
              </a:rPr>
              <a:t>– это </a:t>
            </a:r>
            <a:r>
              <a:rPr lang="ru-RU" sz="2800" dirty="0" smtClean="0">
                <a:latin typeface="Comic Sans MS" pitchFamily="66" charset="0"/>
                <a:ea typeface="Cambria Math" pitchFamily="18" charset="0"/>
                <a:cs typeface="Times New Roman"/>
                <a:sym typeface="Times New Roman"/>
              </a:rPr>
              <a:t>числа вида     , где </a:t>
            </a:r>
            <a:r>
              <a:rPr lang="en-US" sz="2800" b="1" i="1" dirty="0" smtClean="0">
                <a:latin typeface="Cambria" pitchFamily="18" charset="0"/>
                <a:ea typeface="Cambria" pitchFamily="18" charset="0"/>
                <a:cs typeface="Times New Roman"/>
                <a:sym typeface="Times New Roman"/>
              </a:rPr>
              <a:t>m</a:t>
            </a:r>
            <a:r>
              <a:rPr lang="ru-RU" sz="2800" dirty="0" smtClean="0">
                <a:latin typeface="Comic Sans MS" pitchFamily="66" charset="0"/>
                <a:ea typeface="Cambria Math" pitchFamily="18" charset="0"/>
                <a:cs typeface="Times New Roman"/>
                <a:sym typeface="Times New Roman"/>
              </a:rPr>
              <a:t> </a:t>
            </a:r>
            <a:r>
              <a:rPr lang="ru-RU" sz="2800" dirty="0" smtClean="0">
                <a:latin typeface="Comic Sans MS" pitchFamily="66" charset="0"/>
                <a:ea typeface="Cambria Math" pitchFamily="18" charset="0"/>
                <a:cs typeface="Times New Roman"/>
                <a:sym typeface="Times New Roman"/>
              </a:rPr>
              <a:t>– целое число, а </a:t>
            </a:r>
            <a:r>
              <a:rPr lang="en-US" sz="2800" b="1" i="1" dirty="0" smtClean="0">
                <a:latin typeface="Cambria" pitchFamily="18" charset="0"/>
                <a:ea typeface="Cambria" pitchFamily="18" charset="0"/>
                <a:cs typeface="Times New Roman"/>
                <a:sym typeface="Times New Roman"/>
              </a:rPr>
              <a:t>n</a:t>
            </a:r>
            <a:r>
              <a:rPr lang="ru-RU" sz="2800" dirty="0" smtClean="0">
                <a:latin typeface="Comic Sans MS" pitchFamily="66" charset="0"/>
                <a:ea typeface="Cambria Math" pitchFamily="18" charset="0"/>
                <a:cs typeface="Times New Roman"/>
                <a:sym typeface="Times New Roman"/>
              </a:rPr>
              <a:t> - натуральное.</a:t>
            </a:r>
            <a:endParaRPr lang="ru-RU" sz="2800" dirty="0">
              <a:latin typeface="Comic Sans MS" pitchFamily="66" charset="0"/>
              <a:ea typeface="Cambria Math" pitchFamily="18" charset="0"/>
              <a:cs typeface="Times New Roman"/>
              <a:sym typeface="Times New Roman"/>
            </a:endParaRPr>
          </a:p>
        </p:txBody>
      </p: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91340" y="2200275"/>
            <a:ext cx="407400" cy="990600"/>
          </a:xfrm>
          <a:prstGeom prst="rect">
            <a:avLst/>
          </a:prstGeom>
          <a:noFill/>
        </p:spPr>
      </p:pic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7893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90624" y="4419600"/>
            <a:ext cx="7005411" cy="1228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87" name="Rectangle 15">
            <a:extLst>
              <a:ext uri="{FF2B5EF4-FFF2-40B4-BE49-F238E27FC236}">
                <a16:creationId xmlns="" xmlns:a16="http://schemas.microsoft.com/office/drawing/2014/main" id="{DE1E98EF-F29D-4CDB-A69C-7EA7ACB05C5E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447675" y="5878513"/>
            <a:ext cx="3114675" cy="541337"/>
          </a:xfrm>
        </p:spPr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 Леонард Эйлер </a:t>
            </a:r>
          </a:p>
        </p:txBody>
      </p:sp>
      <p:sp>
        <p:nvSpPr>
          <p:cNvPr id="105493" name="Oval 21">
            <a:extLst>
              <a:ext uri="{FF2B5EF4-FFF2-40B4-BE49-F238E27FC236}">
                <a16:creationId xmlns="" xmlns:a16="http://schemas.microsoft.com/office/drawing/2014/main" id="{881DFF1E-374F-464F-83D9-6592A8D5F7F4}"/>
              </a:ext>
            </a:extLst>
          </p:cNvPr>
          <p:cNvSpPr>
            <a:spLocks noGrp="1" noChangeArrowheads="1"/>
          </p:cNvSpPr>
          <p:nvPr>
            <p:ph sz="quarter" idx="2"/>
          </p:nvPr>
        </p:nvSpPr>
        <p:spPr>
          <a:xfrm>
            <a:off x="3883025" y="1998663"/>
            <a:ext cx="4392613" cy="4319587"/>
          </a:xfrm>
          <a:prstGeom prst="ellips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800"/>
              <a:t>                                    </a:t>
            </a:r>
            <a:endParaRPr lang="en-US" sz="2800">
              <a:effectLst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 sz="2800">
                <a:effectLst/>
              </a:rPr>
              <a:t>           </a:t>
            </a:r>
          </a:p>
          <a:p>
            <a:pPr eaLnBrk="1" hangingPunct="1">
              <a:defRPr/>
            </a:pPr>
            <a:endParaRPr lang="en-US" sz="2800">
              <a:effectLst/>
            </a:endParaRPr>
          </a:p>
          <a:p>
            <a:pPr eaLnBrk="1" hangingPunct="1">
              <a:defRPr/>
            </a:pPr>
            <a:endParaRPr lang="en-US" sz="2800">
              <a:effectLst/>
            </a:endParaRPr>
          </a:p>
          <a:p>
            <a:pPr eaLnBrk="1" hangingPunct="1">
              <a:defRPr/>
            </a:pPr>
            <a:endParaRPr lang="en-US" sz="2800">
              <a:effectLst/>
            </a:endParaRPr>
          </a:p>
          <a:p>
            <a:pPr eaLnBrk="1" hangingPunct="1">
              <a:defRPr/>
            </a:pPr>
            <a:endParaRPr lang="en-US" sz="2800">
              <a:effectLst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ru-RU" sz="2800">
              <a:effectLst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sz="1800">
              <a:effectLst/>
            </a:endParaRPr>
          </a:p>
        </p:txBody>
      </p:sp>
      <p:sp>
        <p:nvSpPr>
          <p:cNvPr id="105475" name="Rectangle 3">
            <a:extLst>
              <a:ext uri="{FF2B5EF4-FFF2-40B4-BE49-F238E27FC236}">
                <a16:creationId xmlns="" xmlns:a16="http://schemas.microsoft.com/office/drawing/2014/main" id="{B7B5A40C-A3B3-43E1-987E-1C25AEB06ED5}"/>
              </a:ext>
            </a:extLst>
          </p:cNvPr>
          <p:cNvSpPr>
            <a:spLocks noGrp="1" noChangeArrowheads="1"/>
          </p:cNvSpPr>
          <p:nvPr>
            <p:ph sz="half" idx="3"/>
          </p:nvPr>
        </p:nvSpPr>
        <p:spPr>
          <a:xfrm>
            <a:off x="628650" y="1122363"/>
            <a:ext cx="8515350" cy="936625"/>
          </a:xfrm>
        </p:spPr>
        <p:txBody>
          <a:bodyPr>
            <a:normAutofit fontScale="77500" lnSpcReduction="20000"/>
          </a:bodyPr>
          <a:lstStyle/>
          <a:p>
            <a:pPr algn="r" eaLnBrk="1" hangingPunct="1">
              <a:buFont typeface="Wingdings" panose="05000000000000000000" pitchFamily="2" charset="2"/>
              <a:buNone/>
              <a:defRPr/>
            </a:pPr>
            <a:r>
              <a:rPr lang="ru-RU" sz="2800" dirty="0">
                <a:latin typeface="Comic Sans MS" pitchFamily="66" charset="0"/>
                <a:ea typeface="Cambria Math" pitchFamily="18" charset="0"/>
              </a:rPr>
              <a:t>  </a:t>
            </a:r>
            <a:r>
              <a:rPr lang="ru-RU" sz="2800" b="1" dirty="0">
                <a:latin typeface="Comic Sans MS" pitchFamily="66" charset="0"/>
                <a:ea typeface="Cambria Math" pitchFamily="18" charset="0"/>
              </a:rPr>
              <a:t>- Все числа, о которых мы сегодня говорили,  </a:t>
            </a:r>
            <a:r>
              <a:rPr lang="ru-RU" sz="2800" b="1" dirty="0" smtClean="0">
                <a:latin typeface="Comic Sans MS" pitchFamily="66" charset="0"/>
                <a:ea typeface="Cambria Math" pitchFamily="18" charset="0"/>
              </a:rPr>
              <a:t>изображаются </a:t>
            </a:r>
            <a:r>
              <a:rPr lang="ru-RU" sz="2800" b="1" dirty="0">
                <a:latin typeface="Comic Sans MS" pitchFamily="66" charset="0"/>
                <a:ea typeface="Cambria Math" pitchFamily="18" charset="0"/>
              </a:rPr>
              <a:t>на схеме, которая называется Круги Эйлера.</a:t>
            </a:r>
            <a:r>
              <a:rPr lang="ru-RU" sz="2800" dirty="0">
                <a:latin typeface="Comic Sans MS" pitchFamily="66" charset="0"/>
                <a:ea typeface="Cambria Math" pitchFamily="18" charset="0"/>
              </a:rPr>
              <a:t> </a:t>
            </a:r>
          </a:p>
          <a:p>
            <a:pPr algn="r" eaLnBrk="1" hangingPunct="1">
              <a:buFont typeface="Wingdings" panose="05000000000000000000" pitchFamily="2" charset="2"/>
              <a:buNone/>
              <a:defRPr/>
            </a:pPr>
            <a:endParaRPr lang="ru-RU" sz="2800" dirty="0">
              <a:latin typeface="Comic Sans MS" pitchFamily="66" charset="0"/>
              <a:ea typeface="Cambria Math" pitchFamily="18" charset="0"/>
            </a:endParaRPr>
          </a:p>
        </p:txBody>
      </p:sp>
      <p:sp>
        <p:nvSpPr>
          <p:cNvPr id="105494" name="Oval 22">
            <a:extLst>
              <a:ext uri="{FF2B5EF4-FFF2-40B4-BE49-F238E27FC236}">
                <a16:creationId xmlns="" xmlns:a16="http://schemas.microsoft.com/office/drawing/2014/main" id="{1CEF811C-B844-45BE-AE03-FA55DED8CB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7963" y="2686050"/>
            <a:ext cx="3024187" cy="3024188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05495" name="Oval 23">
            <a:extLst>
              <a:ext uri="{FF2B5EF4-FFF2-40B4-BE49-F238E27FC236}">
                <a16:creationId xmlns="" xmlns:a16="http://schemas.microsoft.com/office/drawing/2014/main" id="{8F54CEAF-09DD-4E04-AA61-7CA3DA3008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3863" y="3694113"/>
            <a:ext cx="1657350" cy="1655762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05496" name="Text Box 24">
            <a:extLst>
              <a:ext uri="{FF2B5EF4-FFF2-40B4-BE49-F238E27FC236}">
                <a16:creationId xmlns="" xmlns:a16="http://schemas.microsoft.com/office/drawing/2014/main" id="{D3E962C8-DFA8-4581-8BFF-EA8281050D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2513" y="3838575"/>
            <a:ext cx="504825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ru-RU" sz="3600" b="1" dirty="0"/>
              <a:t>Q</a:t>
            </a:r>
            <a:endParaRPr lang="ru-RU" altLang="ru-RU" sz="4400" dirty="0"/>
          </a:p>
        </p:txBody>
      </p:sp>
      <p:sp>
        <p:nvSpPr>
          <p:cNvPr id="105497" name="Text Box 25">
            <a:extLst>
              <a:ext uri="{FF2B5EF4-FFF2-40B4-BE49-F238E27FC236}">
                <a16:creationId xmlns="" xmlns:a16="http://schemas.microsoft.com/office/drawing/2014/main" id="{C5EC0BE6-4B32-441C-81ED-80FB079486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07113" y="3694113"/>
            <a:ext cx="576262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ru-RU" sz="3600" b="1" dirty="0"/>
              <a:t>Z</a:t>
            </a:r>
            <a:endParaRPr lang="ru-RU" altLang="ru-RU" sz="4400" dirty="0"/>
          </a:p>
        </p:txBody>
      </p:sp>
      <p:sp>
        <p:nvSpPr>
          <p:cNvPr id="105498" name="Text Box 26">
            <a:extLst>
              <a:ext uri="{FF2B5EF4-FFF2-40B4-BE49-F238E27FC236}">
                <a16:creationId xmlns="" xmlns:a16="http://schemas.microsoft.com/office/drawing/2014/main" id="{6E204F39-B9FF-42D6-8219-B0068F19E0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4238" y="4275138"/>
            <a:ext cx="503237" cy="647700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ru-RU" sz="32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N</a:t>
            </a:r>
            <a:endParaRPr lang="ru-RU" altLang="ru-RU" sz="4000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1266" name="Picture 2" descr="https://upload.wikimedia.org/wikipedia/commons/6/60/Leonhard_Euler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099" y="1981200"/>
            <a:ext cx="3152775" cy="3938401"/>
          </a:xfrm>
          <a:prstGeom prst="rect">
            <a:avLst/>
          </a:prstGeom>
          <a:noFill/>
        </p:spPr>
      </p:pic>
      <p:sp>
        <p:nvSpPr>
          <p:cNvPr id="13" name="Rectangle 2">
            <a:extLst>
              <a:ext uri="{FF2B5EF4-FFF2-40B4-BE49-F238E27FC236}">
                <a16:creationId xmlns="" xmlns:a16="http://schemas.microsoft.com/office/drawing/2014/main" id="{1C103B0D-8075-431D-AE5E-F328738D56E9}"/>
              </a:ext>
            </a:extLst>
          </p:cNvPr>
          <p:cNvSpPr>
            <a:spLocks noGrp="1" noChangeArrowheads="1"/>
          </p:cNvSpPr>
          <p:nvPr>
            <p:ph type="title" sz="quarter"/>
          </p:nvPr>
        </p:nvSpPr>
        <p:spPr>
          <a:xfrm>
            <a:off x="290513" y="400050"/>
            <a:ext cx="8562975" cy="742949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altLang="ru-RU" sz="4400" b="1" dirty="0" smtClean="0">
                <a:latin typeface="Comic Sans MS" pitchFamily="66" charset="0"/>
              </a:rPr>
              <a:t>Круги Эйлера</a:t>
            </a:r>
            <a:endParaRPr lang="ru-RU" altLang="ru-RU" sz="44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5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5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5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5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5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05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5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105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05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105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87" grpId="0"/>
      <p:bldP spid="105493" grpId="0" animBg="1"/>
      <p:bldP spid="105475" grpId="0" build="p"/>
      <p:bldP spid="105494" grpId="0" animBg="1"/>
      <p:bldP spid="105495" grpId="0" animBg="1"/>
      <p:bldP spid="105496" grpId="0"/>
      <p:bldP spid="105497" grpId="0"/>
      <p:bldP spid="105498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7" name="Google Shape;177;p21"/>
          <p:cNvGraphicFramePr/>
          <p:nvPr/>
        </p:nvGraphicFramePr>
        <p:xfrm>
          <a:off x="381000" y="1828800"/>
          <a:ext cx="8382000" cy="4605370"/>
        </p:xfrm>
        <a:graphic>
          <a:graphicData uri="http://schemas.openxmlformats.org/drawingml/2006/table">
            <a:tbl>
              <a:tblPr>
                <a:noFill/>
                <a:tableStyleId>{2AC71A31-25CC-453D-B90F-135B09E525D0}</a:tableStyleId>
              </a:tblPr>
              <a:tblGrid>
                <a:gridCol w="20701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6852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701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17327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219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Calibri"/>
                        <a:buNone/>
                      </a:pPr>
                      <a:endParaRPr sz="2800" b="0" i="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56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Calibri"/>
                        <a:buNone/>
                      </a:pPr>
                      <a:endParaRPr sz="2800" b="0" i="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56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Calibri"/>
                        <a:buNone/>
                      </a:pPr>
                      <a:endParaRPr sz="2800" b="0" i="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Calibri"/>
                        <a:buNone/>
                      </a:pPr>
                      <a:endParaRPr sz="2800" b="0" i="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Calibri"/>
                        <a:buNone/>
                      </a:pPr>
                      <a:endParaRPr sz="2800" b="0" i="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Calibri"/>
                        <a:buNone/>
                      </a:pPr>
                      <a:endParaRPr sz="2800" b="0" i="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334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Calibri"/>
                        <a:buNone/>
                      </a:pPr>
                      <a:endParaRPr sz="2800" b="0" i="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56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Calibri"/>
                        <a:buNone/>
                      </a:pPr>
                      <a:endParaRPr sz="2800" b="0" i="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56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Calibri"/>
                        <a:buNone/>
                      </a:pPr>
                      <a:endParaRPr sz="2800" b="0" i="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Calibri"/>
                        <a:buNone/>
                      </a:pPr>
                      <a:endParaRPr sz="2800" b="0" i="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Calibri"/>
                        <a:buNone/>
                      </a:pPr>
                      <a:endParaRPr sz="2800" b="0" i="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Calibri"/>
                        <a:buNone/>
                      </a:pPr>
                      <a:endParaRPr sz="2800" b="0" i="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5573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Calibri"/>
                        <a:buNone/>
                      </a:pPr>
                      <a:endParaRPr sz="2800" b="0" i="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Calibri"/>
                        <a:buNone/>
                      </a:pPr>
                      <a:endParaRPr sz="2800" b="0" i="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Calibri"/>
                        <a:buNone/>
                      </a:pPr>
                      <a:endParaRPr sz="2800" b="0" i="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Calibri"/>
                        <a:buNone/>
                      </a:pPr>
                      <a:endParaRPr sz="2800" b="0" i="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78" name="Google Shape;178;p21"/>
          <p:cNvSpPr/>
          <p:nvPr/>
        </p:nvSpPr>
        <p:spPr>
          <a:xfrm>
            <a:off x="5334000" y="3733800"/>
            <a:ext cx="1219200" cy="8382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>
            <a:noFill/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Cambria Math" pitchFamily="18" charset="0"/>
              <a:ea typeface="Cambria Math" pitchFamily="18" charset="0"/>
              <a:cs typeface="Calibri"/>
              <a:sym typeface="Calibri"/>
            </a:endParaRPr>
          </a:p>
        </p:txBody>
      </p:sp>
      <p:sp>
        <p:nvSpPr>
          <p:cNvPr id="179" name="Google Shape;179;p21"/>
          <p:cNvSpPr/>
          <p:nvPr/>
        </p:nvSpPr>
        <p:spPr>
          <a:xfrm>
            <a:off x="7391400" y="3733800"/>
            <a:ext cx="1219200" cy="8382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>
            <a:noFill/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Cambria Math" pitchFamily="18" charset="0"/>
              <a:ea typeface="Cambria Math" pitchFamily="18" charset="0"/>
              <a:cs typeface="Calibri"/>
              <a:sym typeface="Calibri"/>
            </a:endParaRPr>
          </a:p>
        </p:txBody>
      </p:sp>
      <p:sp>
        <p:nvSpPr>
          <p:cNvPr id="180" name="Google Shape;180;p21"/>
          <p:cNvSpPr/>
          <p:nvPr/>
        </p:nvSpPr>
        <p:spPr>
          <a:xfrm>
            <a:off x="1219200" y="5257800"/>
            <a:ext cx="1219200" cy="8382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>
            <a:noFill/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Cambria Math" pitchFamily="18" charset="0"/>
              <a:ea typeface="Cambria Math" pitchFamily="18" charset="0"/>
              <a:cs typeface="Calibri"/>
              <a:sym typeface="Calibri"/>
            </a:endParaRPr>
          </a:p>
        </p:txBody>
      </p:sp>
      <p:sp>
        <p:nvSpPr>
          <p:cNvPr id="181" name="Google Shape;181;p21"/>
          <p:cNvSpPr/>
          <p:nvPr/>
        </p:nvSpPr>
        <p:spPr>
          <a:xfrm>
            <a:off x="3276600" y="5257800"/>
            <a:ext cx="1219200" cy="8382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>
            <a:noFill/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Cambria Math" pitchFamily="18" charset="0"/>
              <a:ea typeface="Cambria Math" pitchFamily="18" charset="0"/>
              <a:cs typeface="Calibri"/>
              <a:sym typeface="Calibri"/>
            </a:endParaRPr>
          </a:p>
        </p:txBody>
      </p:sp>
      <p:sp>
        <p:nvSpPr>
          <p:cNvPr id="182" name="Google Shape;182;p21"/>
          <p:cNvSpPr/>
          <p:nvPr/>
        </p:nvSpPr>
        <p:spPr>
          <a:xfrm>
            <a:off x="5334000" y="5257800"/>
            <a:ext cx="1219200" cy="8382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>
            <a:noFill/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Cambria Math" pitchFamily="18" charset="0"/>
              <a:ea typeface="Cambria Math" pitchFamily="18" charset="0"/>
              <a:cs typeface="Calibri"/>
              <a:sym typeface="Calibri"/>
            </a:endParaRPr>
          </a:p>
        </p:txBody>
      </p:sp>
      <p:sp>
        <p:nvSpPr>
          <p:cNvPr id="183" name="Google Shape;183;p21"/>
          <p:cNvSpPr/>
          <p:nvPr/>
        </p:nvSpPr>
        <p:spPr>
          <a:xfrm>
            <a:off x="7391400" y="5257800"/>
            <a:ext cx="1219200" cy="8382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>
            <a:noFill/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Cambria Math" pitchFamily="18" charset="0"/>
              <a:ea typeface="Cambria Math" pitchFamily="18" charset="0"/>
              <a:cs typeface="Calibri"/>
              <a:sym typeface="Calibri"/>
            </a:endParaRPr>
          </a:p>
        </p:txBody>
      </p:sp>
      <p:sp>
        <p:nvSpPr>
          <p:cNvPr id="184" name="Google Shape;184;p21"/>
          <p:cNvSpPr/>
          <p:nvPr/>
        </p:nvSpPr>
        <p:spPr>
          <a:xfrm>
            <a:off x="3238500" y="3733800"/>
            <a:ext cx="1219200" cy="8382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>
            <a:noFill/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Cambria Math" pitchFamily="18" charset="0"/>
              <a:ea typeface="Cambria Math" pitchFamily="18" charset="0"/>
              <a:cs typeface="Calibri"/>
              <a:sym typeface="Calibri"/>
            </a:endParaRPr>
          </a:p>
        </p:txBody>
      </p:sp>
      <p:sp>
        <p:nvSpPr>
          <p:cNvPr id="185" name="Google Shape;185;p21"/>
          <p:cNvSpPr/>
          <p:nvPr/>
        </p:nvSpPr>
        <p:spPr>
          <a:xfrm>
            <a:off x="1143000" y="3733800"/>
            <a:ext cx="1219200" cy="8382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>
            <a:noFill/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Cambria Math" pitchFamily="18" charset="0"/>
              <a:ea typeface="Cambria Math" pitchFamily="18" charset="0"/>
              <a:cs typeface="Calibri"/>
              <a:sym typeface="Calibri"/>
            </a:endParaRPr>
          </a:p>
        </p:txBody>
      </p:sp>
      <p:sp>
        <p:nvSpPr>
          <p:cNvPr id="186" name="Google Shape;186;p21"/>
          <p:cNvSpPr/>
          <p:nvPr/>
        </p:nvSpPr>
        <p:spPr>
          <a:xfrm>
            <a:off x="7296149" y="2209800"/>
            <a:ext cx="1438275" cy="8382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>
            <a:noFill/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 smtClean="0">
                <a:solidFill>
                  <a:schemeClr val="dk1"/>
                </a:solidFill>
                <a:latin typeface="Comic Sans MS" pitchFamily="66" charset="0"/>
                <a:ea typeface="Cambria Math" pitchFamily="18" charset="0"/>
                <a:cs typeface="Calibri"/>
                <a:sym typeface="Calibri"/>
              </a:rPr>
              <a:t>0,333...= 0</a:t>
            </a:r>
            <a:r>
              <a:rPr lang="ru-RU" sz="2800" dirty="0">
                <a:solidFill>
                  <a:schemeClr val="dk1"/>
                </a:solidFill>
                <a:latin typeface="Comic Sans MS" pitchFamily="66" charset="0"/>
                <a:ea typeface="Cambria Math" pitchFamily="18" charset="0"/>
                <a:cs typeface="Calibri"/>
                <a:sym typeface="Calibri"/>
              </a:rPr>
              <a:t>,(3)</a:t>
            </a:r>
            <a:endParaRPr sz="2800" dirty="0">
              <a:solidFill>
                <a:schemeClr val="dk1"/>
              </a:solidFill>
              <a:latin typeface="Comic Sans MS" pitchFamily="66" charset="0"/>
              <a:ea typeface="Cambria Math" pitchFamily="18" charset="0"/>
              <a:cs typeface="Calibri"/>
              <a:sym typeface="Calibri"/>
            </a:endParaRPr>
          </a:p>
        </p:txBody>
      </p:sp>
      <p:sp>
        <p:nvSpPr>
          <p:cNvPr id="187" name="Google Shape;187;p21"/>
          <p:cNvSpPr/>
          <p:nvPr/>
        </p:nvSpPr>
        <p:spPr>
          <a:xfrm>
            <a:off x="5334000" y="2209800"/>
            <a:ext cx="1219200" cy="8382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>
            <a:noFill/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>
                <a:solidFill>
                  <a:schemeClr val="dk1"/>
                </a:solidFill>
                <a:latin typeface="Comic Sans MS" pitchFamily="66" charset="0"/>
                <a:ea typeface="Cambria Math" pitchFamily="18" charset="0"/>
                <a:cs typeface="Calibri"/>
                <a:sym typeface="Calibri"/>
              </a:rPr>
              <a:t>0,125</a:t>
            </a:r>
            <a:endParaRPr sz="2800" dirty="0">
              <a:solidFill>
                <a:schemeClr val="dk1"/>
              </a:solidFill>
              <a:latin typeface="Comic Sans MS" pitchFamily="66" charset="0"/>
              <a:ea typeface="Cambria Math" pitchFamily="18" charset="0"/>
              <a:cs typeface="Calibri"/>
              <a:sym typeface="Calibri"/>
            </a:endParaRPr>
          </a:p>
        </p:txBody>
      </p:sp>
      <p:sp>
        <p:nvSpPr>
          <p:cNvPr id="188" name="Google Shape;188;p21"/>
          <p:cNvSpPr/>
          <p:nvPr/>
        </p:nvSpPr>
        <p:spPr>
          <a:xfrm>
            <a:off x="3200400" y="2209800"/>
            <a:ext cx="1219200" cy="8382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>
            <a:noFill/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>
                <a:solidFill>
                  <a:schemeClr val="dk1"/>
                </a:solidFill>
                <a:latin typeface="Comic Sans MS" pitchFamily="66" charset="0"/>
                <a:ea typeface="Cambria Math" pitchFamily="18" charset="0"/>
                <a:cs typeface="Calibri"/>
                <a:sym typeface="Calibri"/>
              </a:rPr>
              <a:t>0,2</a:t>
            </a:r>
            <a:endParaRPr sz="2800" dirty="0">
              <a:solidFill>
                <a:schemeClr val="dk1"/>
              </a:solidFill>
              <a:latin typeface="Comic Sans MS" pitchFamily="66" charset="0"/>
              <a:ea typeface="Cambria Math" pitchFamily="18" charset="0"/>
              <a:cs typeface="Calibri"/>
              <a:sym typeface="Calibri"/>
            </a:endParaRPr>
          </a:p>
        </p:txBody>
      </p:sp>
      <p:sp>
        <p:nvSpPr>
          <p:cNvPr id="189" name="Google Shape;189;p21"/>
          <p:cNvSpPr/>
          <p:nvPr/>
        </p:nvSpPr>
        <p:spPr>
          <a:xfrm>
            <a:off x="1143000" y="2209800"/>
            <a:ext cx="1219200" cy="8382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  <a:headEnd type="none" w="sm" len="sm"/>
            <a:tailEnd type="none" w="sm" len="sm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>
                <a:solidFill>
                  <a:schemeClr val="dk1"/>
                </a:solidFill>
                <a:latin typeface="Comic Sans MS" pitchFamily="66" charset="0"/>
                <a:ea typeface="Cambria Math" pitchFamily="18" charset="0"/>
                <a:cs typeface="Calibri"/>
                <a:sym typeface="Calibri"/>
              </a:rPr>
              <a:t>0,5</a:t>
            </a:r>
            <a:endParaRPr sz="2800" dirty="0">
              <a:solidFill>
                <a:schemeClr val="dk1"/>
              </a:solidFill>
              <a:latin typeface="Comic Sans MS" pitchFamily="66" charset="0"/>
              <a:ea typeface="Cambria Math" pitchFamily="18" charset="0"/>
              <a:cs typeface="Calibri"/>
              <a:sym typeface="Calibri"/>
            </a:endParaRPr>
          </a:p>
        </p:txBody>
      </p:sp>
      <p:sp>
        <p:nvSpPr>
          <p:cNvPr id="192" name="Google Shape;192;p21"/>
          <p:cNvSpPr txBox="1"/>
          <p:nvPr/>
        </p:nvSpPr>
        <p:spPr>
          <a:xfrm>
            <a:off x="133350" y="144463"/>
            <a:ext cx="8496300" cy="1255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900" b="1" dirty="0" smtClean="0">
                <a:solidFill>
                  <a:srgbClr val="C00000"/>
                </a:solidFill>
                <a:latin typeface="Comic Sans MS" pitchFamily="66" charset="0"/>
                <a:ea typeface="Times New Roman"/>
                <a:cs typeface="Times New Roman"/>
                <a:sym typeface="Times New Roman"/>
              </a:rPr>
              <a:t>Задание 1. </a:t>
            </a:r>
            <a:r>
              <a:rPr lang="ru-RU" sz="2900" dirty="0" smtClean="0">
                <a:solidFill>
                  <a:schemeClr val="dk1"/>
                </a:solidFill>
                <a:latin typeface="Comic Sans MS" pitchFamily="66" charset="0"/>
                <a:ea typeface="Times New Roman"/>
                <a:cs typeface="Times New Roman"/>
                <a:sym typeface="Times New Roman"/>
              </a:rPr>
              <a:t>Замените   </a:t>
            </a:r>
            <a:r>
              <a:rPr lang="ru-RU" sz="2900" dirty="0">
                <a:solidFill>
                  <a:schemeClr val="dk1"/>
                </a:solidFill>
                <a:latin typeface="Comic Sans MS" pitchFamily="66" charset="0"/>
                <a:ea typeface="Times New Roman"/>
                <a:cs typeface="Times New Roman"/>
                <a:sym typeface="Times New Roman"/>
              </a:rPr>
              <a:t>данные  рациональные  </a:t>
            </a:r>
            <a:r>
              <a:rPr lang="ru-RU" sz="2900" dirty="0" smtClean="0">
                <a:solidFill>
                  <a:schemeClr val="dk1"/>
                </a:solidFill>
                <a:latin typeface="Comic Sans MS" pitchFamily="66" charset="0"/>
                <a:ea typeface="Times New Roman"/>
                <a:cs typeface="Times New Roman"/>
                <a:sym typeface="Times New Roman"/>
              </a:rPr>
              <a:t>числа</a:t>
            </a:r>
            <a:r>
              <a:rPr lang="en-US" sz="2900" dirty="0" smtClean="0">
                <a:latin typeface="Comic Sans MS" pitchFamily="66" charset="0"/>
                <a:ea typeface="Times New Roman"/>
              </a:rPr>
              <a:t> </a:t>
            </a:r>
            <a:r>
              <a:rPr lang="ru-RU" sz="2900" dirty="0" smtClean="0">
                <a:solidFill>
                  <a:schemeClr val="dk1"/>
                </a:solidFill>
                <a:latin typeface="Comic Sans MS" pitchFamily="66" charset="0"/>
                <a:ea typeface="Times New Roman"/>
                <a:cs typeface="Times New Roman"/>
                <a:sym typeface="Times New Roman"/>
              </a:rPr>
              <a:t>десятичными  </a:t>
            </a:r>
            <a:r>
              <a:rPr lang="ru-RU" sz="2900" dirty="0">
                <a:solidFill>
                  <a:schemeClr val="dk1"/>
                </a:solidFill>
                <a:latin typeface="Comic Sans MS" pitchFamily="66" charset="0"/>
                <a:ea typeface="Times New Roman"/>
                <a:cs typeface="Times New Roman"/>
                <a:sym typeface="Times New Roman"/>
              </a:rPr>
              <a:t>дробями.</a:t>
            </a:r>
            <a:endParaRPr sz="2900">
              <a:latin typeface="Comic Sans MS" pitchFamily="66" charset="0"/>
            </a:endParaRPr>
          </a:p>
        </p:txBody>
      </p:sp>
      <p:pic>
        <p:nvPicPr>
          <p:cNvPr id="193" name="Google Shape;193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7200" y="2057400"/>
            <a:ext cx="700088" cy="106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7200" y="3581400"/>
            <a:ext cx="700088" cy="106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2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33400" y="5105400"/>
            <a:ext cx="700088" cy="106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2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524125" y="2057400"/>
            <a:ext cx="700088" cy="106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2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552700" y="3581400"/>
            <a:ext cx="700088" cy="106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21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2571750" y="5105400"/>
            <a:ext cx="700088" cy="106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21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4648200" y="2057400"/>
            <a:ext cx="700088" cy="106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21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4648200" y="3657600"/>
            <a:ext cx="700088" cy="106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21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4648200" y="5105400"/>
            <a:ext cx="700088" cy="106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21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6629400" y="2057400"/>
            <a:ext cx="700088" cy="106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21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6705600" y="3657600"/>
            <a:ext cx="700088" cy="106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21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6705600" y="5105400"/>
            <a:ext cx="700088" cy="1066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8"/>
          <p:cNvSpPr txBox="1">
            <a:spLocks noGrp="1"/>
          </p:cNvSpPr>
          <p:nvPr>
            <p:ph sz="quarter" idx="1"/>
          </p:nvPr>
        </p:nvSpPr>
        <p:spPr>
          <a:xfrm>
            <a:off x="352425" y="1104900"/>
            <a:ext cx="8553450" cy="5305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158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Noto Sans Symbols"/>
              <a:buNone/>
            </a:pPr>
            <a:r>
              <a:rPr lang="ru-RU" sz="2800" b="0" i="0" u="none" strike="noStrike" cap="none" dirty="0" smtClean="0">
                <a:solidFill>
                  <a:schemeClr val="dk1"/>
                </a:solidFill>
                <a:latin typeface="Comic Sans MS" pitchFamily="66" charset="0"/>
                <a:ea typeface="Cambria Math" pitchFamily="18" charset="0"/>
                <a:sym typeface="Calibri"/>
              </a:rPr>
              <a:t>Нужно </a:t>
            </a:r>
            <a:r>
              <a:rPr lang="ru-RU" sz="2800" b="0" i="0" u="none" strike="noStrike" cap="none" dirty="0">
                <a:solidFill>
                  <a:schemeClr val="dk1"/>
                </a:solidFill>
                <a:latin typeface="Comic Sans MS" pitchFamily="66" charset="0"/>
                <a:ea typeface="Cambria Math" pitchFamily="18" charset="0"/>
                <a:sym typeface="Calibri"/>
              </a:rPr>
              <a:t>понимать, что численно равные дроби </a:t>
            </a:r>
            <a:r>
              <a:rPr lang="ru-RU" sz="2800" b="0" i="0" u="none" strike="noStrike" cap="none" dirty="0" smtClean="0">
                <a:solidFill>
                  <a:schemeClr val="dk1"/>
                </a:solidFill>
                <a:latin typeface="Comic Sans MS" pitchFamily="66" charset="0"/>
                <a:ea typeface="Cambria Math" pitchFamily="18" charset="0"/>
                <a:sym typeface="Calibri"/>
              </a:rPr>
              <a:t>такие </a:t>
            </a:r>
            <a:r>
              <a:rPr lang="ru-RU" sz="2800" b="0" i="0" u="none" strike="noStrike" cap="none" dirty="0">
                <a:solidFill>
                  <a:schemeClr val="dk1"/>
                </a:solidFill>
                <a:latin typeface="Comic Sans MS" pitchFamily="66" charset="0"/>
                <a:ea typeface="Cambria Math" pitchFamily="18" charset="0"/>
                <a:sym typeface="Calibri"/>
              </a:rPr>
              <a:t>как, например, 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omic Sans MS" pitchFamily="66" charset="0"/>
                <a:ea typeface="Cambria Math" pitchFamily="18" charset="0"/>
                <a:sym typeface="Calibri"/>
              </a:rPr>
              <a:t> ¾  </a:t>
            </a:r>
            <a:r>
              <a:rPr lang="ru-RU" sz="2800" b="0" i="0" u="none" strike="noStrike" cap="none" dirty="0" smtClean="0">
                <a:solidFill>
                  <a:schemeClr val="dk1"/>
                </a:solidFill>
                <a:latin typeface="Comic Sans MS" pitchFamily="66" charset="0"/>
                <a:ea typeface="Cambria Math" pitchFamily="18" charset="0"/>
                <a:sym typeface="Calibri"/>
              </a:rPr>
              <a:t>и 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omic Sans MS" pitchFamily="66" charset="0"/>
                <a:ea typeface="Cambria Math" pitchFamily="18" charset="0"/>
                <a:sym typeface="Calibri"/>
              </a:rPr>
              <a:t>  9/12</a:t>
            </a:r>
            <a:r>
              <a:rPr lang="ru-RU" sz="2800" b="0" i="0" u="none" strike="noStrike" cap="none" dirty="0" smtClean="0">
                <a:solidFill>
                  <a:schemeClr val="dk1"/>
                </a:solidFill>
                <a:latin typeface="Comic Sans MS" pitchFamily="66" charset="0"/>
                <a:ea typeface="Cambria Math" pitchFamily="18" charset="0"/>
                <a:sym typeface="Calibri"/>
              </a:rPr>
              <a:t> </a:t>
            </a:r>
            <a:r>
              <a:rPr lang="ru-RU" sz="2800" b="0" i="0" u="none" strike="noStrike" cap="none" dirty="0">
                <a:solidFill>
                  <a:schemeClr val="dk1"/>
                </a:solidFill>
                <a:latin typeface="Comic Sans MS" pitchFamily="66" charset="0"/>
                <a:ea typeface="Cambria Math" pitchFamily="18" charset="0"/>
                <a:sym typeface="Calibri"/>
              </a:rPr>
              <a:t>, входят в это множество </a:t>
            </a:r>
            <a:r>
              <a:rPr lang="ru-RU" sz="2800" b="0" i="0" u="none" strike="noStrike" cap="none" dirty="0" smtClean="0">
                <a:solidFill>
                  <a:schemeClr val="dk1"/>
                </a:solidFill>
                <a:latin typeface="Comic Sans MS" pitchFamily="66" charset="0"/>
                <a:ea typeface="Cambria Math" pitchFamily="18" charset="0"/>
                <a:sym typeface="Calibri"/>
              </a:rPr>
              <a:t>как </a:t>
            </a:r>
            <a:r>
              <a:rPr lang="ru-RU" sz="2800" b="0" i="0" u="none" strike="noStrike" cap="none" dirty="0">
                <a:solidFill>
                  <a:schemeClr val="dk1"/>
                </a:solidFill>
                <a:latin typeface="Comic Sans MS" pitchFamily="66" charset="0"/>
                <a:ea typeface="Cambria Math" pitchFamily="18" charset="0"/>
                <a:sym typeface="Calibri"/>
              </a:rPr>
              <a:t>одно число. Поскольку делением числителя и </a:t>
            </a:r>
            <a:r>
              <a:rPr lang="ru-RU" sz="2800" b="0" i="0" u="none" strike="noStrike" cap="none" dirty="0" smtClean="0">
                <a:solidFill>
                  <a:schemeClr val="dk1"/>
                </a:solidFill>
                <a:latin typeface="Comic Sans MS" pitchFamily="66" charset="0"/>
                <a:ea typeface="Cambria Math" pitchFamily="18" charset="0"/>
                <a:sym typeface="Calibri"/>
              </a:rPr>
              <a:t>знаменателя </a:t>
            </a:r>
            <a:r>
              <a:rPr lang="ru-RU" sz="2800" b="0" i="0" u="none" strike="noStrike" cap="none" dirty="0">
                <a:solidFill>
                  <a:schemeClr val="dk1"/>
                </a:solidFill>
                <a:latin typeface="Comic Sans MS" pitchFamily="66" charset="0"/>
                <a:ea typeface="Cambria Math" pitchFamily="18" charset="0"/>
                <a:sym typeface="Calibri"/>
              </a:rPr>
              <a:t>дроби на их наибольший общий делитель можно получить единственное несократимое представление рационального числа, то можно говорить об их множестве как о множестве несократимых дробей со взаимно простыми целым числителем и натуральным </a:t>
            </a:r>
            <a:r>
              <a:rPr lang="ru-RU" sz="2800" b="0" i="0" u="none" strike="noStrike" cap="none" dirty="0" smtClean="0">
                <a:solidFill>
                  <a:schemeClr val="dk1"/>
                </a:solidFill>
                <a:latin typeface="Comic Sans MS" pitchFamily="66" charset="0"/>
                <a:ea typeface="Cambria Math" pitchFamily="18" charset="0"/>
                <a:sym typeface="Calibri"/>
              </a:rPr>
              <a:t>знаменателем</a:t>
            </a:r>
            <a:r>
              <a:rPr lang="en-US" sz="2800" dirty="0" smtClean="0">
                <a:latin typeface="Comic Sans MS" pitchFamily="66" charset="0"/>
                <a:ea typeface="Cambria Math" pitchFamily="18" charset="0"/>
              </a:rPr>
              <a:t>.</a:t>
            </a:r>
            <a:endParaRPr sz="2800" b="0" i="0" u="none" strike="noStrike" cap="none" dirty="0">
              <a:solidFill>
                <a:schemeClr val="dk1"/>
              </a:solidFill>
              <a:latin typeface="Comic Sans MS" pitchFamily="66" charset="0"/>
              <a:ea typeface="Cambria Math" pitchFamily="18" charset="0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379</TotalTime>
  <Words>212</Words>
  <Application>Microsoft Office PowerPoint</Application>
  <PresentationFormat>Экран (4:3)</PresentationFormat>
  <Paragraphs>57</Paragraphs>
  <Slides>13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Начальная</vt:lpstr>
      <vt:lpstr>Рациональные числа</vt:lpstr>
      <vt:lpstr>«Если бы ни число и его природа,   ничто существующее нельзя было  бы постичь им само по себе, ни в  его отношениях к другим вещам.  Мощь чисел проявляется во всех деяниях и помыслах людей, во всех   ремеслах  и в музыке»                                                                       Пифагореец Филолай, 5 в. до н. э.</vt:lpstr>
      <vt:lpstr>Материалы для письма в древности</vt:lpstr>
      <vt:lpstr>Натуральные числа</vt:lpstr>
      <vt:lpstr>Целые числа</vt:lpstr>
      <vt:lpstr>Рациональные числа</vt:lpstr>
      <vt:lpstr>Круги Эйлера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Рациональные числа</dc:title>
  <dc:creator>home</dc:creator>
  <cp:lastModifiedBy>home</cp:lastModifiedBy>
  <cp:revision>5</cp:revision>
  <dcterms:modified xsi:type="dcterms:W3CDTF">2024-01-05T18:44:58Z</dcterms:modified>
</cp:coreProperties>
</file>