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8" r:id="rId2"/>
    <p:sldId id="260" r:id="rId3"/>
    <p:sldId id="262" r:id="rId4"/>
    <p:sldId id="261" r:id="rId5"/>
    <p:sldId id="264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79" r:id="rId23"/>
    <p:sldId id="281" r:id="rId24"/>
    <p:sldId id="256" r:id="rId25"/>
    <p:sldId id="282" r:id="rId26"/>
    <p:sldId id="283" r:id="rId27"/>
    <p:sldId id="287" r:id="rId28"/>
    <p:sldId id="284" r:id="rId29"/>
    <p:sldId id="285" r:id="rId30"/>
    <p:sldId id="286" r:id="rId31"/>
    <p:sldId id="288" r:id="rId32"/>
    <p:sldId id="289" r:id="rId33"/>
    <p:sldId id="290" r:id="rId34"/>
    <p:sldId id="259" r:id="rId3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505" autoAdjust="0"/>
  </p:normalViewPr>
  <p:slideViewPr>
    <p:cSldViewPr>
      <p:cViewPr varScale="1">
        <p:scale>
          <a:sx n="66" d="100"/>
          <a:sy n="66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="" xmlns:a16="http://schemas.microsoft.com/office/drawing/2014/main" id="{9D7CEE1E-3131-40CB-8B25-A3D6739A73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 altLang="zh-CN"/>
          </a:p>
        </p:txBody>
      </p:sp>
      <p:sp>
        <p:nvSpPr>
          <p:cNvPr id="3" name="2 Marcador de fecha">
            <a:extLst>
              <a:ext uri="{FF2B5EF4-FFF2-40B4-BE49-F238E27FC236}">
                <a16:creationId xmlns="" xmlns:a16="http://schemas.microsoft.com/office/drawing/2014/main" id="{680884C9-9FE6-4396-91E7-CAFC4B845FC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B10D80C-BC38-4773-8867-D98C9A6FE529}" type="datetimeFigureOut">
              <a:rPr lang="es-UY" altLang="zh-CN"/>
              <a:pPr>
                <a:defRPr/>
              </a:pPr>
              <a:t>4/5/2023</a:t>
            </a:fld>
            <a:endParaRPr lang="es-UY" altLang="zh-CN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="" xmlns:a16="http://schemas.microsoft.com/office/drawing/2014/main" id="{C187193A-5876-45D1-B19F-9956899C1E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="" xmlns:a16="http://schemas.microsoft.com/office/drawing/2014/main" id="{D3BF10AF-4B02-4958-B158-C2310268F0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altLang="zh-TW" noProof="0"/>
              <a:t>Haga clic para modificar el estilo de texto del patrón</a:t>
            </a:r>
          </a:p>
          <a:p>
            <a:pPr lvl="1"/>
            <a:r>
              <a:rPr lang="es-ES" altLang="zh-TW" noProof="0"/>
              <a:t>Segundo nivel</a:t>
            </a:r>
          </a:p>
          <a:p>
            <a:pPr lvl="2"/>
            <a:r>
              <a:rPr lang="es-ES" altLang="zh-TW" noProof="0"/>
              <a:t>Tercer nivel</a:t>
            </a:r>
          </a:p>
          <a:p>
            <a:pPr lvl="3"/>
            <a:r>
              <a:rPr lang="es-ES" altLang="zh-TW" noProof="0"/>
              <a:t>Cuarto nivel</a:t>
            </a:r>
          </a:p>
          <a:p>
            <a:pPr lvl="4"/>
            <a:r>
              <a:rPr lang="es-ES" altLang="zh-TW" noProof="0"/>
              <a:t>Quinto nivel</a:t>
            </a:r>
            <a:endParaRPr lang="es-UY" altLang="zh-CN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="" xmlns:a16="http://schemas.microsoft.com/office/drawing/2014/main" id="{C727FA24-30DD-4FAC-A13B-7EC3AFDD7BB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 altLang="zh-CN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="" xmlns:a16="http://schemas.microsoft.com/office/drawing/2014/main" id="{A0A0A806-9BA0-41C1-8241-CB81555E86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49ADAD-8E95-4B90-AF8F-82FE80BB95A6}" type="slidenum">
              <a:rPr lang="es-UY" altLang="zh-CN"/>
              <a:pPr/>
              <a:t>‹#›</a:t>
            </a:fld>
            <a:endParaRPr lang="es-UY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ru-RU" baseline="0" dirty="0" smtClean="0"/>
              <a:t> сноске на с. 248 прочитайте значение слова БУЛЬТЕРЬЕР. Знаете ли вы что-нибудь об этой породе собак? Видели когда-нибудь такую собаку?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22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ли задачи выполнены в ходе урока? Что требует доработки?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33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Рассмотрите иллюстрацию. Итак, кто будет героем рассказа? </a:t>
            </a:r>
            <a:r>
              <a:rPr lang="ru-RU" dirty="0" err="1" smtClean="0"/>
              <a:t>Снап</a:t>
            </a:r>
            <a:r>
              <a:rPr lang="ru-RU" dirty="0" smtClean="0"/>
              <a:t> – это кличка животного.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23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Запишите тему урока в тетрадь.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24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для учителя. Сначала читает учитель. Непонятные слова разбираются после чтения учителя.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25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Сначала взгляд движется от кончика носа вправо по</a:t>
            </a:r>
            <a:r>
              <a:rPr lang="ru-RU" baseline="0" dirty="0" smtClean="0"/>
              <a:t> контуру по часовой стрелке к кончику носа. Затем глаза крепко зажмуриваются на 3 – 5 секунд. После этого взгляд движется от кончика хвоста влево против часовой стрелки снова к кончику хвоста. Закончив упражнение, нужно 5 – 10 секунд посидеть с закрытыми глазами.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26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Непонятные слова разбираются по ходу чтения.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27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Запись оформляется</a:t>
            </a:r>
            <a:r>
              <a:rPr lang="ru-RU" baseline="0" dirty="0" smtClean="0"/>
              <a:t> в тетради.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30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Вставьте пропущенные слова. Прочитайте получившийся</a:t>
            </a:r>
            <a:r>
              <a:rPr lang="ru-RU" baseline="0" dirty="0" smtClean="0"/>
              <a:t> текст. Перескажите его.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31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Подчёркнутые фразы не имеют отношения к теме выписок (</a:t>
            </a:r>
            <a:r>
              <a:rPr lang="ru-RU" u="sng" dirty="0" smtClean="0"/>
              <a:t>Первое</a:t>
            </a:r>
            <a:r>
              <a:rPr lang="ru-RU" dirty="0" smtClean="0"/>
              <a:t> знакомство). Это результат последующих наблюдений.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32</a:t>
            </a:fld>
            <a:endParaRPr lang="es-UY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6AE291D-9FFB-4AF6-9BC0-D12B9D3239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E1EED0BB-A190-4828-8BDA-37EBE05D83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0779C23-E04C-41B6-BDFF-7F99D5BDFA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51064-032C-4BDD-8A29-AA7029748A8A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4283061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9296C9C-551A-499E-B8B8-9BCC7FE4DC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67830CB-4495-4475-924A-AB700CB2AF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AEA20A5-A561-4AAC-BD77-B3DAC79B91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B0C1FC-0BF8-414C-AB44-5E79C328A4FC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187450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B8FDFAA1-6AFA-4750-A342-FD1570A830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EC4DFBD4-DAAF-43ED-BF74-20074BDE24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5D091893-C3EE-4587-92D5-8E85126F21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35A3F-4FF4-4832-9C1D-25B03B98BDC0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190073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08AF86E-AA98-4EBB-87FD-BF4EA27B1B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0A34A41B-0A6E-4BAA-B19A-3FF20D1253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4F84951-E04E-439E-92C6-68729275BB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E1DEAA-6CFE-454F-9790-586E04F2C9EF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99695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D70DB92-0D60-40B0-A7D2-CB9176FF07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12AD595B-34F9-413D-BB77-B2A6DBDD69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13B1B96-D582-412E-8F41-51729A9971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539D6D-DB77-4727-AF05-969CCF93180D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14408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342F6C7-BFAF-488A-9C97-3F85A33D04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53473CE1-CA97-4096-A6FE-B09D6D78EF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C4BA0E0-208F-48E9-8CE9-6195A0A2E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D7107-3361-4A25-BDE6-DE83AD7E436E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159091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4E1C1C7-01E5-486B-BCD2-3B9ACE76C4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82D9CEF-BDCD-4EE3-A304-6EB53CCE5B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FED2605-CC53-4AA5-B260-8BA233C61E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5FAE2-2A3E-4BC3-B5C3-800731852D68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365485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5EBFCB1-E428-4009-9FDA-22D44BD5C7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BE286C2-A68B-4879-9A26-05C3420B2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7F0EF3B-A450-4DBB-9211-396AA0D8E9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FB20A7-8EA2-4AAE-B9CB-FACAEFAAFEDA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991832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CE992CE2-943E-4017-AC8F-B6CDFFBB5A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93CE752B-31F8-4CD6-A6FA-AE0DD92B05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ADDDDC12-4FD2-499C-8A31-0E0C488633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FFBBC-B8DF-4DE1-973C-DFD350DDC0B7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56270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F45EA790-92AF-41B0-8CAB-7649B069DF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FBC9752A-87A2-456B-A99C-A928B081B1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0EED0383-9263-4BFA-9FFF-496429CBAD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F41A0-2423-4662-B5BF-D49506A6FE6E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95693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82A60186-C0FC-4CB6-BEC8-2FCDEA155D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BF8B215E-8431-4784-9ACA-B6848435D7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68C33169-5778-42C9-9FF4-1B4054D3F9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AB9DC-780C-4FC6-8DB8-78CBF23073CF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64272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DFBDDB0-69B6-471A-9103-311D75CCA9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2C2029D-2F9E-412B-8A34-1880530B20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385EEEE-4EC3-407D-93B9-89AF36B94B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99502C-9895-4354-86E9-6F42903B6FB4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3634657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FC1D5F13-4583-42B1-AD9E-A1E4817745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A1838AB0-D519-42C9-8276-97F79C4284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/>
              <a:t>Haga clic para modificar el estilo de texto del patrón</a:t>
            </a:r>
          </a:p>
          <a:p>
            <a:pPr lvl="1"/>
            <a:r>
              <a:rPr lang="es-ES" altLang="zh-TW"/>
              <a:t>Segundo nivel</a:t>
            </a:r>
          </a:p>
          <a:p>
            <a:pPr lvl="2"/>
            <a:r>
              <a:rPr lang="es-ES" altLang="zh-TW"/>
              <a:t>Tercer nivel</a:t>
            </a:r>
          </a:p>
          <a:p>
            <a:pPr lvl="3"/>
            <a:r>
              <a:rPr lang="es-ES" altLang="zh-TW"/>
              <a:t>Cuarto nivel</a:t>
            </a:r>
          </a:p>
          <a:p>
            <a:pPr lvl="4"/>
            <a:r>
              <a:rPr lang="es-ES" altLang="zh-TW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1B2A3D35-EC4E-4DE3-918E-C30C5BDF142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PMingLiU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76F5B80B-EF48-4C92-9E4D-1950DDF009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PMingLiU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13CC6BC0-9FF7-4D8F-A599-BA4CC377C2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PMingLiU" panose="020B0604030504040204" pitchFamily="18" charset="-120"/>
              </a:defRPr>
            </a:lvl1pPr>
          </a:lstStyle>
          <a:p>
            <a:fld id="{286D91E1-893C-416A-B364-BB7649A5EDBC}" type="slidenum">
              <a:rPr lang="zh-TW" altLang="es-ES"/>
              <a:pPr/>
              <a:t>‹#›</a:t>
            </a:fld>
            <a:endParaRPr lang="es-E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57147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50016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2886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5755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86248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494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4363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7233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00102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29642" cy="1143000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Отгадаем слово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00034" y="3214686"/>
            <a:ext cx="578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Вспоминаем прочитанные в 5 – 7 классах произведения о животных.</a:t>
            </a:r>
          </a:p>
          <a:p>
            <a:r>
              <a:rPr lang="ru-RU" dirty="0" smtClean="0"/>
              <a:t>Буквы будут открываться по одной.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28" y="3286124"/>
            <a:ext cx="6715172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2428860" y="3286124"/>
            <a:ext cx="6715140" cy="3571876"/>
          </a:xfrm>
          <a:prstGeom prst="teardrop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71770" y="4214818"/>
            <a:ext cx="60722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«Смерть настигала деда, хватала его за плечи, и в это время из-под ног у деда выскочил заяц. Он бежал медленно и волочил задние лапы. Потом только дед заметил, что у зайца они обгорели».</a:t>
            </a:r>
            <a:endParaRPr lang="ru-RU" sz="2000" dirty="0"/>
          </a:p>
        </p:txBody>
      </p:sp>
      <p:pic>
        <p:nvPicPr>
          <p:cNvPr id="26626" name="Picture 2" descr="https://xn--80aaph2avkn4e.xn--p1ai/wa-data/public/shop/products/81/45/54581/images/124345/124345.750x0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857224" y="214290"/>
            <a:ext cx="2895835" cy="435340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42886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5755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494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4363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28" y="3286124"/>
            <a:ext cx="6715172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2428860" y="3286124"/>
            <a:ext cx="6715140" cy="3571876"/>
          </a:xfrm>
          <a:prstGeom prst="teardrop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71770" y="4357694"/>
            <a:ext cx="60722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«Узкими горными тропинками … пробиралась маленькая бродячая труппа. Впереди обыкновенно бежал, свесив набок длинный </a:t>
            </a:r>
            <a:r>
              <a:rPr lang="ru-RU" sz="2000" dirty="0" err="1" smtClean="0"/>
              <a:t>розовый</a:t>
            </a:r>
            <a:r>
              <a:rPr lang="ru-RU" sz="2000" dirty="0" smtClean="0"/>
              <a:t> язык, белый пудель </a:t>
            </a:r>
            <a:r>
              <a:rPr lang="ru-RU" sz="2000" dirty="0" err="1" smtClean="0"/>
              <a:t>Арто</a:t>
            </a:r>
            <a:r>
              <a:rPr lang="ru-RU" sz="2000" dirty="0" smtClean="0"/>
              <a:t>, остриженный наподобие льва».</a:t>
            </a:r>
            <a:endParaRPr lang="ru-RU" sz="2000" dirty="0"/>
          </a:p>
        </p:txBody>
      </p:sp>
      <p:pic>
        <p:nvPicPr>
          <p:cNvPr id="28674" name="Picture 2" descr="https://sun9-82.userapi.com/impg/NtnBX27l7WIOl3fJJKnU5oiA6j3vKP8xfNsrMw/A9dNYh21S8E.jpg?size=780x1199&amp;quality=96&amp;sign=9579634e85ad4a9533775f4f464897f6&amp;c_uniq_tag=sAAE8HlTC6p1VHxhu_lwMo-UcoNWDJzu48LsBmgbq2E&amp;type=album"/>
          <p:cNvPicPr>
            <a:picLocks noChangeAspect="1" noChangeArrowheads="1"/>
          </p:cNvPicPr>
          <p:nvPr/>
        </p:nvPicPr>
        <p:blipFill>
          <a:blip r:embed="rId2" cstate="print"/>
          <a:srcRect t="11727"/>
          <a:stretch>
            <a:fillRect/>
          </a:stretch>
        </p:blipFill>
        <p:spPr bwMode="auto">
          <a:xfrm>
            <a:off x="1214414" y="214290"/>
            <a:ext cx="3059659" cy="415169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335755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494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4363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28" y="3286124"/>
            <a:ext cx="6715172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2428860" y="3286124"/>
            <a:ext cx="6715140" cy="3571876"/>
          </a:xfrm>
          <a:prstGeom prst="teardrop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71770" y="4357694"/>
            <a:ext cx="6072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«Это рассказ о великой войне, которую вёл в одиночку маленький мангуст со змеем по имени Наг и змеёй по имени </a:t>
            </a:r>
            <a:r>
              <a:rPr lang="ru-RU" sz="2000" dirty="0" err="1" smtClean="0"/>
              <a:t>Нагайна</a:t>
            </a:r>
            <a:r>
              <a:rPr lang="ru-RU" sz="2000" dirty="0" smtClean="0"/>
              <a:t>».</a:t>
            </a:r>
            <a:endParaRPr lang="ru-RU" sz="2000" dirty="0"/>
          </a:p>
        </p:txBody>
      </p:sp>
      <p:pic>
        <p:nvPicPr>
          <p:cNvPr id="30722" name="Picture 2" descr="https://cdn1.ozone.ru/s3/multimedia-z/6459569267.jpg"/>
          <p:cNvPicPr>
            <a:picLocks noChangeAspect="1" noChangeArrowheads="1"/>
          </p:cNvPicPr>
          <p:nvPr/>
        </p:nvPicPr>
        <p:blipFill>
          <a:blip r:embed="rId2"/>
          <a:srcRect l="2401" r="3963"/>
          <a:stretch>
            <a:fillRect/>
          </a:stretch>
        </p:blipFill>
        <p:spPr bwMode="auto">
          <a:xfrm>
            <a:off x="1685581" y="214290"/>
            <a:ext cx="2886420" cy="411013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335755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494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28" y="3286124"/>
            <a:ext cx="6715172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2428860" y="3286124"/>
            <a:ext cx="6715140" cy="3571876"/>
          </a:xfrm>
          <a:prstGeom prst="teardrop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71770" y="4357694"/>
            <a:ext cx="60722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«- Посмотри-ка, - сказал Аким Ильич и таинственно, как фокусник, достал из кармана сырую картофелину. Он подбросил картофелину, а Тузик ловко поймал её на лету и слопал прямо в кожуре».</a:t>
            </a:r>
            <a:endParaRPr lang="ru-RU" sz="2000" dirty="0"/>
          </a:p>
        </p:txBody>
      </p:sp>
      <p:pic>
        <p:nvPicPr>
          <p:cNvPr id="32770" name="Picture 2" descr="https://cdn1.ozone.ru/multimedia/10160715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8126" y="209842"/>
            <a:ext cx="2768122" cy="411107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521494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28" y="3286124"/>
            <a:ext cx="6715172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2428860" y="3286124"/>
            <a:ext cx="6715140" cy="3571876"/>
          </a:xfrm>
          <a:prstGeom prst="teardrop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71770" y="4357694"/>
            <a:ext cx="6072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«Александра Леонтьевна, увидев скворца, взяла его так же, как и Никита, в ладони и подышала на голову. Он был маленький, желторотый».</a:t>
            </a:r>
            <a:endParaRPr lang="ru-RU" sz="2000" dirty="0"/>
          </a:p>
        </p:txBody>
      </p:sp>
      <p:pic>
        <p:nvPicPr>
          <p:cNvPr id="34818" name="Picture 2" descr="https://moiknigi.com/book_imgs/3/7/37781668_Tolstoy_A_Zheltuhin_big.jpg"/>
          <p:cNvPicPr>
            <a:picLocks noChangeAspect="1" noChangeArrowheads="1"/>
          </p:cNvPicPr>
          <p:nvPr/>
        </p:nvPicPr>
        <p:blipFill>
          <a:blip r:embed="rId2"/>
          <a:srcRect t="5022"/>
          <a:stretch>
            <a:fillRect/>
          </a:stretch>
        </p:blipFill>
        <p:spPr bwMode="auto">
          <a:xfrm>
            <a:off x="1500166" y="214290"/>
            <a:ext cx="3181350" cy="405291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3143248"/>
            <a:ext cx="428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это художник или писатель, изображающий в своих произведениях животных,                  их жизнь, их повадки.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28" y="3286124"/>
            <a:ext cx="6715172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2428860" y="3286124"/>
            <a:ext cx="6715140" cy="3571876"/>
          </a:xfrm>
          <a:prstGeom prst="teardrop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71770" y="4357694"/>
            <a:ext cx="60722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«Давно приставал ко мне сынишка: принеси да принеси из лесу ежа. Они в школе живой уголок устроили: есть кролик, ящерица, воробей, даже морскую свинку принесли, а вот ежа нет».</a:t>
            </a:r>
            <a:endParaRPr lang="ru-RU" sz="2000" dirty="0"/>
          </a:p>
        </p:txBody>
      </p:sp>
      <p:pic>
        <p:nvPicPr>
          <p:cNvPr id="3074" name="Picture 2" descr="https://static.auction.ru/offer_images/rd48/2020/03/05/10/big/N/NptkfxYAPJp/416214_nosov_e_n_khitrjuga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 l="2381" r="4761"/>
          <a:stretch>
            <a:fillRect/>
          </a:stretch>
        </p:blipFill>
        <p:spPr bwMode="auto">
          <a:xfrm>
            <a:off x="1357290" y="214290"/>
            <a:ext cx="3000396" cy="412646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43438" y="2928934"/>
            <a:ext cx="4307446" cy="3714776"/>
          </a:xfrm>
          <a:prstGeom prst="roundRect">
            <a:avLst>
              <a:gd name="adj" fmla="val 16667"/>
            </a:avLst>
          </a:prstGeom>
          <a:ln>
            <a:solidFill>
              <a:schemeClr val="accent6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890" name="Picture 2" descr="https://i2.wp.com/kids.azovlib.ru/images/%D0%9F%D0%B8%D1%81%D0%B0%D1%82%D0%B5%D0%BB%D0%B8/%D0%A1%D0%B5%D1%82%D0%BE%D0%BD%20-%D0%A2%D0%BE%D0%BC%D0%BF%D1%81%D0%BE%D0%BD.jpg"/>
          <p:cNvPicPr>
            <a:picLocks noChangeAspect="1" noChangeArrowheads="1"/>
          </p:cNvPicPr>
          <p:nvPr/>
        </p:nvPicPr>
        <p:blipFill>
          <a:blip r:embed="rId3" cstate="print"/>
          <a:srcRect t="1747" b="3916"/>
          <a:stretch>
            <a:fillRect/>
          </a:stretch>
        </p:blipFill>
        <p:spPr bwMode="auto">
          <a:xfrm>
            <a:off x="428596" y="642918"/>
            <a:ext cx="4032307" cy="468824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643438" y="714356"/>
            <a:ext cx="414340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3438" y="1785926"/>
            <a:ext cx="414340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643438" y="714356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 биографией какого писателя вы познакомились на прошлом уроке?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1857364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Можно ли назвать его писателем-анималистом?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Думаем и предполагаем…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525963"/>
          </a:xfrm>
        </p:spPr>
        <p:txBody>
          <a:bodyPr/>
          <a:lstStyle/>
          <a:p>
            <a:r>
              <a:rPr lang="ru-RU" sz="2800" dirty="0" smtClean="0"/>
              <a:t>Сегодня мы познакомимся с необычным героем по имени </a:t>
            </a:r>
            <a:r>
              <a:rPr lang="ru-RU" sz="2800" dirty="0" err="1" smtClean="0"/>
              <a:t>Снап</a:t>
            </a:r>
            <a:r>
              <a:rPr lang="ru-RU" sz="2800" dirty="0" smtClean="0"/>
              <a:t>. Как вы думаете,       кто это?</a:t>
            </a:r>
          </a:p>
          <a:p>
            <a:r>
              <a:rPr lang="ru-RU" sz="2800" dirty="0" smtClean="0"/>
              <a:t>А если бы вы получили посылку от своего друга, на которой была                                   надпись...</a:t>
            </a:r>
          </a:p>
          <a:p>
            <a:r>
              <a:rPr lang="ru-RU" sz="2800" dirty="0" smtClean="0"/>
              <a:t>… то что бы вы решили?</a:t>
            </a:r>
            <a:endParaRPr lang="ru-RU" sz="2800" dirty="0"/>
          </a:p>
        </p:txBody>
      </p:sp>
      <p:pic>
        <p:nvPicPr>
          <p:cNvPr id="38922" name="Picture 10" descr="https://media.istockphoto.com/vectors/wooden-box-vector-id525222158?k=6&amp;m=525222158&amp;s=612x612&amp;w=0&amp;h=j15ZHXP7Y-9VSLkcto5On4CgClEhZb-8Eq1QyWDKDY8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9318" y="3647352"/>
            <a:ext cx="3037524" cy="3210648"/>
          </a:xfrm>
          <a:prstGeom prst="rect">
            <a:avLst/>
          </a:prstGeom>
          <a:noFill/>
        </p:spPr>
      </p:pic>
      <p:pic>
        <p:nvPicPr>
          <p:cNvPr id="38924" name="Picture 12" descr="https://mosvolt.ru/upload/iblock/f67/f67c79f01225cc33bd3bc3da350da554.jpg"/>
          <p:cNvPicPr>
            <a:picLocks noChangeAspect="1" noChangeArrowheads="1"/>
          </p:cNvPicPr>
          <p:nvPr/>
        </p:nvPicPr>
        <p:blipFill>
          <a:blip r:embed="rId3"/>
          <a:srcRect l="2696" t="31500" r="2717" b="31750"/>
          <a:stretch>
            <a:fillRect/>
          </a:stretch>
        </p:blipFill>
        <p:spPr bwMode="auto">
          <a:xfrm rot="19728145">
            <a:off x="5934155" y="4519049"/>
            <a:ext cx="2643206" cy="1308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Прочитать первую часть рассказа.</a:t>
            </a:r>
          </a:p>
          <a:p>
            <a:r>
              <a:rPr lang="ru-RU" sz="2800" dirty="0" smtClean="0"/>
              <a:t>Узнать, кто такой </a:t>
            </a:r>
            <a:r>
              <a:rPr lang="ru-RU" sz="2800" dirty="0" err="1" smtClean="0"/>
              <a:t>Снап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Найти описания животного (животных), выяснить, о каких чертах, признаках, повадках рассказывает автор.</a:t>
            </a:r>
          </a:p>
          <a:p>
            <a:r>
              <a:rPr lang="ru-RU" sz="2800" dirty="0" smtClean="0"/>
              <a:t>Ответить на вопросы к тексту.</a:t>
            </a:r>
          </a:p>
          <a:p>
            <a:r>
              <a:rPr lang="ru-RU" sz="2800" dirty="0" smtClean="0"/>
              <a:t>Подготовить краткий пересказ фрагмента текста.  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572264" y="5072074"/>
            <a:ext cx="2571736" cy="1569660"/>
          </a:xfrm>
          <a:prstGeom prst="rect">
            <a:avLst/>
          </a:prstGeom>
          <a:solidFill>
            <a:schemeClr val="accent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79126\Desktop\Мои документы\3. ОВЗ\2. Чтение. ОВЗ\Ч-9. ОВЗ\31. Сетон-Томпсон. Снап\2. Трудное начало\b20c5701744e712b7e21a22d2b43898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0042"/>
            <a:ext cx="7500989" cy="6084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="" xmlns:a16="http://schemas.microsoft.com/office/drawing/2014/main" id="{F263FAF7-30F6-42BC-9E84-5E5F32858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  <a:solidFill>
            <a:schemeClr val="bg1">
              <a:alpha val="8196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СНАП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стория бультерьера</a:t>
            </a:r>
            <a:endParaRPr lang="ru-RU" alt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Подзаголовок 2">
            <a:extLst>
              <a:ext uri="{FF2B5EF4-FFF2-40B4-BE49-F238E27FC236}">
                <a16:creationId xmlns="" xmlns:a16="http://schemas.microsoft.com/office/drawing/2014/main" id="{92D5AF9C-07CE-49D0-AD82-AE7891908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7290" y="571480"/>
            <a:ext cx="6400800" cy="642942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altLang="ru-RU" dirty="0" smtClean="0"/>
              <a:t>Эрнест Сетон-Томпсон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Приступаем к чтению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Слушаем фрагмент части первой с начала до слов «… мне пришлось бы плохо» и следим по тексту, запоминая произношение.</a:t>
            </a:r>
          </a:p>
          <a:p>
            <a:r>
              <a:rPr lang="ru-RU" dirty="0" smtClean="0"/>
              <a:t>Читаем этот фрагмент самостоятельно вполголоса.</a:t>
            </a:r>
          </a:p>
          <a:p>
            <a:r>
              <a:rPr lang="ru-RU" dirty="0" smtClean="0"/>
              <a:t>Читаем вслух.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Зрительная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Обведите глазами контур бультерьера</a:t>
            </a:r>
            <a:endParaRPr lang="ru-RU" dirty="0"/>
          </a:p>
        </p:txBody>
      </p:sp>
      <p:pic>
        <p:nvPicPr>
          <p:cNvPr id="43010" name="Picture 2" descr="C:\Users\79126\Desktop\Мои документы\3. ОВЗ\2. Чтение. ОВЗ\Ч-9. ОВЗ\31. Сетон-Томпсон. Снап\2. Трудное начало\d5ddfb4b3cf015a3f5d8443276cdd0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285992"/>
            <a:ext cx="6167454" cy="4394311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500166" y="3500438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572396" y="3714752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Продолжаем чтение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Самостоятельное чтение про себя фрагмента от слов «Я вскочил на стол…» </a:t>
            </a:r>
            <a:r>
              <a:rPr lang="ru-RU" i="1" dirty="0" smtClean="0"/>
              <a:t>(с. 244) </a:t>
            </a:r>
            <a:r>
              <a:rPr lang="ru-RU" dirty="0" smtClean="0"/>
              <a:t>до слов «… только толстое одеяло спасало меня от тяжкого увечья» </a:t>
            </a:r>
            <a:r>
              <a:rPr lang="ru-RU" i="1" dirty="0" smtClean="0"/>
              <a:t>(с. 245).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Разбираемся в прочитанном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такой </a:t>
            </a:r>
            <a:r>
              <a:rPr lang="ru-RU" dirty="0" err="1" smtClean="0"/>
              <a:t>Снап</a:t>
            </a:r>
            <a:r>
              <a:rPr lang="ru-RU" dirty="0" smtClean="0"/>
              <a:t>?</a:t>
            </a:r>
          </a:p>
          <a:p>
            <a:r>
              <a:rPr lang="ru-RU" dirty="0" smtClean="0"/>
              <a:t>Что означает его кличка?               </a:t>
            </a:r>
            <a:r>
              <a:rPr lang="ru-RU" i="1" dirty="0" smtClean="0"/>
              <a:t>(Смотрите сноску на с. 248).</a:t>
            </a:r>
          </a:p>
          <a:p>
            <a:r>
              <a:rPr lang="ru-RU" dirty="0" smtClean="0"/>
              <a:t>В полном издании автор дополнительно сообщает: «СНАП означает «хвать», «щёлк». Какой из вариантов толкования точнее характеризует щенка?</a:t>
            </a:r>
          </a:p>
          <a:p>
            <a:r>
              <a:rPr lang="ru-RU" dirty="0" smtClean="0"/>
              <a:t>Почему вы так считаете?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Выборка текста по теме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ТЕМА: Первое знакомство.</a:t>
            </a:r>
          </a:p>
          <a:p>
            <a:r>
              <a:rPr lang="ru-RU" dirty="0" smtClean="0"/>
              <a:t>Подчеркните в прочитанном тексте карандашом слова, выражения, фразы, которые описывают щенка или характеризуют его.</a:t>
            </a:r>
          </a:p>
          <a:p>
            <a:r>
              <a:rPr lang="ru-RU" dirty="0" smtClean="0"/>
              <a:t>Например: «замечательный щенок», «ворчливое рычание»…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50016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2886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5755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86248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494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4363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7233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00102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Тематические выписки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Первое знакомство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Порода - ……. 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Кличка - ….. 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Цитаты:</a:t>
            </a:r>
          </a:p>
          <a:p>
            <a:pPr marL="514350" indent="-514350"/>
            <a:r>
              <a:rPr lang="ru-RU" dirty="0" smtClean="0"/>
              <a:t>«замечательного щенка»,</a:t>
            </a:r>
          </a:p>
          <a:p>
            <a:pPr marL="514350" indent="-514350"/>
            <a:r>
              <a:rPr lang="ru-RU" dirty="0" smtClean="0"/>
              <a:t>«ворчливое рычание»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Готовим краткий пересказ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Автор получил в посылке от _________ маленького белого щенка породы ______ . Этот _______ грозно рычал и сразу бросился на нового хозяина, который спасся, потому что залез на __ и __________ до вечера. За это время новый владелец придумал щенку ______ . Затем пёсик позволил хозяину _____ и спал у него в ногах.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Слушаем чтение                                 и работаем с текстом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Слушаем чтение учителя (оставшийся фрагмент до конца первой части).</a:t>
            </a:r>
          </a:p>
          <a:p>
            <a:r>
              <a:rPr lang="ru-RU" dirty="0" smtClean="0"/>
              <a:t>Подчеркните в прочитанном слова и выражения, характеризующие </a:t>
            </a:r>
            <a:r>
              <a:rPr lang="ru-RU" dirty="0" err="1" smtClean="0"/>
              <a:t>Снапа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Что подчёркивает автор, говоря о собаке?</a:t>
            </a:r>
          </a:p>
          <a:p>
            <a:r>
              <a:rPr lang="ru-RU" dirty="0" smtClean="0"/>
              <a:t>Будем ли мы выписывать эти фразы?</a:t>
            </a:r>
          </a:p>
          <a:p>
            <a:r>
              <a:rPr lang="ru-RU" dirty="0" smtClean="0"/>
              <a:t>Почему нет?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Прочитать первую часть рассказа.</a:t>
            </a:r>
          </a:p>
          <a:p>
            <a:r>
              <a:rPr lang="ru-RU" sz="2800" dirty="0" smtClean="0"/>
              <a:t>Узнать, кто такой </a:t>
            </a:r>
            <a:r>
              <a:rPr lang="ru-RU" sz="2800" dirty="0" err="1" smtClean="0"/>
              <a:t>Снап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Найти описания животного (животных), выяснить, о каких чертах, признаках, повадках рассказывает автор.</a:t>
            </a:r>
          </a:p>
          <a:p>
            <a:r>
              <a:rPr lang="ru-RU" sz="2800" dirty="0" smtClean="0"/>
              <a:t>Ответить на вопросы к тексту.</a:t>
            </a:r>
          </a:p>
          <a:p>
            <a:r>
              <a:rPr lang="ru-RU" sz="2800" dirty="0" smtClean="0"/>
              <a:t>Подготовить краткий пересказ фрагмента текста.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Перечитать текст части первой.</a:t>
            </a:r>
          </a:p>
          <a:p>
            <a:r>
              <a:rPr lang="ru-RU" dirty="0" smtClean="0"/>
              <a:t>Устно </a:t>
            </a:r>
            <a:r>
              <a:rPr lang="ru-RU" dirty="0" smtClean="0"/>
              <a:t>ответить на вопросы 1 – 5               на с. 249.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28" y="3286124"/>
            <a:ext cx="6715172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2428860" y="3286124"/>
            <a:ext cx="6715140" cy="3571876"/>
          </a:xfrm>
          <a:prstGeom prst="teardrop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71770" y="4357694"/>
            <a:ext cx="60722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«Дед ходил за дикой малиной на Глухое озеро и вернулся с перекошенным от страха лицом. Он долго кричал по деревне, что на озере завелись черти. В доказательство дед показывал порванные штаны: чёрт якобы клюнул деда в ногу».</a:t>
            </a:r>
            <a:endParaRPr lang="ru-RU" sz="2000" dirty="0"/>
          </a:p>
        </p:txBody>
      </p:sp>
      <p:pic>
        <p:nvPicPr>
          <p:cNvPr id="23554" name="Picture 2" descr="https://malenkii-genii.ru/images/diafilm/diafilm-1545/diafilm-3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1402" b="843"/>
          <a:stretch>
            <a:fillRect/>
          </a:stretch>
        </p:blipFill>
        <p:spPr bwMode="auto">
          <a:xfrm>
            <a:off x="642910" y="428604"/>
            <a:ext cx="5024424" cy="378621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50016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2886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5755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86248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494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4363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7233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28" y="3286124"/>
            <a:ext cx="6715172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2428860" y="3286124"/>
            <a:ext cx="6715140" cy="3571876"/>
          </a:xfrm>
          <a:prstGeom prst="teardrop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71770" y="4357694"/>
            <a:ext cx="6072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«На птичьем рынке я купил себе клеста. Он был с перьями кирпичного и клюквенного цвета, с клювом, скрещенным, как два кривых ножа».</a:t>
            </a:r>
            <a:endParaRPr lang="ru-RU" sz="2000" dirty="0"/>
          </a:p>
        </p:txBody>
      </p:sp>
      <p:pic>
        <p:nvPicPr>
          <p:cNvPr id="21506" name="Picture 2" descr="https://avatars.mds.yandex.net/get-mpic/4343059/img_id1239940157492038626.jpeg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14290"/>
            <a:ext cx="2643206" cy="410271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50016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2886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5755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494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4363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7233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28" y="3286124"/>
            <a:ext cx="6715172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2428860" y="3286124"/>
            <a:ext cx="6715140" cy="3571876"/>
          </a:xfrm>
          <a:prstGeom prst="teardrop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71770" y="4357694"/>
            <a:ext cx="6072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«Почувствовав себя на твёрдой почве, Жучка энергично встряхивается, бешено бросается на грудь Тёмы и лижет его в самые губы».</a:t>
            </a:r>
            <a:endParaRPr lang="ru-RU" sz="2000" dirty="0"/>
          </a:p>
        </p:txBody>
      </p:sp>
      <p:pic>
        <p:nvPicPr>
          <p:cNvPr id="24578" name="Picture 2" descr="https://alifba.ru/storage/img/products/113612/co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290"/>
            <a:ext cx="2786082" cy="414629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1397000"/>
          <a:ext cx="8358246" cy="1531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</a:tblGrid>
              <a:tr h="153193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err="1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42886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57554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4942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43636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72330" y="1500174"/>
            <a:ext cx="64294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dn2.vectorstock.com/i/1000x1000/77/71/funny-animal-cartoon-collection-vector-9777771.jpg"/>
          <p:cNvPicPr>
            <a:picLocks noChangeAspect="1" noChangeArrowheads="1"/>
          </p:cNvPicPr>
          <p:nvPr/>
        </p:nvPicPr>
        <p:blipFill>
          <a:blip r:embed="rId2"/>
          <a:srcRect b="8643"/>
          <a:stretch>
            <a:fillRect/>
          </a:stretch>
        </p:blipFill>
        <p:spPr bwMode="auto">
          <a:xfrm>
            <a:off x="4670911" y="3000372"/>
            <a:ext cx="4473089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3299</TotalTime>
  <Words>1055</Words>
  <Application>Microsoft Office PowerPoint</Application>
  <PresentationFormat>Экран (4:3)</PresentationFormat>
  <Paragraphs>179</Paragraphs>
  <Slides>34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Diseño predeterminado</vt:lpstr>
      <vt:lpstr>Отгадаем слово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Думаем и предполагаем…</vt:lpstr>
      <vt:lpstr>Задачи урока</vt:lpstr>
      <vt:lpstr>Слайд 23</vt:lpstr>
      <vt:lpstr>СНАП История бультерьера</vt:lpstr>
      <vt:lpstr>Приступаем к чтению</vt:lpstr>
      <vt:lpstr>Зрительная разминка</vt:lpstr>
      <vt:lpstr>Продолжаем чтение</vt:lpstr>
      <vt:lpstr>Разбираемся в прочитанном</vt:lpstr>
      <vt:lpstr>Выборка текста по теме</vt:lpstr>
      <vt:lpstr>Тематические выписки</vt:lpstr>
      <vt:lpstr>Готовим краткий пересказ</vt:lpstr>
      <vt:lpstr>Слушаем чтение                                 и работаем с текстом</vt:lpstr>
      <vt:lpstr>Задачи урока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www.glzy8.com提供海量PPT模板免费下载！</dc:title>
  <dc:subject/>
  <dc:creator>Филиппова Елена Яковлевна</dc:creator>
  <cp:keywords/>
  <dc:description/>
  <cp:lastModifiedBy>Natalya Shustova</cp:lastModifiedBy>
  <cp:revision>114</cp:revision>
  <dcterms:created xsi:type="dcterms:W3CDTF">2009-03-26T20:51:52Z</dcterms:created>
  <dcterms:modified xsi:type="dcterms:W3CDTF">2023-05-04T02:23:04Z</dcterms:modified>
  <cp:category/>
</cp:coreProperties>
</file>