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heme/themeOverride2.xml" ContentType="application/vnd.openxmlformats-officedocument.themeOverride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6" r:id="rId2"/>
    <p:sldId id="277" r:id="rId3"/>
    <p:sldId id="283" r:id="rId4"/>
    <p:sldId id="256" r:id="rId5"/>
    <p:sldId id="274" r:id="rId6"/>
    <p:sldId id="284" r:id="rId7"/>
    <p:sldId id="278" r:id="rId8"/>
    <p:sldId id="268" r:id="rId9"/>
    <p:sldId id="279" r:id="rId10"/>
    <p:sldId id="280" r:id="rId11"/>
    <p:sldId id="281" r:id="rId12"/>
    <p:sldId id="260" r:id="rId13"/>
    <p:sldId id="282" r:id="rId14"/>
    <p:sldId id="27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D17B0"/>
    <a:srgbClr val="2C3B38"/>
    <a:srgbClr val="881226"/>
    <a:srgbClr val="86146E"/>
    <a:srgbClr val="B3C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397" autoAdjust="0"/>
  </p:normalViewPr>
  <p:slideViewPr>
    <p:cSldViewPr snapToGrid="0">
      <p:cViewPr>
        <p:scale>
          <a:sx n="60" d="100"/>
          <a:sy n="60" d="100"/>
        </p:scale>
        <p:origin x="-1014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A33F8-E628-407E-BEA7-03187385A4CD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B4BB9-4B5D-44E8-8D8A-505D59B11D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85920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B4BB9-4B5D-44E8-8D8A-505D59B11D9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0975A69A-B2DA-4225-A6A0-05FD35EFECC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1736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страна гор, покрытых вереском, глубоких древних озёр, старинных замков.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B4BB9-4B5D-44E8-8D8A-505D59B11D9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Запишите тему урока.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B4BB9-4B5D-44E8-8D8A-505D59B11D9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0975A69A-B2DA-4225-A6A0-05FD35EFECC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1736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Беседа.</a:t>
            </a:r>
            <a:r>
              <a:rPr lang="ru-RU" baseline="0" dirty="0" smtClean="0"/>
              <a:t> Понравилось ли вам произведение? Что удивило? Ради чего отец принёс в жертву своего сына? (К этому вопросу мы вернёмся позже.)</a:t>
            </a:r>
          </a:p>
          <a:p>
            <a:r>
              <a:rPr lang="ru-RU" baseline="0" dirty="0" err="1" smtClean="0"/>
              <a:t>Физминутка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B4BB9-4B5D-44E8-8D8A-505D59B11D9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памяти восстановите последовательность событий в балладе и расположите иллюстрации в соответствии с ней. В тетради</a:t>
            </a:r>
            <a:r>
              <a:rPr lang="ru-RU" baseline="0" dirty="0" smtClean="0"/>
              <a:t> карандашом запишите последовательность чисел. Затем самостоятельно прочитайте текст баллады (с. 236 – 240) и при необходимости исправьте числовой ряд.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B4BB9-4B5D-44E8-8D8A-505D59B11D9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Отметьте цитаты в учебнике</a:t>
            </a:r>
            <a:r>
              <a:rPr lang="ru-RU" baseline="0" dirty="0" smtClean="0"/>
              <a:t> карандашом, пронумеруйте их.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B4BB9-4B5D-44E8-8D8A-505D59B11D9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Запишите в тетради цитатный план. Чтение баллады учащимися по частям с последующим пересказом по плану.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B4BB9-4B5D-44E8-8D8A-505D59B11D9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ru-RU" altLang="zh-CN" dirty="0" smtClean="0"/>
              <a:t>Все ли задачи урока удалось выполнить?</a:t>
            </a:r>
            <a:endParaRPr lang="en-US" altLang="zh-CN" dirty="0" smtClean="0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0975A69A-B2DA-4225-A6A0-05FD35EFECC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13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1736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3B38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56752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865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3266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7131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1228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16599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386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92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1529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076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2023/10/13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164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3877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8" Type="http://schemas.openxmlformats.org/officeDocument/2006/relationships/image" Target="../media/image8.jpeg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image" Target="../media/image1.jpeg"/><Relationship Id="rId2" Type="http://schemas.openxmlformats.org/officeDocument/2006/relationships/tags" Target="../tags/tag16.xml"/><Relationship Id="rId16" Type="http://schemas.openxmlformats.org/officeDocument/2006/relationships/notesSlide" Target="../notesSlides/notesSlide9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tags" Target="../tags/tag41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tags" Target="../tags/tag40.xml"/><Relationship Id="rId17" Type="http://schemas.openxmlformats.org/officeDocument/2006/relationships/image" Target="../media/image8.jpeg"/><Relationship Id="rId2" Type="http://schemas.openxmlformats.org/officeDocument/2006/relationships/tags" Target="../tags/tag30.xml"/><Relationship Id="rId16" Type="http://schemas.openxmlformats.org/officeDocument/2006/relationships/image" Target="../media/image1.jpeg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tags" Target="../tags/tag39.xml"/><Relationship Id="rId5" Type="http://schemas.openxmlformats.org/officeDocument/2006/relationships/tags" Target="../tags/tag33.xml"/><Relationship Id="rId15" Type="http://schemas.openxmlformats.org/officeDocument/2006/relationships/notesSlide" Target="../notesSlides/notesSlide10.xml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Relationship Id="rId1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8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1.jpeg"/><Relationship Id="rId2" Type="http://schemas.openxmlformats.org/officeDocument/2006/relationships/tags" Target="../tags/tag2.xml"/><Relationship Id="rId16" Type="http://schemas.openxmlformats.org/officeDocument/2006/relationships/notesSlide" Target="../notesSlides/notesSlide4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" y="238831"/>
            <a:ext cx="6100548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3200" b="1" dirty="0" smtClean="0">
                <a:solidFill>
                  <a:srgbClr val="FD17B0"/>
                </a:solidFill>
              </a:rPr>
              <a:t>Проверим домашнее задание</a:t>
            </a:r>
            <a:endParaRPr lang="zh-CN" altLang="en-US" sz="3200" b="1" dirty="0" smtClean="0">
              <a:solidFill>
                <a:srgbClr val="FD17B0"/>
              </a:solidFill>
            </a:endParaRPr>
          </a:p>
        </p:txBody>
      </p:sp>
      <p:pic>
        <p:nvPicPr>
          <p:cNvPr id="23554" name="Picture 2" descr="C:\Users\79126\Desktop\Мои документы\3. ОВЗ\2. Чтение. ОВЗ\Ч-9. ОВЗ\30. Стивенсон. Вересковый мёд\1. Биография Стивенсона\062a0d10f0366f4169b3f49ff569027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0114" y="1110886"/>
            <a:ext cx="7179078" cy="5266029"/>
          </a:xfrm>
          <a:prstGeom prst="rect">
            <a:avLst/>
          </a:prstGeom>
          <a:noFill/>
          <a:ln w="28575">
            <a:solidFill>
              <a:srgbClr val="FD17B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86603" y="1774209"/>
            <a:ext cx="38623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Выразительное чтение биографической статьи учебника на с. 236.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Пересказ содержания статьи по опорным словам, записанным в тетради.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41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238831"/>
            <a:ext cx="3330055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 smtClean="0">
                <a:solidFill>
                  <a:srgbClr val="FD17B0"/>
                </a:solidFill>
              </a:rPr>
              <a:t>Восстановим сюжет</a:t>
            </a:r>
            <a:endParaRPr lang="zh-CN" altLang="en-US" sz="2400" b="1" dirty="0" smtClean="0">
              <a:solidFill>
                <a:srgbClr val="FD17B0"/>
              </a:solidFill>
            </a:endParaRPr>
          </a:p>
        </p:txBody>
      </p:sp>
      <p:pic>
        <p:nvPicPr>
          <p:cNvPr id="5" name="Picture 2" descr="https://i.mycdn.me/i?r=AyH4iRPQ2q0otWIFepML2LxR0k8PR-jz2WNuelIF46U3QQ"/>
          <p:cNvPicPr>
            <a:picLocks noChangeAspect="1" noChangeArrowheads="1"/>
          </p:cNvPicPr>
          <p:nvPr/>
        </p:nvPicPr>
        <p:blipFill>
          <a:blip r:embed="rId3"/>
          <a:srcRect l="1252" t="2081" r="2516" b="1830"/>
          <a:stretch>
            <a:fillRect/>
          </a:stretch>
        </p:blipFill>
        <p:spPr bwMode="auto">
          <a:xfrm>
            <a:off x="3575714" y="218364"/>
            <a:ext cx="2669887" cy="33164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2" descr="https://i.mycdn.me/i?r=AyH4iRPQ2q0otWIFepML2LxRYUDETuDtkuHbnOs232U4fw"/>
          <p:cNvPicPr>
            <a:picLocks noChangeAspect="1" noChangeArrowheads="1"/>
          </p:cNvPicPr>
          <p:nvPr/>
        </p:nvPicPr>
        <p:blipFill>
          <a:blip r:embed="rId4"/>
          <a:srcRect l="1823" t="1233" r="1604" b="1711"/>
          <a:stretch>
            <a:fillRect/>
          </a:stretch>
        </p:blipFill>
        <p:spPr bwMode="auto">
          <a:xfrm>
            <a:off x="6359858" y="218363"/>
            <a:ext cx="2637511" cy="33027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4" descr="https://i.mycdn.me/i?r=AyH4iRPQ2q0otWIFepML2LxRokOv8d0SsYcBukwjwz9ZJ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8365" y="1325103"/>
            <a:ext cx="3261814" cy="18592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2" descr="https://i.mycdn.me/i?r=AyH4iRPQ2q0otWIFepML2LxRbPCbB13Ol9LdEQj6FWDydg"/>
          <p:cNvPicPr>
            <a:picLocks noChangeAspect="1" noChangeArrowheads="1"/>
          </p:cNvPicPr>
          <p:nvPr/>
        </p:nvPicPr>
        <p:blipFill>
          <a:blip r:embed="rId6"/>
          <a:srcRect l="10066" t="8626" r="11414" b="3200"/>
          <a:stretch>
            <a:fillRect/>
          </a:stretch>
        </p:blipFill>
        <p:spPr bwMode="auto">
          <a:xfrm>
            <a:off x="191069" y="3330054"/>
            <a:ext cx="3291527" cy="23064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Picture 2" descr="https://i.mycdn.me/i?r=AyH4iRPQ2q0otWIFepML2LxRPyqj2KDtsPGDDklAo8QNyw"/>
          <p:cNvPicPr>
            <a:picLocks noChangeAspect="1" noChangeArrowheads="1"/>
          </p:cNvPicPr>
          <p:nvPr/>
        </p:nvPicPr>
        <p:blipFill>
          <a:blip r:embed="rId7"/>
          <a:srcRect l="2042" t="728" r="2817" b="1652"/>
          <a:stretch>
            <a:fillRect/>
          </a:stretch>
        </p:blipFill>
        <p:spPr bwMode="auto">
          <a:xfrm>
            <a:off x="3575714" y="3629031"/>
            <a:ext cx="2442950" cy="3083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2" descr="https://i.mycdn.me/i?r=AyH4iRPQ2q0otWIFepML2LxRNVYIMzxOrUblcR219AuYGw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077227" y="1309107"/>
            <a:ext cx="2946451" cy="16087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Picture 2" descr="https://i.mycdn.me/i?r=AyH4iRPQ2q0otWIFepML2LxR0V6El4OH7PvXXjMAHBhbS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05212" y="3632423"/>
            <a:ext cx="2915957" cy="1702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2" descr="https://i.mycdn.me/i?r=AyH4iRPQ2q0otWIFepML2LxRGikQtV90QsXVdoV_IdnPQQ"/>
          <p:cNvPicPr>
            <a:picLocks noChangeAspect="1" noChangeArrowheads="1"/>
          </p:cNvPicPr>
          <p:nvPr/>
        </p:nvPicPr>
        <p:blipFill>
          <a:blip r:embed="rId10">
            <a:lum contrast="20000"/>
          </a:blip>
          <a:srcRect/>
          <a:stretch>
            <a:fillRect/>
          </a:stretch>
        </p:blipFill>
        <p:spPr bwMode="auto">
          <a:xfrm>
            <a:off x="9047329" y="3002507"/>
            <a:ext cx="2908109" cy="36642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72955" y="2770496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605283" y="3127612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416722" y="3113964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159923" y="2499816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61581" y="5215720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618930" y="6307541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171063" y="4929117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187217" y="6198359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63773" y="6332561"/>
            <a:ext cx="3193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Иллюстрации Андрея </a:t>
            </a:r>
            <a:r>
              <a:rPr lang="ru-RU" dirty="0" err="1" smtClean="0"/>
              <a:t>Харшака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1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238831"/>
            <a:ext cx="3330055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 smtClean="0">
                <a:solidFill>
                  <a:srgbClr val="FD17B0"/>
                </a:solidFill>
              </a:rPr>
              <a:t>Восстановим сюжет</a:t>
            </a:r>
            <a:endParaRPr lang="zh-CN" altLang="en-US" sz="2400" b="1" dirty="0" smtClean="0">
              <a:solidFill>
                <a:srgbClr val="FD17B0"/>
              </a:solidFill>
            </a:endParaRPr>
          </a:p>
        </p:txBody>
      </p:sp>
      <p:pic>
        <p:nvPicPr>
          <p:cNvPr id="5" name="Picture 2" descr="https://i.mycdn.me/i?r=AyH4iRPQ2q0otWIFepML2LxR0k8PR-jz2WNuelIF46U3QQ"/>
          <p:cNvPicPr>
            <a:picLocks noChangeAspect="1" noChangeArrowheads="1"/>
          </p:cNvPicPr>
          <p:nvPr/>
        </p:nvPicPr>
        <p:blipFill>
          <a:blip r:embed="rId3"/>
          <a:srcRect l="1252" t="2081" r="2516" b="1830"/>
          <a:stretch>
            <a:fillRect/>
          </a:stretch>
        </p:blipFill>
        <p:spPr bwMode="auto">
          <a:xfrm>
            <a:off x="3220872" y="232012"/>
            <a:ext cx="2669887" cy="33164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2" descr="https://i.mycdn.me/i?r=AyH4iRPQ2q0otWIFepML2LxRYUDETuDtkuHbnOs232U4fw"/>
          <p:cNvPicPr>
            <a:picLocks noChangeAspect="1" noChangeArrowheads="1"/>
          </p:cNvPicPr>
          <p:nvPr/>
        </p:nvPicPr>
        <p:blipFill>
          <a:blip r:embed="rId4"/>
          <a:srcRect l="1823" t="1233" r="1604" b="1711"/>
          <a:stretch>
            <a:fillRect/>
          </a:stretch>
        </p:blipFill>
        <p:spPr bwMode="auto">
          <a:xfrm>
            <a:off x="5991368" y="218363"/>
            <a:ext cx="2637511" cy="33027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4" descr="https://i.mycdn.me/i?r=AyH4iRPQ2q0otWIFepML2LxRokOv8d0SsYcBukwjwz9ZJ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39118" y="1052149"/>
            <a:ext cx="3261814" cy="18592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2" descr="https://i.mycdn.me/i?r=AyH4iRPQ2q0otWIFepML2LxRbPCbB13Ol9LdEQj6FWDydg"/>
          <p:cNvPicPr>
            <a:picLocks noChangeAspect="1" noChangeArrowheads="1"/>
          </p:cNvPicPr>
          <p:nvPr/>
        </p:nvPicPr>
        <p:blipFill>
          <a:blip r:embed="rId6"/>
          <a:srcRect l="10066" t="8626" r="11414" b="3200"/>
          <a:stretch>
            <a:fillRect/>
          </a:stretch>
        </p:blipFill>
        <p:spPr bwMode="auto">
          <a:xfrm>
            <a:off x="1050878" y="3937379"/>
            <a:ext cx="3291527" cy="23064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Picture 2" descr="https://i.mycdn.me/i?r=AyH4iRPQ2q0otWIFepML2LxRPyqj2KDtsPGDDklAo8QNyw"/>
          <p:cNvPicPr>
            <a:picLocks noChangeAspect="1" noChangeArrowheads="1"/>
          </p:cNvPicPr>
          <p:nvPr/>
        </p:nvPicPr>
        <p:blipFill>
          <a:blip r:embed="rId7"/>
          <a:srcRect l="2042" t="728" r="2817" b="1652"/>
          <a:stretch>
            <a:fillRect/>
          </a:stretch>
        </p:blipFill>
        <p:spPr bwMode="auto">
          <a:xfrm>
            <a:off x="4421874" y="3597459"/>
            <a:ext cx="2442950" cy="3083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2" descr="https://i.mycdn.me/i?r=AyH4iRPQ2q0otWIFepML2LxRNVYIMzxOrUblcR219AuYGw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617752" y="5034946"/>
            <a:ext cx="2946451" cy="16087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Picture 2" descr="https://i.mycdn.me/i?r=AyH4iRPQ2q0otWIFepML2LxR0V6El4OH7PvXXjMAHBhbS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33511" y="3277581"/>
            <a:ext cx="2915957" cy="1702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2" descr="https://i.mycdn.me/i?r=AyH4iRPQ2q0otWIFepML2LxRGikQtV90QsXVdoV_IdnPQQ"/>
          <p:cNvPicPr>
            <a:picLocks noChangeAspect="1" noChangeArrowheads="1"/>
          </p:cNvPicPr>
          <p:nvPr/>
        </p:nvPicPr>
        <p:blipFill>
          <a:blip r:embed="rId10">
            <a:lum contrast="20000"/>
          </a:blip>
          <a:srcRect/>
          <a:stretch>
            <a:fillRect/>
          </a:stretch>
        </p:blipFill>
        <p:spPr bwMode="auto">
          <a:xfrm>
            <a:off x="176284" y="750627"/>
            <a:ext cx="2908109" cy="36642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8843749" y="2456598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291384" y="3086669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089175" y="3100317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709545" y="6157417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094095" y="5806281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506035" y="6212008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385713" y="4533332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16172" y="3946479"/>
            <a:ext cx="614149" cy="369332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77505" y="6318914"/>
            <a:ext cx="3193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Иллюстрации Андрея </a:t>
            </a:r>
            <a:r>
              <a:rPr lang="ru-RU" dirty="0" err="1" smtClean="0"/>
              <a:t>Харшака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8816454" y="177421"/>
            <a:ext cx="3179928" cy="646331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Подберите к иллюстрациям подписи из текста баллады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141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Shape"/>
          <p:cNvSpPr/>
          <p:nvPr/>
        </p:nvSpPr>
        <p:spPr>
          <a:xfrm>
            <a:off x="1" y="0"/>
            <a:ext cx="5115068" cy="6858000"/>
          </a:xfrm>
          <a:prstGeom prst="parallelogram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99884" y="230775"/>
            <a:ext cx="5104263" cy="523220"/>
          </a:xfrm>
          <a:prstGeom prst="rect">
            <a:avLst/>
          </a:prstGeom>
          <a:solidFill>
            <a:srgbClr val="FD17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altLang="zh-CN" sz="2800" b="1" dirty="0" smtClean="0">
                <a:solidFill>
                  <a:srgbClr val="2C3B38"/>
                </a:solidFill>
              </a:rPr>
              <a:t>Цитатный план баллады</a:t>
            </a:r>
            <a:endParaRPr lang="zh-CN" altLang="en-US" sz="2800" b="1" dirty="0" smtClean="0">
              <a:solidFill>
                <a:srgbClr val="2C3B38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86237" y="935072"/>
            <a:ext cx="604140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1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ru-RU" altLang="zh-CN" sz="2000" dirty="0" smtClean="0">
                <a:solidFill>
                  <a:srgbClr val="2C3B38"/>
                </a:solidFill>
              </a:rPr>
              <a:t> «Из вереска напиток забыт давным-давно».</a:t>
            </a:r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86238" y="1412913"/>
            <a:ext cx="604140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2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ru-RU" altLang="zh-CN" sz="2000" dirty="0" smtClean="0">
                <a:solidFill>
                  <a:srgbClr val="2C3B38"/>
                </a:solidFill>
              </a:rPr>
              <a:t> «В котлах его варили и пили всей семьёй   	малютки-медовары в пещерах под землёй».</a:t>
            </a:r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86236" y="2204652"/>
            <a:ext cx="604140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3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ru-RU" altLang="zh-CN" sz="2000" dirty="0" smtClean="0">
                <a:solidFill>
                  <a:srgbClr val="2C3B38"/>
                </a:solidFill>
              </a:rPr>
              <a:t> «Пришёл король шотландский, безжалостный к 	врагам…» </a:t>
            </a:r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99885" y="3010041"/>
            <a:ext cx="604140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4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ru-RU" altLang="zh-CN" sz="2000" dirty="0" smtClean="0">
                <a:solidFill>
                  <a:srgbClr val="2C3B38"/>
                </a:solidFill>
              </a:rPr>
              <a:t> «… на поле боевом лежал живой на мёртвом и 	мёртвый на живом».</a:t>
            </a:r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99884" y="3815427"/>
            <a:ext cx="604140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5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ru-RU" altLang="zh-CN" sz="2000" dirty="0" smtClean="0">
                <a:solidFill>
                  <a:srgbClr val="2C3B38"/>
                </a:solidFill>
              </a:rPr>
              <a:t> «… вассалы приметили двоих последних 	медоваров, оставшихся в живых».</a:t>
            </a:r>
            <a:endParaRPr lang="zh-CN" altLang="en-US" sz="2000" dirty="0" smtClean="0">
              <a:solidFill>
                <a:srgbClr val="2C3B38"/>
              </a:solidFill>
            </a:endParaRPr>
          </a:p>
        </p:txBody>
      </p:sp>
      <p:pic>
        <p:nvPicPr>
          <p:cNvPr id="12" name="Picture 2" descr="https://i.mycdn.me/i?r=AyH4iRPQ2q0otWIFepML2LxRGikQtV90QsXVdoV_IdnPQQ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1827663" y="2961565"/>
            <a:ext cx="2908109" cy="36642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文本框 10"/>
          <p:cNvSpPr txBox="1"/>
          <p:nvPr/>
        </p:nvSpPr>
        <p:spPr>
          <a:xfrm>
            <a:off x="5302159" y="4622920"/>
            <a:ext cx="604140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6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ru-RU" altLang="zh-CN" sz="2000" dirty="0" smtClean="0">
                <a:solidFill>
                  <a:srgbClr val="2C3B38"/>
                </a:solidFill>
              </a:rPr>
              <a:t> «Сын и отец молчали, стоя у края скалы».</a:t>
            </a:r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4" name="文本框 10"/>
          <p:cNvSpPr txBox="1"/>
          <p:nvPr/>
        </p:nvSpPr>
        <p:spPr>
          <a:xfrm>
            <a:off x="5302157" y="5127886"/>
            <a:ext cx="604140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7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ru-RU" altLang="zh-CN" sz="2000" dirty="0" smtClean="0">
                <a:solidFill>
                  <a:srgbClr val="2C3B38"/>
                </a:solidFill>
              </a:rPr>
              <a:t> «- Тайну давно бы я выдал, если бы сын                   	не мешал!».</a:t>
            </a:r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5" name="文本框 10"/>
          <p:cNvSpPr txBox="1"/>
          <p:nvPr/>
        </p:nvSpPr>
        <p:spPr>
          <a:xfrm>
            <a:off x="5304431" y="5935379"/>
            <a:ext cx="604140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8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ru-RU" altLang="zh-CN" sz="2000" dirty="0" smtClean="0">
                <a:solidFill>
                  <a:srgbClr val="2C3B38"/>
                </a:solidFill>
              </a:rPr>
              <a:t> «</a:t>
            </a:r>
            <a:r>
              <a:rPr lang="ru-RU" altLang="zh-CN" sz="2000" dirty="0" smtClean="0">
                <a:solidFill>
                  <a:srgbClr val="2C3B38"/>
                </a:solidFill>
              </a:rPr>
              <a:t>Пускай </a:t>
            </a:r>
            <a:r>
              <a:rPr lang="ru-RU" altLang="zh-CN" sz="2000" dirty="0" smtClean="0">
                <a:solidFill>
                  <a:srgbClr val="2C3B38"/>
                </a:solidFill>
              </a:rPr>
              <a:t>со мной умрёт моя святая тайна,                 	мой вересковый мёд!».</a:t>
            </a:r>
            <a:endParaRPr lang="zh-CN" altLang="en-US" sz="2000" dirty="0" smtClean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5229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17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5437188" cy="6858000"/>
          </a:xfrm>
          <a:custGeom>
            <a:avLst/>
            <a:gdLst>
              <a:gd name="T0" fmla="*/ 0 w 5437991"/>
              <a:gd name="T1" fmla="*/ 0 h 6858000"/>
              <a:gd name="T2" fmla="*/ 5433976 w 5437991"/>
              <a:gd name="T3" fmla="*/ 0 h 6858000"/>
              <a:gd name="T4" fmla="*/ 1631922 w 5437991"/>
              <a:gd name="T5" fmla="*/ 6858000 h 6858000"/>
              <a:gd name="T6" fmla="*/ 0 w 5437991"/>
              <a:gd name="T7" fmla="*/ 6858000 h 6858000"/>
              <a:gd name="T8" fmla="*/ 0 w 543799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7991" h="6858000">
                <a:moveTo>
                  <a:pt x="0" y="0"/>
                </a:moveTo>
                <a:lnTo>
                  <a:pt x="5437991" y="0"/>
                </a:lnTo>
                <a:lnTo>
                  <a:pt x="16331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5" name="Text Box 2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0251" y="262825"/>
            <a:ext cx="34938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zh-CN" sz="3600" b="1" dirty="0" smtClean="0">
                <a:solidFill>
                  <a:srgbClr val="FD17B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ЗАДАЧИ</a:t>
            </a:r>
            <a:endParaRPr lang="zh-CN" altLang="en-US" sz="3600" b="1" dirty="0">
              <a:solidFill>
                <a:srgbClr val="FD17B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3077" name="直接连接符 22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>
            <a:off x="2095502" y="1628775"/>
            <a:ext cx="2430463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78" name="直接连接符 24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2844800" y="534991"/>
            <a:ext cx="0" cy="2124075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9" name="椭圆 2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89364" y="1955799"/>
            <a:ext cx="736600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0" name="椭圆 2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306764" y="2813049"/>
            <a:ext cx="736600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1" name="椭圆 2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843215" y="3690936"/>
            <a:ext cx="735012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2" name="椭圆 3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370139" y="4559299"/>
            <a:ext cx="735012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3" name="椭圆 3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43338" y="2008186"/>
            <a:ext cx="628651" cy="630238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1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4" name="椭圆 3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359151" y="2867024"/>
            <a:ext cx="630239" cy="628650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2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5" name="椭圆 3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895602" y="3743327"/>
            <a:ext cx="630239" cy="630237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3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6" name="椭圆 3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422526" y="4603752"/>
            <a:ext cx="630239" cy="630237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4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525964" y="2105563"/>
            <a:ext cx="6460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Познакомиться с содержанием баллады Р.Л. Стивенсона «Вересковый мёд».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095751" y="3027434"/>
            <a:ext cx="620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Ответить на вопросы по её содержанию.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07277" y="3909715"/>
            <a:ext cx="620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Пересказать содержание баллады.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172540" y="4796374"/>
            <a:ext cx="620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Выразительно читать фрагменты баллады.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8" name="Text Box 20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066805" y="867248"/>
            <a:ext cx="18113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zh-CN" sz="2400" b="1" dirty="0" smtClean="0">
                <a:solidFill>
                  <a:srgbClr val="FD17B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урока</a:t>
            </a:r>
            <a:endParaRPr lang="zh-CN" altLang="en-US" sz="2400" b="1" dirty="0">
              <a:solidFill>
                <a:srgbClr val="FD17B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456994" y="661671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pic>
        <p:nvPicPr>
          <p:cNvPr id="27650" name="Picture 2" descr="C:\Users\79126\Desktop\Мои документы\3. ОВЗ\2. Чтение. ОВЗ\Ч-9. ОВЗ\30. Стивенсон. Вересковый мёд\2. Вересковый мёд\Илл. А. Харшака\img010.jpg"/>
          <p:cNvPicPr>
            <a:picLocks noChangeAspect="1" noChangeArrowheads="1"/>
          </p:cNvPicPr>
          <p:nvPr/>
        </p:nvPicPr>
        <p:blipFill>
          <a:blip r:embed="rId18"/>
          <a:srcRect l="4611" t="53974" r="52373" b="14001"/>
          <a:stretch>
            <a:fillRect/>
          </a:stretch>
        </p:blipFill>
        <p:spPr bwMode="auto">
          <a:xfrm>
            <a:off x="9512491" y="4255598"/>
            <a:ext cx="2679510" cy="260240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239586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17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5437188" cy="6858000"/>
          </a:xfrm>
          <a:custGeom>
            <a:avLst/>
            <a:gdLst>
              <a:gd name="T0" fmla="*/ 0 w 5437991"/>
              <a:gd name="T1" fmla="*/ 0 h 6858000"/>
              <a:gd name="T2" fmla="*/ 5433976 w 5437991"/>
              <a:gd name="T3" fmla="*/ 0 h 6858000"/>
              <a:gd name="T4" fmla="*/ 1631922 w 5437991"/>
              <a:gd name="T5" fmla="*/ 6858000 h 6858000"/>
              <a:gd name="T6" fmla="*/ 0 w 5437991"/>
              <a:gd name="T7" fmla="*/ 6858000 h 6858000"/>
              <a:gd name="T8" fmla="*/ 0 w 543799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7991" h="6858000">
                <a:moveTo>
                  <a:pt x="0" y="0"/>
                </a:moveTo>
                <a:lnTo>
                  <a:pt x="5437991" y="0"/>
                </a:lnTo>
                <a:lnTo>
                  <a:pt x="16331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5" name="Text Box 2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716" y="208234"/>
            <a:ext cx="4503761" cy="461665"/>
          </a:xfrm>
          <a:prstGeom prst="rect">
            <a:avLst/>
          </a:prstGeom>
          <a:solidFill>
            <a:srgbClr val="FD17B0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zh-CN" sz="2400" b="1" dirty="0" smtClean="0">
                <a:solidFill>
                  <a:srgbClr val="2C3B38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ДОМАШНЕЕ</a:t>
            </a:r>
            <a:endParaRPr lang="zh-CN" altLang="en-US" sz="2400" b="1" dirty="0">
              <a:solidFill>
                <a:srgbClr val="2C3B38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3077" name="直接连接符 22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>
            <a:off x="2095502" y="1628775"/>
            <a:ext cx="2430463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78" name="直接连接符 24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2844800" y="534991"/>
            <a:ext cx="0" cy="2124075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9" name="椭圆 2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89364" y="1955799"/>
            <a:ext cx="736600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0" name="椭圆 2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306764" y="2813049"/>
            <a:ext cx="736600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1" name="椭圆 2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843215" y="3690936"/>
            <a:ext cx="735012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2" name="椭圆 3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370139" y="4559299"/>
            <a:ext cx="735012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3" name="椭圆 3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43338" y="2008186"/>
            <a:ext cx="628651" cy="630238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1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4" name="椭圆 3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359151" y="2867024"/>
            <a:ext cx="630239" cy="628650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2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5" name="椭圆 3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895602" y="3743327"/>
            <a:ext cx="630239" cy="630237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3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525964" y="2105563"/>
            <a:ext cx="620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Знать содержание баллады Р.Л. Стивенсона «Вересковый мёд».</a:t>
            </a:r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095751" y="3027434"/>
            <a:ext cx="620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Подготовиться к тесту на знание содержания баллады.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07277" y="3909715"/>
            <a:ext cx="620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Подготовить выразительное чтение баллады.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8" name="Text Box 20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684896" y="949135"/>
            <a:ext cx="2743199" cy="460375"/>
          </a:xfrm>
          <a:prstGeom prst="rect">
            <a:avLst/>
          </a:prstGeom>
          <a:solidFill>
            <a:srgbClr val="FD17B0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zh-CN" sz="2400" b="1" dirty="0" smtClean="0">
                <a:solidFill>
                  <a:srgbClr val="2C3B38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ЗАДАНИЕ</a:t>
            </a:r>
            <a:endParaRPr lang="zh-CN" altLang="en-US" sz="2400" b="1" dirty="0">
              <a:solidFill>
                <a:srgbClr val="2C3B38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456994" y="661671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pic>
        <p:nvPicPr>
          <p:cNvPr id="20" name="Picture 2" descr="C:\Users\79126\Desktop\Мои документы\3. ОВЗ\2. Чтение. ОВЗ\Ч-9. ОВЗ\30. Стивенсон. Вересковый мёд\2. Вересковый мёд\Илл. А. Харшака\img010.jpg"/>
          <p:cNvPicPr>
            <a:picLocks noChangeAspect="1" noChangeArrowheads="1"/>
          </p:cNvPicPr>
          <p:nvPr/>
        </p:nvPicPr>
        <p:blipFill>
          <a:blip r:embed="rId17"/>
          <a:srcRect l="4611" t="53974" r="52373" b="14001"/>
          <a:stretch>
            <a:fillRect/>
          </a:stretch>
        </p:blipFill>
        <p:spPr bwMode="auto">
          <a:xfrm>
            <a:off x="9512491" y="4255598"/>
            <a:ext cx="2679510" cy="260240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239586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238831"/>
            <a:ext cx="3330055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 smtClean="0">
                <a:solidFill>
                  <a:srgbClr val="FD17B0"/>
                </a:solidFill>
              </a:rPr>
              <a:t>Место действия</a:t>
            </a:r>
            <a:endParaRPr lang="zh-CN" altLang="en-US" sz="2400" b="1" dirty="0" smtClean="0">
              <a:solidFill>
                <a:srgbClr val="FD17B0"/>
              </a:solidFill>
            </a:endParaRPr>
          </a:p>
        </p:txBody>
      </p:sp>
      <p:pic>
        <p:nvPicPr>
          <p:cNvPr id="6146" name="Picture 2" descr="https://r4.mt.ru/r26/photoF73C/20448709170-0/png/bp.jpe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contrast="40000"/>
          </a:blip>
          <a:srcRect/>
          <a:stretch>
            <a:fillRect/>
          </a:stretch>
        </p:blipFill>
        <p:spPr bwMode="auto">
          <a:xfrm>
            <a:off x="5753704" y="0"/>
            <a:ext cx="616226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41277" y="1871471"/>
            <a:ext cx="48404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Местом действия многих произведений Р. Л. Стивенсона стала родная Шотландия.           Слово «</a:t>
            </a:r>
            <a:r>
              <a:rPr lang="ru-RU" sz="2400" dirty="0" err="1" smtClean="0"/>
              <a:t>Scotland</a:t>
            </a:r>
            <a:r>
              <a:rPr lang="ru-RU" sz="2400" dirty="0" smtClean="0"/>
              <a:t>» в переводе            с английского означает «земля скоттов»: «</a:t>
            </a:r>
            <a:r>
              <a:rPr lang="ru-RU" sz="2400" dirty="0" err="1" smtClean="0"/>
              <a:t>Land</a:t>
            </a:r>
            <a:r>
              <a:rPr lang="ru-RU" sz="2400" dirty="0" smtClean="0"/>
              <a:t>» – земля, «</a:t>
            </a:r>
            <a:r>
              <a:rPr lang="ru-RU" sz="2400" dirty="0" err="1" smtClean="0"/>
              <a:t>Scot</a:t>
            </a:r>
            <a:r>
              <a:rPr lang="ru-RU" sz="2400" dirty="0" smtClean="0"/>
              <a:t>» – скотты.                                                 Кроме них, территорию Шотландии населяли племена бриттов, англосаксов и пиктов.</a:t>
            </a:r>
          </a:p>
          <a:p>
            <a:r>
              <a:rPr lang="ru-RU" sz="2400" dirty="0" smtClean="0"/>
              <a:t>Со временем Шотландия стала частью Великобритании.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84191" y="1269242"/>
            <a:ext cx="1596788" cy="369332"/>
          </a:xfrm>
          <a:prstGeom prst="rect">
            <a:avLst/>
          </a:prstGeom>
          <a:noFill/>
          <a:ln w="38100">
            <a:solidFill>
              <a:srgbClr val="FD17B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1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752" y="5581935"/>
            <a:ext cx="10549719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Природа Шотландии отличается своей гористой местностью                                   и очень живописными видами. </a:t>
            </a:r>
            <a:endParaRPr lang="ru-RU" sz="2400" dirty="0"/>
          </a:p>
        </p:txBody>
      </p:sp>
      <p:pic>
        <p:nvPicPr>
          <p:cNvPr id="1026" name="Picture 2" descr="https://d.newsweek.com/en/full/1522814/scot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8220" y="2142699"/>
            <a:ext cx="4823392" cy="31614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30" name="Picture 6" descr="https://i.pinimg.com/736x/52/2f/3e/522f3e5c1913b76aee508fcf35f5ff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331" y="1484181"/>
            <a:ext cx="2593075" cy="32413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32" name="Picture 8" descr="https://w-dog.ru/wallpapers/9/2/497787652092737/shotlandiya-neist-tochka-arxipelag-vnutrennie-gebridy-ostrov-skaj-na-krayu-mayak.jpg"/>
          <p:cNvPicPr>
            <a:picLocks noChangeAspect="1" noChangeArrowheads="1"/>
          </p:cNvPicPr>
          <p:nvPr/>
        </p:nvPicPr>
        <p:blipFill>
          <a:blip r:embed="rId5" cstate="print"/>
          <a:srcRect l="22604" r="22680"/>
          <a:stretch>
            <a:fillRect/>
          </a:stretch>
        </p:blipFill>
        <p:spPr bwMode="auto">
          <a:xfrm>
            <a:off x="8843748" y="1635630"/>
            <a:ext cx="2593075" cy="315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668741" y="0"/>
            <a:ext cx="105770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8000" b="1" dirty="0" smtClean="0">
                <a:solidFill>
                  <a:srgbClr val="FD17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«Вересковый мёд»</a:t>
            </a:r>
            <a:endParaRPr lang="zh-CN" altLang="en-US" sz="8000" b="1" dirty="0">
              <a:solidFill>
                <a:srgbClr val="FD17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3507477" y="3657602"/>
            <a:ext cx="5882185" cy="54591"/>
          </a:xfrm>
          <a:prstGeom prst="line">
            <a:avLst/>
          </a:prstGeom>
          <a:ln w="9525"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507477" y="4574278"/>
            <a:ext cx="5882185" cy="54591"/>
          </a:xfrm>
          <a:prstGeom prst="line">
            <a:avLst/>
          </a:prstGeom>
          <a:ln w="9525"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2947916" y="1118417"/>
            <a:ext cx="6537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3600" b="1" dirty="0" smtClean="0">
                <a:solidFill>
                  <a:srgbClr val="2C3B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Баллада Р.Л. Стивенсона</a:t>
            </a:r>
            <a:endParaRPr lang="zh-CN" altLang="en-US" sz="3600" b="1" dirty="0">
              <a:solidFill>
                <a:srgbClr val="2C3B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72753" y="484293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031553" y="484293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590354" y="484293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149154" y="4864542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3766782" y="1517327"/>
            <a:ext cx="1050879" cy="655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445757" y="2117438"/>
            <a:ext cx="334372" cy="232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584747" y="2811674"/>
            <a:ext cx="1050879" cy="655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376311" y="3058348"/>
            <a:ext cx="334372" cy="232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30" name="Picture 14" descr="https://s8.hostingkartinok.com/uploads/images/2015/11/0ecd13aa192fdb4c2e1920e5cdd1a2ef.pn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 t="4848" b="5125"/>
          <a:stretch>
            <a:fillRect/>
          </a:stretch>
        </p:blipFill>
        <p:spPr bwMode="auto">
          <a:xfrm>
            <a:off x="3148083" y="1937982"/>
            <a:ext cx="6569121" cy="4435522"/>
          </a:xfrm>
          <a:prstGeom prst="ellipse">
            <a:avLst/>
          </a:prstGeom>
          <a:ln w="76200" cap="rnd">
            <a:solidFill>
              <a:srgbClr val="FD17B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91269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17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5437188" cy="6858000"/>
          </a:xfrm>
          <a:custGeom>
            <a:avLst/>
            <a:gdLst>
              <a:gd name="T0" fmla="*/ 0 w 5437991"/>
              <a:gd name="T1" fmla="*/ 0 h 6858000"/>
              <a:gd name="T2" fmla="*/ 5433976 w 5437991"/>
              <a:gd name="T3" fmla="*/ 0 h 6858000"/>
              <a:gd name="T4" fmla="*/ 1631922 w 5437991"/>
              <a:gd name="T5" fmla="*/ 6858000 h 6858000"/>
              <a:gd name="T6" fmla="*/ 0 w 5437991"/>
              <a:gd name="T7" fmla="*/ 6858000 h 6858000"/>
              <a:gd name="T8" fmla="*/ 0 w 543799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7991" h="6858000">
                <a:moveTo>
                  <a:pt x="0" y="0"/>
                </a:moveTo>
                <a:lnTo>
                  <a:pt x="5437991" y="0"/>
                </a:lnTo>
                <a:lnTo>
                  <a:pt x="16331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5" name="Text Box 2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0251" y="262825"/>
            <a:ext cx="34938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zh-CN" sz="3600" b="1" dirty="0" smtClean="0">
                <a:solidFill>
                  <a:srgbClr val="FD17B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ЗАДАЧИ</a:t>
            </a:r>
            <a:endParaRPr lang="zh-CN" altLang="en-US" sz="3600" b="1" dirty="0">
              <a:solidFill>
                <a:srgbClr val="FD17B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3077" name="直接连接符 22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>
            <a:off x="2095502" y="1628775"/>
            <a:ext cx="2430463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78" name="直接连接符 24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2844800" y="534991"/>
            <a:ext cx="0" cy="2124075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9" name="椭圆 2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89364" y="1955799"/>
            <a:ext cx="736600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0" name="椭圆 2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306764" y="2813049"/>
            <a:ext cx="736600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1" name="椭圆 2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843215" y="3690936"/>
            <a:ext cx="735012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2" name="椭圆 3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370139" y="4559299"/>
            <a:ext cx="735012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3" name="椭圆 3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43338" y="2008186"/>
            <a:ext cx="628651" cy="630238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1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4" name="椭圆 3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359151" y="2867024"/>
            <a:ext cx="630239" cy="628650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2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5" name="椭圆 3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895602" y="3743327"/>
            <a:ext cx="630239" cy="630237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3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6" name="椭圆 3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422526" y="4603752"/>
            <a:ext cx="630239" cy="630237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rgbClr val="FD17B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4</a:t>
            </a:r>
            <a:endParaRPr lang="en-US" altLang="zh-CN" sz="2000" dirty="0">
              <a:solidFill>
                <a:srgbClr val="FD17B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525964" y="2105563"/>
            <a:ext cx="6460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Познакомиться с содержанием баллады Р.Л. Стивенсона «Вересковый мёд».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095751" y="3027434"/>
            <a:ext cx="620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Ответить на вопросы по её содержанию.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07277" y="3909715"/>
            <a:ext cx="620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Пересказать содержание баллады.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172540" y="4796374"/>
            <a:ext cx="620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000" dirty="0" smtClean="0">
                <a:solidFill>
                  <a:srgbClr val="2C3B38"/>
                </a:solidFill>
              </a:rPr>
              <a:t>Выразительно читать фрагменты баллады.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8" name="Text Box 20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066805" y="867248"/>
            <a:ext cx="18113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zh-CN" sz="2400" b="1" dirty="0" smtClean="0">
                <a:solidFill>
                  <a:srgbClr val="FD17B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урока</a:t>
            </a:r>
            <a:endParaRPr lang="zh-CN" altLang="en-US" sz="2400" b="1" dirty="0">
              <a:solidFill>
                <a:srgbClr val="FD17B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456994" y="661671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pic>
        <p:nvPicPr>
          <p:cNvPr id="20" name="Picture 2" descr="C:\Users\79126\Desktop\Мои документы\3. ОВЗ\2. Чтение. ОВЗ\Ч-9. ОВЗ\30. Стивенсон. Вересковый мёд\2. Вересковый мёд\Илл. А. Харшака\img010.jpg"/>
          <p:cNvPicPr>
            <a:picLocks noChangeAspect="1" noChangeArrowheads="1"/>
          </p:cNvPicPr>
          <p:nvPr/>
        </p:nvPicPr>
        <p:blipFill>
          <a:blip r:embed="rId18"/>
          <a:srcRect l="4611" t="53974" r="52373" b="14001"/>
          <a:stretch>
            <a:fillRect/>
          </a:stretch>
        </p:blipFill>
        <p:spPr bwMode="auto">
          <a:xfrm>
            <a:off x="9512491" y="4255598"/>
            <a:ext cx="2679510" cy="260240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239586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238831"/>
            <a:ext cx="3330055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 smtClean="0">
                <a:solidFill>
                  <a:srgbClr val="FD17B0"/>
                </a:solidFill>
              </a:rPr>
              <a:t>Вереск </a:t>
            </a:r>
            <a:endParaRPr lang="zh-CN" altLang="en-US" sz="2400" b="1" dirty="0" smtClean="0">
              <a:solidFill>
                <a:srgbClr val="FD17B0"/>
              </a:solidFill>
            </a:endParaRPr>
          </a:p>
        </p:txBody>
      </p:sp>
      <p:pic>
        <p:nvPicPr>
          <p:cNvPr id="34818" name="Picture 2" descr="https://daja.ru/wp-content/uploads/2022/03/TSvety-vereska-krupno-1024x6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106" y="265028"/>
            <a:ext cx="3931454" cy="26222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13982" y="1091526"/>
            <a:ext cx="34483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Вереск - хороший осенний медонос.           Мёд  ароматный,                но темный, терпкий, даже горьковатый,                и очень тягучий.</a:t>
            </a:r>
            <a:endParaRPr lang="ru-RU" sz="2400" dirty="0"/>
          </a:p>
        </p:txBody>
      </p:sp>
      <p:pic>
        <p:nvPicPr>
          <p:cNvPr id="34820" name="Picture 4" descr="https://img-fotki.yandex.ru/get/3303/nevskij.6/0_1823e_319442a5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9625" y="3888653"/>
            <a:ext cx="3907610" cy="26034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4822" name="Picture 6" descr="https://img-fotki.yandex.ru/get/5106/hb37.33/0_4bcc7_b50655a2_-2-XL.jpg"/>
          <p:cNvPicPr>
            <a:picLocks noChangeAspect="1" noChangeArrowheads="1"/>
          </p:cNvPicPr>
          <p:nvPr/>
        </p:nvPicPr>
        <p:blipFill>
          <a:blip r:embed="rId4"/>
          <a:srcRect b="9906"/>
          <a:stretch>
            <a:fillRect/>
          </a:stretch>
        </p:blipFill>
        <p:spPr bwMode="auto">
          <a:xfrm>
            <a:off x="4945622" y="2324590"/>
            <a:ext cx="3857769" cy="26067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123793" y="488731"/>
            <a:ext cx="2617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Пурпурный вереск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797158" y="4303986"/>
            <a:ext cx="2711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Белый вереск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580993" y="5943600"/>
            <a:ext cx="2490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Розовый</a:t>
            </a:r>
            <a:r>
              <a:rPr lang="ru-RU" sz="2400" dirty="0" smtClean="0"/>
              <a:t> вереск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41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238831"/>
            <a:ext cx="3330055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 smtClean="0">
                <a:solidFill>
                  <a:srgbClr val="FD17B0"/>
                </a:solidFill>
              </a:rPr>
              <a:t>Пикты </a:t>
            </a:r>
            <a:endParaRPr lang="zh-CN" altLang="en-US" sz="2400" b="1" dirty="0" smtClean="0">
              <a:solidFill>
                <a:srgbClr val="FD17B0"/>
              </a:solidFill>
            </a:endParaRPr>
          </a:p>
        </p:txBody>
      </p:sp>
      <p:pic>
        <p:nvPicPr>
          <p:cNvPr id="3" name="Picture 2" descr="https://i.mycdn.me/i?r=AyH4iRPQ2q0otWIFepML2LxR8UYKAHafBqWFMmWFUR0Ds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9684" y="177422"/>
            <a:ext cx="5088543" cy="65031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2" descr="https://i.mycdn.me/i?r=AyH4iRPQ2q0otWIFepML2LxRWzHK4QJH4ddESJIT-Fr9w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5489431"/>
            <a:ext cx="3283609" cy="12018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2" descr="https://i.mycdn.me/i?r=AyH4iRPQ2q0otWIFepML2LxRFQSg-ZQWqWitGIAjQNbB_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2242" y="1692322"/>
            <a:ext cx="3113400" cy="36182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32095" y="1052605"/>
            <a:ext cx="327091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Пикты населяли восточное побережье Шотландии.               Они объединились       в союз племён, а потом в Королевство пиктов. Как коренные жители Шотландских гор, пикты были очень неуступчивы.                      В начале 9 века они были завоёваны скоттами и вскоре смешались с ними.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41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238831"/>
            <a:ext cx="3330055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 smtClean="0">
                <a:solidFill>
                  <a:srgbClr val="FD17B0"/>
                </a:solidFill>
              </a:rPr>
              <a:t>Просмотр диафильма</a:t>
            </a:r>
            <a:endParaRPr lang="zh-CN" altLang="en-US" sz="2400" b="1" dirty="0" smtClean="0">
              <a:solidFill>
                <a:srgbClr val="FD17B0"/>
              </a:solidFill>
            </a:endParaRPr>
          </a:p>
        </p:txBody>
      </p:sp>
      <p:pic>
        <p:nvPicPr>
          <p:cNvPr id="4" name="Picture 2" descr="https://diafilmy.su/uploads/posts/2021-02/1613669079_3.jpg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3521122" y="245659"/>
            <a:ext cx="8393373" cy="62950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141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" y="238831"/>
            <a:ext cx="3330055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sz="2400" b="1" dirty="0" smtClean="0">
                <a:solidFill>
                  <a:srgbClr val="FD17B0"/>
                </a:solidFill>
              </a:rPr>
              <a:t>Словарная работа</a:t>
            </a:r>
            <a:endParaRPr lang="zh-CN" altLang="en-US" sz="2400" b="1" dirty="0" smtClean="0">
              <a:solidFill>
                <a:srgbClr val="FD17B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/>
              <a:t>Подберите к каждому слову  определение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2614684" cy="43513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А. Медовар</a:t>
            </a:r>
          </a:p>
          <a:p>
            <a:pPr>
              <a:buNone/>
            </a:pPr>
            <a:r>
              <a:rPr lang="ru-RU" dirty="0" smtClean="0"/>
              <a:t>Б. Котёл</a:t>
            </a:r>
          </a:p>
          <a:p>
            <a:pPr>
              <a:buNone/>
            </a:pPr>
            <a:r>
              <a:rPr lang="ru-RU" dirty="0" smtClean="0"/>
              <a:t>В. Вереск</a:t>
            </a:r>
          </a:p>
          <a:p>
            <a:pPr>
              <a:buNone/>
            </a:pPr>
            <a:r>
              <a:rPr lang="ru-RU" dirty="0" smtClean="0"/>
              <a:t>Г. Вал</a:t>
            </a:r>
          </a:p>
          <a:p>
            <a:pPr>
              <a:buNone/>
            </a:pPr>
            <a:r>
              <a:rPr lang="ru-RU" dirty="0" smtClean="0"/>
              <a:t>Д. Карлик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630304" y="1825625"/>
            <a:ext cx="7723496" cy="435133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Большой металлический круглый сосуд для нагревания воды и приготовления пищи.</a:t>
            </a:r>
          </a:p>
          <a:p>
            <a:pPr marL="514350" indent="-514350">
              <a:buAutoNum type="arabicPeriod"/>
            </a:pPr>
            <a:r>
              <a:rPr lang="ru-RU" dirty="0" smtClean="0"/>
              <a:t>Тот, кто занимается мёдоварением.</a:t>
            </a:r>
          </a:p>
          <a:p>
            <a:pPr marL="514350" indent="-514350">
              <a:buAutoNum type="arabicPeriod"/>
            </a:pPr>
            <a:r>
              <a:rPr lang="ru-RU" dirty="0" smtClean="0"/>
              <a:t>Человек неестественно маленького роста.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Очень высокая волна.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Низкий вечнозелёный кустарник с мелкими листьями и </a:t>
            </a:r>
            <a:r>
              <a:rPr lang="ru-RU" dirty="0" err="1" smtClean="0"/>
              <a:t>лилово-розовыми</a:t>
            </a:r>
            <a:r>
              <a:rPr lang="ru-RU" dirty="0" smtClean="0"/>
              <a:t> цветами.</a:t>
            </a:r>
            <a:endParaRPr lang="ru-RU" dirty="0"/>
          </a:p>
        </p:txBody>
      </p:sp>
      <p:pic>
        <p:nvPicPr>
          <p:cNvPr id="8" name="Picture 2" descr="https://i.mycdn.me/i?r=AyH4iRPQ2q0otWIFepML2LxRWzHK4QJH4ddESJIT-Fr9wg"/>
          <p:cNvPicPr>
            <a:picLocks noChangeAspect="1" noChangeArrowheads="1"/>
          </p:cNvPicPr>
          <p:nvPr/>
        </p:nvPicPr>
        <p:blipFill>
          <a:blip r:embed="rId2"/>
          <a:srcRect r="28511"/>
          <a:stretch>
            <a:fillRect/>
          </a:stretch>
        </p:blipFill>
        <p:spPr bwMode="auto">
          <a:xfrm>
            <a:off x="0" y="5462135"/>
            <a:ext cx="2347415" cy="12018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Picture 2" descr="https://i.mycdn.me/i?r=AyH4iRPQ2q0otWIFepML2LxRWzHK4QJH4ddESJIT-Fr9wg"/>
          <p:cNvPicPr>
            <a:picLocks noChangeAspect="1" noChangeArrowheads="1"/>
          </p:cNvPicPr>
          <p:nvPr/>
        </p:nvPicPr>
        <p:blipFill>
          <a:blip r:embed="rId2"/>
          <a:srcRect r="30035"/>
          <a:stretch>
            <a:fillRect/>
          </a:stretch>
        </p:blipFill>
        <p:spPr bwMode="auto">
          <a:xfrm>
            <a:off x="9444251" y="5448489"/>
            <a:ext cx="2297373" cy="12018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0" y="5431809"/>
            <a:ext cx="12192000" cy="136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6662382"/>
            <a:ext cx="12192000" cy="136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https://i.mycdn.me/i?r=AyH4iRPQ2q0otWIFepML2LxRWzHK4QJH4ddESJIT-Fr9wg"/>
          <p:cNvPicPr>
            <a:picLocks noChangeAspect="1" noChangeArrowheads="1"/>
          </p:cNvPicPr>
          <p:nvPr/>
        </p:nvPicPr>
        <p:blipFill>
          <a:blip r:embed="rId2"/>
          <a:srcRect r="28511"/>
          <a:stretch>
            <a:fillRect/>
          </a:stretch>
        </p:blipFill>
        <p:spPr bwMode="auto">
          <a:xfrm>
            <a:off x="2349689" y="5464409"/>
            <a:ext cx="2347415" cy="12018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" name="Picture 2" descr="https://i.mycdn.me/i?r=AyH4iRPQ2q0otWIFepML2LxRWzHK4QJH4ddESJIT-Fr9wg"/>
          <p:cNvPicPr>
            <a:picLocks noChangeAspect="1" noChangeArrowheads="1"/>
          </p:cNvPicPr>
          <p:nvPr/>
        </p:nvPicPr>
        <p:blipFill>
          <a:blip r:embed="rId2"/>
          <a:srcRect r="28511"/>
          <a:stretch>
            <a:fillRect/>
          </a:stretch>
        </p:blipFill>
        <p:spPr bwMode="auto">
          <a:xfrm>
            <a:off x="4697105" y="5450762"/>
            <a:ext cx="2347415" cy="12018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8" name="Picture 2" descr="https://i.mycdn.me/i?r=AyH4iRPQ2q0otWIFepML2LxRWzHK4QJH4ddESJIT-Fr9wg"/>
          <p:cNvPicPr>
            <a:picLocks noChangeAspect="1" noChangeArrowheads="1"/>
          </p:cNvPicPr>
          <p:nvPr/>
        </p:nvPicPr>
        <p:blipFill>
          <a:blip r:embed="rId2"/>
          <a:srcRect r="28511"/>
          <a:stretch>
            <a:fillRect/>
          </a:stretch>
        </p:blipFill>
        <p:spPr bwMode="auto">
          <a:xfrm>
            <a:off x="7071814" y="5450762"/>
            <a:ext cx="2347415" cy="12018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9" name="Picture 2" descr="https://i.mycdn.me/i?r=AyH4iRPQ2q0otWIFepML2LxRWzHK4QJH4ddESJIT-Fr9wg"/>
          <p:cNvPicPr>
            <a:picLocks noChangeAspect="1" noChangeArrowheads="1"/>
          </p:cNvPicPr>
          <p:nvPr/>
        </p:nvPicPr>
        <p:blipFill>
          <a:blip r:embed="rId2"/>
          <a:srcRect r="87046"/>
          <a:stretch>
            <a:fillRect/>
          </a:stretch>
        </p:blipFill>
        <p:spPr bwMode="auto">
          <a:xfrm>
            <a:off x="11766645" y="5437834"/>
            <a:ext cx="425355" cy="12018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141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任意多边形 1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任意多边形 1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任意多边形 1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1009</Words>
  <Application>Microsoft Office PowerPoint</Application>
  <PresentationFormat>Произвольный</PresentationFormat>
  <Paragraphs>139</Paragraphs>
  <Slides>14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第一PPT模板网-WWW.1PPT.COM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Подберите к каждому слову  определение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第一PPT模板网-WWW.1PPT.COM</dc:subject>
  <dc:creator>第一PPT模板网-WWW.1PPT.COM</dc:creator>
  <dc:description>第一PPT模板网-WWW.1PPT.COM</dc:description>
  <cp:lastModifiedBy>Natalya Shustova</cp:lastModifiedBy>
  <cp:revision>102</cp:revision>
  <dcterms:created xsi:type="dcterms:W3CDTF">2015-09-12T01:45:44Z</dcterms:created>
  <dcterms:modified xsi:type="dcterms:W3CDTF">2023-10-13T16:38:20Z</dcterms:modified>
  <cp:category>第一PPT模板网-WWW.1PPT.COM</cp:category>
  <cp:contentStatus>第一PPT模板网-WWW.1PPT.COM</cp:contentStatus>
</cp:coreProperties>
</file>