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77" r:id="rId3"/>
    <p:sldId id="257" r:id="rId4"/>
    <p:sldId id="273" r:id="rId5"/>
    <p:sldId id="262" r:id="rId6"/>
    <p:sldId id="263" r:id="rId7"/>
    <p:sldId id="265" r:id="rId8"/>
    <p:sldId id="264" r:id="rId9"/>
    <p:sldId id="268" r:id="rId10"/>
    <p:sldId id="269" r:id="rId11"/>
    <p:sldId id="266" r:id="rId12"/>
    <p:sldId id="259" r:id="rId13"/>
    <p:sldId id="270" r:id="rId14"/>
    <p:sldId id="267" r:id="rId15"/>
    <p:sldId id="261" r:id="rId16"/>
    <p:sldId id="272" r:id="rId17"/>
    <p:sldId id="271" r:id="rId18"/>
    <p:sldId id="258" r:id="rId19"/>
    <p:sldId id="274" r:id="rId20"/>
    <p:sldId id="260" r:id="rId21"/>
    <p:sldId id="276" r:id="rId22"/>
  </p:sldIdLst>
  <p:sldSz cx="9144000" cy="6858000" type="screen4x3"/>
  <p:notesSz cx="6858000" cy="9144000"/>
  <p:custDataLst>
    <p:tags r:id="rId2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5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A1F527-57C0-4EEC-B99E-F2DC235A5BAE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F77D88-DFAE-4971-B93F-2091888BFD1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Зачеркните</a:t>
            </a:r>
            <a:r>
              <a:rPr lang="ru-RU" baseline="0" dirty="0" smtClean="0"/>
              <a:t> повторяющиеся чаще двух раз буквы, и вы узнаете фамилию писателя, с чьей удивительной биографией вам предстоит познакомиться.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F77D88-DFAE-4971-B93F-2091888BFD15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Вид из окон виллы Стивенсона. Внизу: спальная комната писателя, детская комната.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F77D88-DFAE-4971-B93F-2091888BFD15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 горе навсегда запретили охоту, чтобы никто не мешал птицам петь, а цветам цвести над могилой Стивенсона.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F77D88-DFAE-4971-B93F-2091888BFD15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Запись опорных слов. </a:t>
            </a:r>
          </a:p>
          <a:p>
            <a:r>
              <a:rPr lang="ru-RU" dirty="0" smtClean="0"/>
              <a:t>Стивенсон был неутомимым тружеником. Сорок томов создано им за 15 лет литературной работы. Романы и повести – это далеко не всё</a:t>
            </a:r>
            <a:r>
              <a:rPr lang="ru-RU" baseline="0" dirty="0" smtClean="0"/>
              <a:t> его наследие. Стивенсон был прекрасным поэтом, автором замечательной книги «Детский цветник стихов». </a:t>
            </a:r>
            <a:endParaRPr lang="en-US" baseline="0" dirty="0" smtClean="0"/>
          </a:p>
          <a:p>
            <a:r>
              <a:rPr lang="ru-RU" baseline="0" dirty="0" err="1" smtClean="0"/>
              <a:t>Физминутка</a:t>
            </a:r>
            <a:r>
              <a:rPr lang="ru-RU" baseline="0" dirty="0" smtClean="0"/>
              <a:t>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F77D88-DFAE-4971-B93F-2091888BFD15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Все ли задачи выполнены в ходе работы на уроке?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F77D88-DFAE-4971-B93F-2091888BFD15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Какие качества писателя вызывают у вас уважение?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F77D88-DFAE-4971-B93F-2091888BFD15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Запишите тему урока. Рассмотрите оформление слайда. Как оно может подсказать вам</a:t>
            </a:r>
            <a:r>
              <a:rPr lang="ru-RU" baseline="0" dirty="0" smtClean="0"/>
              <a:t> факты биографии писателя ещё до знакомства с текстом?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F77D88-DFAE-4971-B93F-2091888BFD15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 слайде нет названия</a:t>
            </a:r>
            <a:r>
              <a:rPr lang="ru-RU" baseline="0" dirty="0" smtClean="0"/>
              <a:t> стихотворения Стивенсона, но словосочетание, ставшее заголовком, есть в тексте. Постарайтесь его найти. («Вычитанные страны».)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F77D88-DFAE-4971-B93F-2091888BFD15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 чём говорит факт получения медали?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F77D88-DFAE-4971-B93F-2091888BFD15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Какими были взаимоотношения в семье?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F77D88-DFAE-4971-B93F-2091888BFD15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Какие качества проявил Стивенсон в борьбе с болезнями?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F77D88-DFAE-4971-B93F-2091888BFD15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Слышали ли вы раньше об островах Самоа? Рассмотрите карту. Возле какого материка они расположены? В каком океане? Далеко ли это от Англии?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F77D88-DFAE-4971-B93F-2091888BFD15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Вилла –  богато украшенный дом для летнего проживания семьи на побережье моря или океана, располагающийся на большой территории.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F77D88-DFAE-4971-B93F-2091888BFD15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 столбе, открывающем дорогу, было написано: «В память великой любви к нам </a:t>
            </a:r>
            <a:r>
              <a:rPr lang="ru-RU" dirty="0" err="1" smtClean="0"/>
              <a:t>Тузиталы</a:t>
            </a:r>
            <a:r>
              <a:rPr lang="ru-RU" dirty="0" smtClean="0"/>
              <a:t> и его забот о нас, когда мы были заключены в тюрьму и бедствовали, мы подносим ему долговечный подарок – эту дорогу…» (на верхнем фото). Внизу слева направо: гостиная, рабочий стол Стивенсона в кабинете и его библиотека.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F77D88-DFAE-4971-B93F-2091888BFD15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EB192-96C0-4DA3-855F-153B120B1336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F63CB-D2FD-41A7-A367-35BA7CCC3C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EB192-96C0-4DA3-855F-153B120B1336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F63CB-D2FD-41A7-A367-35BA7CCC3C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EB192-96C0-4DA3-855F-153B120B1336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F63CB-D2FD-41A7-A367-35BA7CCC3C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EB192-96C0-4DA3-855F-153B120B1336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F63CB-D2FD-41A7-A367-35BA7CCC3C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EB192-96C0-4DA3-855F-153B120B1336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F63CB-D2FD-41A7-A367-35BA7CCC3C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EB192-96C0-4DA3-855F-153B120B1336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F63CB-D2FD-41A7-A367-35BA7CCC3C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EB192-96C0-4DA3-855F-153B120B1336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F63CB-D2FD-41A7-A367-35BA7CCC3C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EB192-96C0-4DA3-855F-153B120B1336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F63CB-D2FD-41A7-A367-35BA7CCC3C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EB192-96C0-4DA3-855F-153B120B1336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F63CB-D2FD-41A7-A367-35BA7CCC3C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EB192-96C0-4DA3-855F-153B120B1336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F63CB-D2FD-41A7-A367-35BA7CCC3C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EB192-96C0-4DA3-855F-153B120B1336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F63CB-D2FD-41A7-A367-35BA7CCC3C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FEB192-96C0-4DA3-855F-153B120B1336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6F63CB-D2FD-41A7-A367-35BA7CCC3C5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179512" y="260648"/>
              <a:ext cx="8784976" cy="64087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026" name="Picture 2" descr="C:\Users\79126\Desktop\9857.jpg"/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785786" y="357166"/>
            <a:ext cx="7478828" cy="61778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2357422" y="1285860"/>
            <a:ext cx="5857916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ЩКСЩТКИКЩВЩЩЕНКСКЩОЩНК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28926" y="2000240"/>
            <a:ext cx="4000528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</a:rPr>
              <a:t>Удивительная биография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Скругленный прямоугольник 4"/>
            <p:cNvSpPr/>
            <p:nvPr/>
          </p:nvSpPr>
          <p:spPr>
            <a:xfrm>
              <a:off x="179512" y="260648"/>
              <a:ext cx="8784976" cy="64087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" name="Google Shape;159;p22"/>
          <p:cNvSpPr txBox="1"/>
          <p:nvPr/>
        </p:nvSpPr>
        <p:spPr>
          <a:xfrm>
            <a:off x="1071538" y="4286256"/>
            <a:ext cx="5357850" cy="185738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None/>
            </a:pPr>
            <a:r>
              <a:rPr lang="ru-RU" sz="2000" dirty="0" smtClean="0">
                <a:sym typeface="Times New Roman"/>
              </a:rPr>
              <a:t>Однажды для своего приёмного сына Ллойда Стивенсон придумал карту воображаемого острова и события, которые стали разворачиваться вокруг неё. Так появился роман «Остров сокровищ».</a:t>
            </a:r>
            <a:endParaRPr lang="ru-RU" sz="2000" dirty="0"/>
          </a:p>
        </p:txBody>
      </p:sp>
      <p:pic>
        <p:nvPicPr>
          <p:cNvPr id="7172" name="Picture 4" descr="https://pngimg.com/uploads/treasure_chest/treasure_chest_PNG13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4553474"/>
            <a:ext cx="2786083" cy="2090152"/>
          </a:xfrm>
          <a:prstGeom prst="rect">
            <a:avLst/>
          </a:prstGeom>
          <a:noFill/>
        </p:spPr>
      </p:pic>
      <p:pic>
        <p:nvPicPr>
          <p:cNvPr id="7173" name="Picture 5" descr="C:\Users\79126\Desktop\ллойд осборн.jpg"/>
          <p:cNvPicPr>
            <a:picLocks noChangeAspect="1" noChangeArrowheads="1"/>
          </p:cNvPicPr>
          <p:nvPr/>
        </p:nvPicPr>
        <p:blipFill>
          <a:blip r:embed="rId4"/>
          <a:srcRect l="13379" t="12664" r="55127" b="14861"/>
          <a:stretch>
            <a:fillRect/>
          </a:stretch>
        </p:blipFill>
        <p:spPr bwMode="auto">
          <a:xfrm>
            <a:off x="3643306" y="500042"/>
            <a:ext cx="1923414" cy="29522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174" name="Picture 6" descr="C:\Users\79126\Desktop\фанни осборн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8662" y="500042"/>
            <a:ext cx="2243137" cy="2971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175" name="Picture 7" descr="C:\Users\79126\Desktop\Portrait_of_Robert_Louis_Stevenson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72198" y="500042"/>
            <a:ext cx="2071702" cy="29848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" name="TextBox 12"/>
          <p:cNvSpPr txBox="1"/>
          <p:nvPr/>
        </p:nvSpPr>
        <p:spPr>
          <a:xfrm>
            <a:off x="928662" y="3571876"/>
            <a:ext cx="72152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Фанни</a:t>
            </a:r>
            <a:r>
              <a:rPr lang="ru-RU" dirty="0" smtClean="0"/>
              <a:t> Осборн,		Ллойд Осборн,	               Р.Л. Стивенсон</a:t>
            </a:r>
          </a:p>
          <a:p>
            <a:r>
              <a:rPr lang="ru-RU" dirty="0" smtClean="0"/>
              <a:t>жена писателя		приёмный сын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9512" y="260648"/>
            <a:ext cx="8784976" cy="640871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C:\Users\79126\Desktop\Мои документы\3. ОВЗ\2. Чтение. ОВЗ\Ч-9. ОВЗ\30. Стивенсон. Вересковый мёд\1. Биография Стивенсона\4-robert-louis-stevenson-1850-1894-mary-evans-picture-library.jpg"/>
          <p:cNvPicPr>
            <a:picLocks noChangeAspect="1" noChangeArrowheads="1"/>
          </p:cNvPicPr>
          <p:nvPr/>
        </p:nvPicPr>
        <p:blipFill>
          <a:blip r:embed="rId3">
            <a:lum bright="-10000" contrast="20000"/>
          </a:blip>
          <a:srcRect l="3595" t="5191" r="3178" b="8365"/>
          <a:stretch>
            <a:fillRect/>
          </a:stretch>
        </p:blipFill>
        <p:spPr bwMode="auto">
          <a:xfrm>
            <a:off x="2285984" y="2000240"/>
            <a:ext cx="6286544" cy="44291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xzgy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882350">
            <a:off x="0" y="2071678"/>
            <a:ext cx="3560931" cy="311413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1142976" y="428604"/>
            <a:ext cx="7000924" cy="132343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Однажды у пишущего Стивенсона отнялась правая рука – он научился писать левой. После одного из приступов болезни отнялась речь – Стивенсон выучился языку глухонемых. </a:t>
            </a:r>
            <a:r>
              <a:rPr lang="ru-RU" sz="2000" dirty="0" smtClean="0"/>
              <a:t>Обострились </a:t>
            </a:r>
            <a:r>
              <a:rPr lang="ru-RU" sz="2000" dirty="0" smtClean="0"/>
              <a:t>чахотка и ревматизм – писатель не сдавался.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Скругленный прямоугольник 4"/>
            <p:cNvSpPr/>
            <p:nvPr/>
          </p:nvSpPr>
          <p:spPr>
            <a:xfrm>
              <a:off x="179512" y="260648"/>
              <a:ext cx="8784976" cy="64087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6" name="Google Shape;181;p25"/>
          <p:cNvPicPr preferRelativeResize="0"/>
          <p:nvPr/>
        </p:nvPicPr>
        <p:blipFill rotWithShape="1">
          <a:blip r:embed="rId3">
            <a:alphaModFix/>
          </a:blip>
          <a:srcRect l="1742" t="1736" r="715" b="2777"/>
          <a:stretch/>
        </p:blipFill>
        <p:spPr>
          <a:xfrm>
            <a:off x="571472" y="2357430"/>
            <a:ext cx="8001056" cy="39290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явыкфу5ц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615740">
            <a:off x="6678605" y="3608304"/>
            <a:ext cx="2146162" cy="257009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4286248" y="4500570"/>
            <a:ext cx="285752" cy="21544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ru-RU" sz="800" dirty="0"/>
          </a:p>
        </p:txBody>
      </p:sp>
      <p:sp>
        <p:nvSpPr>
          <p:cNvPr id="9" name="TextBox 8"/>
          <p:cNvSpPr txBox="1"/>
          <p:nvPr/>
        </p:nvSpPr>
        <p:spPr>
          <a:xfrm>
            <a:off x="642910" y="714356"/>
            <a:ext cx="7715304" cy="132343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Врачи посоветовали Стивенсону сменить климат на более мягкий. После долгих поисков он с семьёй поселился на острове Самоа, где здоровье его существенно улучшилось и писатель смог вести такую деятельную жизнь, о которой давно мечтал.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Скругленный прямоугольник 4"/>
            <p:cNvSpPr/>
            <p:nvPr/>
          </p:nvSpPr>
          <p:spPr>
            <a:xfrm>
              <a:off x="179512" y="260648"/>
              <a:ext cx="8784976" cy="64087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7650" name="Picture 2" descr="C:\Users\79126\Desktop\Stevensoniana;_an_anecdotal_life_and_appreciation_of_Robert_Louis_Stevenson._Edited_from_the_writings_of_J.M._Barrie_(and_others)_(1907)_(14781361241).jpg"/>
          <p:cNvPicPr>
            <a:picLocks noChangeAspect="1" noChangeArrowheads="1"/>
          </p:cNvPicPr>
          <p:nvPr/>
        </p:nvPicPr>
        <p:blipFill>
          <a:blip r:embed="rId3"/>
          <a:srcRect l="13954" t="3577" r="4070" b="2227"/>
          <a:stretch>
            <a:fillRect/>
          </a:stretch>
        </p:blipFill>
        <p:spPr bwMode="auto">
          <a:xfrm>
            <a:off x="500034" y="642918"/>
            <a:ext cx="3357586" cy="56436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7652" name="Picture 4" descr="rls03"/>
          <p:cNvPicPr>
            <a:picLocks noChangeAspect="1" noChangeArrowheads="1"/>
          </p:cNvPicPr>
          <p:nvPr/>
        </p:nvPicPr>
        <p:blipFill>
          <a:blip r:embed="rId4"/>
          <a:srcRect t="16952" b="12816"/>
          <a:stretch>
            <a:fillRect/>
          </a:stretch>
        </p:blipFill>
        <p:spPr bwMode="auto">
          <a:xfrm>
            <a:off x="4214810" y="642918"/>
            <a:ext cx="4429156" cy="20717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4143372" y="2857496"/>
            <a:ext cx="4500594" cy="163121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У писателя была собственная вилла. Местные жители, очень уважавшие Стивенсона, проложили к дому  писателя от дома вождя дорожку и назвали её «тропой любящих сердец».</a:t>
            </a:r>
            <a:endParaRPr lang="ru-RU" sz="2000" dirty="0"/>
          </a:p>
        </p:txBody>
      </p:sp>
      <p:pic>
        <p:nvPicPr>
          <p:cNvPr id="8" name="Рисунок 7" descr="явыкфу5ц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841414">
            <a:off x="7052659" y="4583593"/>
            <a:ext cx="1495053" cy="179037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Скругленный прямоугольник 4"/>
            <p:cNvSpPr/>
            <p:nvPr/>
          </p:nvSpPr>
          <p:spPr>
            <a:xfrm>
              <a:off x="179512" y="260648"/>
              <a:ext cx="8784976" cy="64087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8194" name="Picture 2" descr="rls02"/>
          <p:cNvPicPr>
            <a:picLocks noChangeAspect="1" noChangeArrowheads="1"/>
          </p:cNvPicPr>
          <p:nvPr/>
        </p:nvPicPr>
        <p:blipFill>
          <a:blip r:embed="rId3"/>
          <a:srcRect t="21441" b="17078"/>
          <a:stretch>
            <a:fillRect/>
          </a:stretch>
        </p:blipFill>
        <p:spPr bwMode="auto">
          <a:xfrm>
            <a:off x="1428728" y="428604"/>
            <a:ext cx="6280850" cy="25717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571472" y="3071810"/>
            <a:ext cx="8001056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Вилла </a:t>
            </a:r>
            <a:r>
              <a:rPr lang="ru-RU" sz="2400" b="1" dirty="0" err="1" smtClean="0">
                <a:solidFill>
                  <a:srgbClr val="FF0000"/>
                </a:solidFill>
              </a:rPr>
              <a:t>Ваилима</a:t>
            </a:r>
            <a:r>
              <a:rPr lang="ru-RU" sz="2400" b="1" dirty="0" smtClean="0">
                <a:solidFill>
                  <a:srgbClr val="FF0000"/>
                </a:solidFill>
              </a:rPr>
              <a:t> – дом-музей Стивенсона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8196" name="Picture 4" descr="rls07"/>
          <p:cNvPicPr>
            <a:picLocks noChangeAspect="1" noChangeArrowheads="1"/>
          </p:cNvPicPr>
          <p:nvPr/>
        </p:nvPicPr>
        <p:blipFill>
          <a:blip r:embed="rId4"/>
          <a:srcRect l="9000" t="9009" r="32500" b="3152"/>
          <a:stretch>
            <a:fillRect/>
          </a:stretch>
        </p:blipFill>
        <p:spPr bwMode="auto">
          <a:xfrm>
            <a:off x="285720" y="3786190"/>
            <a:ext cx="2571768" cy="25717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198" name="Picture 6" descr="rls11"/>
          <p:cNvPicPr>
            <a:picLocks noChangeAspect="1" noChangeArrowheads="1"/>
          </p:cNvPicPr>
          <p:nvPr/>
        </p:nvPicPr>
        <p:blipFill>
          <a:blip r:embed="rId5"/>
          <a:srcRect l="22500" t="18018" r="10000"/>
          <a:stretch>
            <a:fillRect/>
          </a:stretch>
        </p:blipFill>
        <p:spPr bwMode="auto">
          <a:xfrm>
            <a:off x="2928926" y="3786190"/>
            <a:ext cx="3286148" cy="25574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200" name="Picture 8" descr="rls12"/>
          <p:cNvPicPr>
            <a:picLocks noChangeAspect="1" noChangeArrowheads="1"/>
          </p:cNvPicPr>
          <p:nvPr/>
        </p:nvPicPr>
        <p:blipFill>
          <a:blip r:embed="rId6" cstate="print"/>
          <a:srcRect l="14131" r="19269"/>
          <a:stretch>
            <a:fillRect/>
          </a:stretch>
        </p:blipFill>
        <p:spPr bwMode="auto">
          <a:xfrm>
            <a:off x="6286512" y="3786190"/>
            <a:ext cx="2571768" cy="25717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Скругленный прямоугольник 4"/>
            <p:cNvSpPr/>
            <p:nvPr/>
          </p:nvSpPr>
          <p:spPr>
            <a:xfrm>
              <a:off x="179512" y="260648"/>
              <a:ext cx="8784976" cy="64087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3314" name="Picture 2" descr="rls08"/>
          <p:cNvPicPr>
            <a:picLocks noChangeAspect="1" noChangeArrowheads="1"/>
          </p:cNvPicPr>
          <p:nvPr/>
        </p:nvPicPr>
        <p:blipFill>
          <a:blip r:embed="rId3"/>
          <a:srcRect l="22027"/>
          <a:stretch>
            <a:fillRect/>
          </a:stretch>
        </p:blipFill>
        <p:spPr bwMode="auto">
          <a:xfrm>
            <a:off x="571472" y="3000372"/>
            <a:ext cx="3763661" cy="32147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316" name="Picture 4" descr="rls15"/>
          <p:cNvPicPr>
            <a:picLocks noChangeAspect="1" noChangeArrowheads="1"/>
          </p:cNvPicPr>
          <p:nvPr/>
        </p:nvPicPr>
        <p:blipFill>
          <a:blip r:embed="rId4"/>
          <a:srcRect l="16500" r="12250"/>
          <a:stretch>
            <a:fillRect/>
          </a:stretch>
        </p:blipFill>
        <p:spPr bwMode="auto">
          <a:xfrm>
            <a:off x="5072066" y="3000372"/>
            <a:ext cx="3470532" cy="32440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318" name="Picture 6" descr="rls24"/>
          <p:cNvPicPr>
            <a:picLocks noChangeAspect="1" noChangeArrowheads="1"/>
          </p:cNvPicPr>
          <p:nvPr/>
        </p:nvPicPr>
        <p:blipFill>
          <a:blip r:embed="rId5"/>
          <a:srcRect t="37537" b="11519"/>
          <a:stretch>
            <a:fillRect/>
          </a:stretch>
        </p:blipFill>
        <p:spPr bwMode="auto">
          <a:xfrm>
            <a:off x="1142976" y="571480"/>
            <a:ext cx="6643734" cy="22541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 descr="явыкфу5ц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841414">
            <a:off x="3975430" y="1864668"/>
            <a:ext cx="1453611" cy="174074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Скругленный прямоугольник 4"/>
            <p:cNvSpPr/>
            <p:nvPr/>
          </p:nvSpPr>
          <p:spPr>
            <a:xfrm>
              <a:off x="179512" y="260648"/>
              <a:ext cx="8784976" cy="64087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9698" name="Picture 2" descr="rls20"/>
          <p:cNvPicPr>
            <a:picLocks noChangeAspect="1" noChangeArrowheads="1"/>
          </p:cNvPicPr>
          <p:nvPr/>
        </p:nvPicPr>
        <p:blipFill>
          <a:blip r:embed="rId3"/>
          <a:srcRect b="17073"/>
          <a:stretch>
            <a:fillRect/>
          </a:stretch>
        </p:blipFill>
        <p:spPr bwMode="auto">
          <a:xfrm>
            <a:off x="571472" y="571480"/>
            <a:ext cx="4397834" cy="24288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9700" name="Picture 4" descr="rls22"/>
          <p:cNvPicPr>
            <a:picLocks noChangeAspect="1" noChangeArrowheads="1"/>
          </p:cNvPicPr>
          <p:nvPr/>
        </p:nvPicPr>
        <p:blipFill>
          <a:blip r:embed="rId4"/>
          <a:srcRect b="5405"/>
          <a:stretch>
            <a:fillRect/>
          </a:stretch>
        </p:blipFill>
        <p:spPr bwMode="auto">
          <a:xfrm>
            <a:off x="500034" y="3571876"/>
            <a:ext cx="4429156" cy="27903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5143504" y="857232"/>
            <a:ext cx="3455498" cy="440120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/>
              <a:t>Стивенсон умер в 1894 году…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err="1" smtClean="0"/>
              <a:t>Самоанцы</a:t>
            </a:r>
            <a:r>
              <a:rPr lang="ru-RU" sz="2000" dirty="0" smtClean="0"/>
              <a:t>, называвшие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/>
              <a:t>Стивенсона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/>
              <a:t> </a:t>
            </a:r>
            <a:r>
              <a:rPr lang="ru-RU" sz="2000" dirty="0" err="1" smtClean="0"/>
              <a:t>Тузиталой</a:t>
            </a:r>
            <a:r>
              <a:rPr lang="ru-RU" sz="2000" dirty="0" smtClean="0"/>
              <a:t> («рассказчиком»),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/>
              <a:t>подняли его, покрытого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/>
              <a:t>британским флагом,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/>
              <a:t> на вершину горы,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/>
              <a:t> где и похоронили.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/>
              <a:t>Могила сохранилась,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/>
              <a:t> над ней - прямоугольное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/>
              <a:t>бетонное надгробие,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/>
              <a:t> на котором написаны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/>
              <a:t>восемь строк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/>
              <a:t> из «Реквиема» Стивенсона. </a:t>
            </a:r>
          </a:p>
        </p:txBody>
      </p:sp>
      <p:pic>
        <p:nvPicPr>
          <p:cNvPr id="12" name="Рисунок 11" descr="явыкфу5ц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841414">
            <a:off x="7225958" y="5122549"/>
            <a:ext cx="1180008" cy="141309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Скругленный прямоугольник 4"/>
            <p:cNvSpPr/>
            <p:nvPr/>
          </p:nvSpPr>
          <p:spPr>
            <a:xfrm>
              <a:off x="179512" y="260648"/>
              <a:ext cx="8784976" cy="64087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8" name="Содержимое 2"/>
          <p:cNvSpPr txBox="1">
            <a:spLocks/>
          </p:cNvSpPr>
          <p:nvPr/>
        </p:nvSpPr>
        <p:spPr>
          <a:xfrm>
            <a:off x="3286116" y="357166"/>
            <a:ext cx="5254626" cy="58531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ИМЯ: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Годы жизни: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Место рождения: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Занятия: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Известные произведения: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786314" y="357166"/>
            <a:ext cx="4000528" cy="64294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4929190" y="428604"/>
            <a:ext cx="3786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Роберт Луис Стивенсон</a:t>
            </a:r>
            <a:endParaRPr lang="ru-RU" sz="28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286248" y="1500174"/>
            <a:ext cx="4500594" cy="64294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357686" y="2643182"/>
            <a:ext cx="4500594" cy="64294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357686" y="3786190"/>
            <a:ext cx="4500594" cy="64294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429124" y="5000636"/>
            <a:ext cx="4500594" cy="142876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4857752" y="1571612"/>
            <a:ext cx="3786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1850 - 1894</a:t>
            </a:r>
            <a:endParaRPr lang="ru-RU" sz="2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5000628" y="2714620"/>
            <a:ext cx="3786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Шотландия</a:t>
            </a:r>
            <a:endParaRPr lang="ru-RU" sz="28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5000628" y="3786190"/>
            <a:ext cx="3786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Писатель, поэт</a:t>
            </a:r>
            <a:endParaRPr lang="ru-RU" sz="28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5000628" y="5000636"/>
            <a:ext cx="38576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«Остров сокровищ», «Вересковый мёд»,</a:t>
            </a:r>
          </a:p>
          <a:p>
            <a:r>
              <a:rPr lang="ru-RU" sz="2800" b="1" dirty="0" smtClean="0"/>
              <a:t>«Чёрная стрела»</a:t>
            </a:r>
            <a:endParaRPr lang="ru-RU" sz="2800" b="1" dirty="0"/>
          </a:p>
        </p:txBody>
      </p:sp>
      <p:pic>
        <p:nvPicPr>
          <p:cNvPr id="28674" name="Picture 2" descr="https://sun6-23.userapi.com/s/v1/if1/8Tx5EO9vXYV_9NtZJmpVBAYQLRPLYHOnZoiD7M978YGyinsYNGp9P9vwMHF2hYV1bT1dxOVn.jpg?size=504x702&amp;quality=96&amp;crop=0,0,504,702&amp;ava=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571480"/>
            <a:ext cx="2928958" cy="40796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6" name="Picture 2" descr="C:\Users\79126\Desktop\Мои документы\3. ОВЗ\2. Чтение. ОВЗ\Ч-9. ОВЗ\30. Стивенсон. Вересковый мёд\1. Биография Стивенсона\7a0a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4786322"/>
            <a:ext cx="2269712" cy="163828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Скругленный прямоугольник 4"/>
            <p:cNvSpPr/>
            <p:nvPr/>
          </p:nvSpPr>
          <p:spPr>
            <a:xfrm>
              <a:off x="179512" y="260648"/>
              <a:ext cx="8784976" cy="64087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" name="Скругленный прямоугольник 5"/>
          <p:cNvSpPr/>
          <p:nvPr/>
        </p:nvSpPr>
        <p:spPr>
          <a:xfrm>
            <a:off x="1000100" y="500042"/>
            <a:ext cx="7143800" cy="785818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214414" y="642918"/>
            <a:ext cx="6786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Работаем со статьёй учебника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r>
              <a:rPr lang="ru-RU" dirty="0" smtClean="0"/>
              <a:t>Самостоятельное чтение.</a:t>
            </a:r>
          </a:p>
          <a:p>
            <a:r>
              <a:rPr lang="ru-RU" dirty="0" smtClean="0"/>
              <a:t>Чтение по цепочке.</a:t>
            </a:r>
          </a:p>
          <a:p>
            <a:r>
              <a:rPr lang="ru-RU" dirty="0" smtClean="0"/>
              <a:t>Чтение по абзацам.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Отвечаем на вопросы</a:t>
            </a:r>
          </a:p>
          <a:p>
            <a:r>
              <a:rPr lang="ru-RU" dirty="0" smtClean="0"/>
              <a:t>Каково полное имя писателя?</a:t>
            </a:r>
          </a:p>
          <a:p>
            <a:r>
              <a:rPr lang="ru-RU" dirty="0" smtClean="0"/>
              <a:t>Представителем какой страны он является?</a:t>
            </a:r>
          </a:p>
          <a:p>
            <a:r>
              <a:rPr lang="ru-RU" dirty="0" smtClean="0"/>
              <a:t>Какие произведения он писал? Назовите самое известное из них.</a:t>
            </a:r>
          </a:p>
          <a:p>
            <a:r>
              <a:rPr lang="ru-RU" dirty="0" smtClean="0"/>
              <a:t>Каково было отношение писателя   к стихам</a:t>
            </a:r>
            <a:r>
              <a:rPr lang="ru-RU" dirty="0" smtClean="0"/>
              <a:t>? Почему?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1" name="Рисунок 10" descr="xzg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4286256"/>
            <a:ext cx="1785950" cy="156186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2" name="Рисунок 11" descr="явыкфу5ц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841414">
            <a:off x="2868239" y="4479606"/>
            <a:ext cx="1180008" cy="141309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Скругленный прямоугольник 4"/>
            <p:cNvSpPr/>
            <p:nvPr/>
          </p:nvSpPr>
          <p:spPr>
            <a:xfrm>
              <a:off x="179512" y="260648"/>
              <a:ext cx="8784976" cy="64087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571472" y="3357562"/>
            <a:ext cx="32861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Задачи урока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14338" name="Picture 2" descr="C:\Users\79126\Desktop\Мои документы\3. ОВЗ\2. Чтение. ОВЗ\Ч-9. ОВЗ\30. Стивенсон. Вересковый мёд\1. Биография Стивенсона\s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642918"/>
            <a:ext cx="4500570" cy="32504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1071538" y="4214818"/>
            <a:ext cx="7000924" cy="193899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 smtClean="0"/>
              <a:t> Познакомиться с фактами биографии и творчества Р.Л. Стивенсона.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Выразительно читать статью учебника.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Ответить на вопросы по содержанию статьи.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Пересказать текст.</a:t>
            </a:r>
            <a:endParaRPr lang="ru-RU" sz="2400" dirty="0"/>
          </a:p>
        </p:txBody>
      </p:sp>
      <p:pic>
        <p:nvPicPr>
          <p:cNvPr id="9" name="Рисунок 8" descr="xzgy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500042"/>
            <a:ext cx="3560931" cy="311413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179512" y="260648"/>
              <a:ext cx="8784976" cy="64087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026" name="Picture 2" descr="C:\Users\79126\Desktop\9857.jpg"/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785786" y="357166"/>
            <a:ext cx="7478828" cy="61778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2928926" y="1285860"/>
            <a:ext cx="392909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Роберт Луис Стивенсон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28926" y="2000240"/>
            <a:ext cx="392909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</a:rPr>
              <a:t>Удивительная биография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9512" y="260648"/>
            <a:ext cx="8784976" cy="640871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1" name="Picture 1" descr="C:\Users\79126\Desktop\Мои документы\3. ОВЗ\2. Чтение. ОВЗ\Ч-9. ОВЗ\30. Стивенсон. Вересковый мёд\1. Биография Стивенсона\ad0f13d28bcbfa30f47c946d137f9df3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714356"/>
            <a:ext cx="6858000" cy="38576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Скругленный прямоугольник 6"/>
          <p:cNvSpPr/>
          <p:nvPr/>
        </p:nvSpPr>
        <p:spPr>
          <a:xfrm>
            <a:off x="428596" y="4929198"/>
            <a:ext cx="8358246" cy="1214446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428596" y="5072074"/>
            <a:ext cx="83582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Почему биографию Р.Л. Стивенсона можно назвать удивительной?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9512" y="260648"/>
            <a:ext cx="8784976" cy="640871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57158" y="857232"/>
            <a:ext cx="8358246" cy="1214446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428596" y="1142984"/>
            <a:ext cx="83582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Домашнее задание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1500166" y="2500306"/>
            <a:ext cx="64294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 smtClean="0"/>
              <a:t> Выразительное чтение биографической статьи на с. 236.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Пересказ содержания статьи по опорным словам, записанным в тетради.</a:t>
            </a:r>
            <a:endParaRPr lang="ru-RU" sz="2400" dirty="0"/>
          </a:p>
        </p:txBody>
      </p:sp>
      <p:pic>
        <p:nvPicPr>
          <p:cNvPr id="10" name="Picture 2" descr="C:\Users\79126\Desktop\1635962972_13-papik-pro-p-mayak-vektornii-risunok-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4357694"/>
            <a:ext cx="2143140" cy="21431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Скругленный прямоугольник 4"/>
            <p:cNvSpPr/>
            <p:nvPr/>
          </p:nvSpPr>
          <p:spPr>
            <a:xfrm>
              <a:off x="179512" y="260648"/>
              <a:ext cx="8784976" cy="64087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571472" y="3357562"/>
            <a:ext cx="32861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Задачи урока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14338" name="Picture 2" descr="C:\Users\79126\Desktop\Мои документы\3. ОВЗ\2. Чтение. ОВЗ\Ч-9. ОВЗ\30. Стивенсон. Вересковый мёд\1. Биография Стивенсона\s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642918"/>
            <a:ext cx="4500570" cy="32504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1071538" y="4214818"/>
            <a:ext cx="7000924" cy="193899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 smtClean="0"/>
              <a:t> Познакомиться с фактами биографии и творчества Р.Л. Стивенсона.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Выразительно прочитать статью учебника.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Ответить на вопросы по содержанию статьи.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Пересказать текст.</a:t>
            </a:r>
            <a:endParaRPr lang="ru-RU" sz="2400" dirty="0"/>
          </a:p>
        </p:txBody>
      </p:sp>
      <p:pic>
        <p:nvPicPr>
          <p:cNvPr id="12" name="Рисунок 11" descr="xzg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500042"/>
            <a:ext cx="3560931" cy="311413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Скругленный прямоугольник 4"/>
            <p:cNvSpPr/>
            <p:nvPr/>
          </p:nvSpPr>
          <p:spPr>
            <a:xfrm>
              <a:off x="179512" y="260648"/>
              <a:ext cx="8784976" cy="64087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" name="Рисунок 1" descr="спгшлщ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620688"/>
            <a:ext cx="2013441" cy="61920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Google Shape;129;p18" descr="C:\Documents and Settings\1\Рабочий стол\роберт стивенсок\город эдинбург.jpg"/>
          <p:cNvPicPr preferRelativeResize="0"/>
          <p:nvPr/>
        </p:nvPicPr>
        <p:blipFill rotWithShape="1">
          <a:blip r:embed="rId3">
            <a:alphaModFix/>
          </a:blip>
          <a:srcRect t="6825"/>
          <a:stretch/>
        </p:blipFill>
        <p:spPr>
          <a:xfrm>
            <a:off x="3357554" y="2714620"/>
            <a:ext cx="5019673" cy="35004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3214678" y="857232"/>
            <a:ext cx="5000660" cy="10156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>
              <a:buSzPts val="2000"/>
            </a:pPr>
            <a:r>
              <a:rPr lang="ru-RU" sz="2000" dirty="0" smtClean="0">
                <a:sym typeface="Times New Roman"/>
              </a:rPr>
              <a:t>Роберт Льюис Стивенсон, выдающийся английский писатель-романтик, родился 13 ноября 1850 года в Эдинбурге (Шотландия).</a:t>
            </a:r>
            <a:endParaRPr lang="ru-RU" sz="20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3214678" y="1857364"/>
            <a:ext cx="50006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Эдинбург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Скругленный прямоугольник 4"/>
            <p:cNvSpPr/>
            <p:nvPr/>
          </p:nvSpPr>
          <p:spPr>
            <a:xfrm>
              <a:off x="179512" y="260648"/>
              <a:ext cx="8784976" cy="64087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7" name="Google Shape;145;p20"/>
          <p:cNvPicPr preferRelativeResize="0"/>
          <p:nvPr/>
        </p:nvPicPr>
        <p:blipFill rotWithShape="1">
          <a:blip r:embed="rId2">
            <a:alphaModFix/>
            <a:duotone>
              <a:prstClr val="black"/>
              <a:schemeClr val="accent1">
                <a:tint val="45000"/>
                <a:satMod val="400000"/>
              </a:schemeClr>
            </a:duotone>
            <a:lum bright="20000" contrast="30000"/>
          </a:blip>
          <a:srcRect/>
          <a:stretch/>
        </p:blipFill>
        <p:spPr>
          <a:xfrm>
            <a:off x="5857884" y="1928802"/>
            <a:ext cx="2500330" cy="43577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2" descr="C:\Users\79126\Desktop\1675501883_papik-pro-p-kartinka-mayak-risunok-3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928802"/>
            <a:ext cx="4357718" cy="43577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1214414" y="571480"/>
            <a:ext cx="6572296" cy="10156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	Дед и отец будущего писателя были инженерами, знаменитыми строителями маяков, и сам Роберт Луис тоже мечтал строить маяки и спасать гибнущие корабли.</a:t>
            </a:r>
            <a:endParaRPr lang="ru-RU" sz="2000" dirty="0"/>
          </a:p>
        </p:txBody>
      </p:sp>
      <p:pic>
        <p:nvPicPr>
          <p:cNvPr id="10" name="Рисунок 9" descr="spasatelnyiy-kru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782467">
            <a:off x="4500562" y="3714820"/>
            <a:ext cx="2000264" cy="1999322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Скругленный прямоугольник 4"/>
            <p:cNvSpPr/>
            <p:nvPr/>
          </p:nvSpPr>
          <p:spPr>
            <a:xfrm>
              <a:off x="179512" y="260648"/>
              <a:ext cx="8784976" cy="64087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074" name="Picture 2" descr="C:\Users\79126\Desktop\Мои документы\3. ОВЗ\2. Чтение. ОВЗ\Ч-9. ОВЗ\30. Стивенсон. Вересковый мёд\1. Биография Стивенсона\[Untitled]_2015120909335100.jpg"/>
          <p:cNvPicPr>
            <a:picLocks noChangeAspect="1" noChangeArrowheads="1"/>
          </p:cNvPicPr>
          <p:nvPr/>
        </p:nvPicPr>
        <p:blipFill>
          <a:blip r:embed="rId2"/>
          <a:srcRect l="5937" t="5457" r="6875" b="9069"/>
          <a:stretch>
            <a:fillRect/>
          </a:stretch>
        </p:blipFill>
        <p:spPr bwMode="auto">
          <a:xfrm>
            <a:off x="4429124" y="1142984"/>
            <a:ext cx="4210818" cy="32147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714348" y="500042"/>
            <a:ext cx="4572000" cy="480131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Когда я много дней хворал,</a:t>
            </a:r>
            <a:br>
              <a:rPr lang="ru-RU" dirty="0" smtClean="0"/>
            </a:br>
            <a:r>
              <a:rPr lang="ru-RU" dirty="0" smtClean="0"/>
              <a:t>На двух подушках я лежал,</a:t>
            </a:r>
            <a:br>
              <a:rPr lang="ru-RU" dirty="0" smtClean="0"/>
            </a:br>
            <a:r>
              <a:rPr lang="ru-RU" dirty="0" smtClean="0"/>
              <a:t>И чтоб весь день мне не скучать,</a:t>
            </a:r>
            <a:br>
              <a:rPr lang="ru-RU" dirty="0" smtClean="0"/>
            </a:br>
            <a:r>
              <a:rPr lang="ru-RU" dirty="0" smtClean="0"/>
              <a:t>Игрушки дали мне в кровать.</a:t>
            </a:r>
            <a:br>
              <a:rPr lang="ru-RU" dirty="0" smtClean="0"/>
            </a:br>
            <a:r>
              <a:rPr lang="ru-RU" dirty="0" smtClean="0"/>
              <a:t>Своих солдатиков порой</a:t>
            </a:r>
            <a:br>
              <a:rPr lang="ru-RU" dirty="0" smtClean="0"/>
            </a:br>
            <a:r>
              <a:rPr lang="ru-RU" dirty="0" smtClean="0"/>
              <a:t>Я расставлял за строем строй,</a:t>
            </a:r>
            <a:br>
              <a:rPr lang="ru-RU" dirty="0" smtClean="0"/>
            </a:br>
            <a:r>
              <a:rPr lang="ru-RU" dirty="0" smtClean="0"/>
              <a:t>Часами вел их на простор —</a:t>
            </a:r>
            <a:br>
              <a:rPr lang="ru-RU" dirty="0" smtClean="0"/>
            </a:br>
            <a:r>
              <a:rPr lang="ru-RU" dirty="0" smtClean="0"/>
              <a:t>По одеялу, между гор.</a:t>
            </a:r>
            <a:br>
              <a:rPr lang="ru-RU" dirty="0" smtClean="0"/>
            </a:br>
            <a:r>
              <a:rPr lang="ru-RU" dirty="0" smtClean="0"/>
              <a:t>Порой пускал я корабли;</a:t>
            </a:r>
            <a:br>
              <a:rPr lang="ru-RU" dirty="0" smtClean="0"/>
            </a:br>
            <a:r>
              <a:rPr lang="ru-RU" dirty="0" smtClean="0"/>
              <a:t>По простыне их флоты шли;</a:t>
            </a:r>
            <a:br>
              <a:rPr lang="ru-RU" dirty="0" smtClean="0"/>
            </a:br>
            <a:r>
              <a:rPr lang="ru-RU" dirty="0" smtClean="0"/>
              <a:t>Брал деревяшки иногда</a:t>
            </a:r>
            <a:br>
              <a:rPr lang="ru-RU" dirty="0" smtClean="0"/>
            </a:br>
            <a:r>
              <a:rPr lang="ru-RU" dirty="0" smtClean="0"/>
              <a:t>И всюду строил города.</a:t>
            </a:r>
            <a:br>
              <a:rPr lang="ru-RU" dirty="0" smtClean="0"/>
            </a:br>
            <a:r>
              <a:rPr lang="ru-RU" dirty="0" smtClean="0"/>
              <a:t>А сам я был как великан,</a:t>
            </a:r>
            <a:br>
              <a:rPr lang="ru-RU" dirty="0" smtClean="0"/>
            </a:br>
            <a:r>
              <a:rPr lang="ru-RU" dirty="0" smtClean="0"/>
              <a:t>Лежащий над раздольем стран —</a:t>
            </a:r>
            <a:br>
              <a:rPr lang="ru-RU" dirty="0" smtClean="0"/>
            </a:br>
            <a:r>
              <a:rPr lang="ru-RU" dirty="0" smtClean="0"/>
              <a:t>Над морем и громадой скал</a:t>
            </a:r>
            <a:br>
              <a:rPr lang="ru-RU" dirty="0" smtClean="0"/>
            </a:br>
            <a:r>
              <a:rPr lang="ru-RU" dirty="0" smtClean="0"/>
              <a:t>Из простыни и одеял!</a:t>
            </a:r>
          </a:p>
          <a:p>
            <a:r>
              <a:rPr lang="ru-RU" dirty="0" smtClean="0"/>
              <a:t>	Р.Л. Стивенсон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142976" y="5429264"/>
            <a:ext cx="7072362" cy="10156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	Но слабые лёгкие и открывшаяся чахотка заставили его уехать в тёплые края – на юг Франции. Стивенсон побывал в Бельгии и Голландии, а затем обосновался в Шотландии.</a:t>
            </a:r>
            <a:endParaRPr lang="ru-RU" sz="2000" dirty="0"/>
          </a:p>
        </p:txBody>
      </p:sp>
      <p:pic>
        <p:nvPicPr>
          <p:cNvPr id="3075" name="Picture 3" descr="C:\Users\79126\Desktop\Мои документы\3. ОВЗ\2. Чтение. ОВЗ\Ч-9. ОВЗ\30. Стивенсон. Вересковый мёд\1. Биография Стивенсона\maxresdefault (1).jpg"/>
          <p:cNvPicPr>
            <a:picLocks noChangeAspect="1" noChangeArrowheads="1"/>
          </p:cNvPicPr>
          <p:nvPr/>
        </p:nvPicPr>
        <p:blipFill>
          <a:blip r:embed="rId3"/>
          <a:srcRect l="17187" r="17187"/>
          <a:stretch>
            <a:fillRect/>
          </a:stretch>
        </p:blipFill>
        <p:spPr bwMode="auto">
          <a:xfrm>
            <a:off x="4357686" y="1000107"/>
            <a:ext cx="4286280" cy="36739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9512" y="260648"/>
            <a:ext cx="8784976" cy="640871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00034" y="1071546"/>
            <a:ext cx="3571900" cy="255454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Потом болезнь обострилась. Стивенсон мечтал быть путешественником, а сам был годами прикован к постели. Тогда он стал путешествовать      в своём воображении, придумывать своих героев и их приключения.</a:t>
            </a:r>
            <a:endParaRPr lang="ru-RU" sz="2000" dirty="0"/>
          </a:p>
        </p:txBody>
      </p:sp>
      <p:pic>
        <p:nvPicPr>
          <p:cNvPr id="4099" name="Picture 3" descr="C:\Users\79126\Desktop\Мои документы\3. ОВЗ\2. Чтение. ОВЗ\Ч-9. ОВЗ\30. Стивенсон. Вересковый мёд\1. Биография Стивенсона\f4a24279e06ea263c1d4cad76814a69a.jpg"/>
          <p:cNvPicPr>
            <a:picLocks noChangeAspect="1" noChangeArrowheads="1"/>
          </p:cNvPicPr>
          <p:nvPr/>
        </p:nvPicPr>
        <p:blipFill>
          <a:blip r:embed="rId2"/>
          <a:srcRect l="1773" t="1234" r="2482" b="2497"/>
          <a:stretch>
            <a:fillRect/>
          </a:stretch>
        </p:blipFill>
        <p:spPr bwMode="auto">
          <a:xfrm>
            <a:off x="4572000" y="571480"/>
            <a:ext cx="4006023" cy="57864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 descr="xzg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882350">
            <a:off x="1998516" y="3049804"/>
            <a:ext cx="3560931" cy="311413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Скругленный прямоугольник 4"/>
            <p:cNvSpPr/>
            <p:nvPr/>
          </p:nvSpPr>
          <p:spPr>
            <a:xfrm>
              <a:off x="179512" y="260648"/>
              <a:ext cx="8784976" cy="64087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642910" y="3071810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Вкруг лампы за большим столом</a:t>
            </a:r>
            <a:br>
              <a:rPr lang="ru-RU" dirty="0" smtClean="0"/>
            </a:br>
            <a:r>
              <a:rPr lang="ru-RU" dirty="0" smtClean="0"/>
              <a:t>Садятся наши вечерком.</a:t>
            </a:r>
            <a:br>
              <a:rPr lang="ru-RU" dirty="0" smtClean="0"/>
            </a:br>
            <a:r>
              <a:rPr lang="ru-RU" dirty="0" smtClean="0"/>
              <a:t>Поют, читают, говорят,</a:t>
            </a:r>
            <a:br>
              <a:rPr lang="ru-RU" dirty="0" smtClean="0"/>
            </a:br>
            <a:r>
              <a:rPr lang="ru-RU" dirty="0" smtClean="0"/>
              <a:t>Но не шумят и не шалят.</a:t>
            </a:r>
            <a:br>
              <a:rPr lang="ru-RU" dirty="0" smtClean="0"/>
            </a:br>
            <a:r>
              <a:rPr lang="ru-RU" dirty="0" smtClean="0"/>
              <a:t>Тогда, сжимая карабин,</a:t>
            </a:r>
            <a:br>
              <a:rPr lang="ru-RU" dirty="0" smtClean="0"/>
            </a:br>
            <a:r>
              <a:rPr lang="ru-RU" dirty="0" smtClean="0"/>
              <a:t>Лишь я во тьме крадусь один</a:t>
            </a:r>
            <a:br>
              <a:rPr lang="ru-RU" dirty="0" smtClean="0"/>
            </a:br>
            <a:r>
              <a:rPr lang="ru-RU" dirty="0" smtClean="0"/>
              <a:t>Тропинкой тесной и глухой</a:t>
            </a:r>
            <a:br>
              <a:rPr lang="ru-RU" dirty="0" smtClean="0"/>
            </a:br>
            <a:r>
              <a:rPr lang="ru-RU" dirty="0" smtClean="0"/>
              <a:t>Между диваном и стеной.</a:t>
            </a:r>
            <a:br>
              <a:rPr lang="ru-RU" dirty="0" smtClean="0"/>
            </a:br>
            <a:r>
              <a:rPr lang="ru-RU" dirty="0" smtClean="0"/>
              <a:t>Меня никто не видит там,</a:t>
            </a:r>
            <a:br>
              <a:rPr lang="ru-RU" dirty="0" smtClean="0"/>
            </a:br>
            <a:r>
              <a:rPr lang="ru-RU" dirty="0" smtClean="0"/>
              <a:t>Ложусь я в тихий мой вигвам.</a:t>
            </a:r>
            <a:br>
              <a:rPr lang="ru-RU" dirty="0" smtClean="0"/>
            </a:br>
            <a:r>
              <a:rPr lang="ru-RU" dirty="0" smtClean="0"/>
              <a:t>Объятый тьмой и тишиной,</a:t>
            </a:r>
            <a:br>
              <a:rPr lang="ru-RU" dirty="0" smtClean="0"/>
            </a:br>
            <a:r>
              <a:rPr lang="ru-RU" dirty="0" smtClean="0"/>
              <a:t>Я — в мире книг, прочтенных мной.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929190" y="3071810"/>
            <a:ext cx="40005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Здесь есть леса и цепи гор,</a:t>
            </a:r>
            <a:br>
              <a:rPr lang="ru-RU" dirty="0" smtClean="0"/>
            </a:br>
            <a:r>
              <a:rPr lang="ru-RU" dirty="0" smtClean="0"/>
              <a:t>Сиянье звезд, пустынь простор —</a:t>
            </a:r>
            <a:br>
              <a:rPr lang="ru-RU" dirty="0" smtClean="0"/>
            </a:br>
            <a:r>
              <a:rPr lang="ru-RU" dirty="0" smtClean="0"/>
              <a:t>И львы к ручью на водопой</a:t>
            </a:r>
            <a:br>
              <a:rPr lang="ru-RU" dirty="0" smtClean="0"/>
            </a:br>
            <a:r>
              <a:rPr lang="ru-RU" dirty="0" smtClean="0"/>
              <a:t>Идут рычащею толпой.</a:t>
            </a:r>
            <a:br>
              <a:rPr lang="ru-RU" dirty="0" smtClean="0"/>
            </a:br>
            <a:r>
              <a:rPr lang="ru-RU" dirty="0" smtClean="0"/>
              <a:t>Вкруг лампы люди — ну точь-в-точь</a:t>
            </a:r>
            <a:br>
              <a:rPr lang="ru-RU" dirty="0" smtClean="0"/>
            </a:br>
            <a:r>
              <a:rPr lang="ru-RU" dirty="0" smtClean="0"/>
              <a:t>Как лагерь, свет струящий в ночь,</a:t>
            </a:r>
            <a:br>
              <a:rPr lang="ru-RU" dirty="0" smtClean="0"/>
            </a:br>
            <a:r>
              <a:rPr lang="ru-RU" dirty="0" smtClean="0"/>
              <a:t>А я — индейский следопыт —</a:t>
            </a:r>
            <a:br>
              <a:rPr lang="ru-RU" dirty="0" smtClean="0"/>
            </a:br>
            <a:r>
              <a:rPr lang="ru-RU" dirty="0" smtClean="0"/>
              <a:t>Крадусь неслышно, тьмой сокрыт…</a:t>
            </a:r>
            <a:br>
              <a:rPr lang="ru-RU" dirty="0" smtClean="0"/>
            </a:br>
            <a:r>
              <a:rPr lang="ru-RU" dirty="0" smtClean="0"/>
              <a:t>Но няня уж идет за мной.</a:t>
            </a:r>
            <a:br>
              <a:rPr lang="ru-RU" dirty="0" smtClean="0"/>
            </a:br>
            <a:r>
              <a:rPr lang="ru-RU" dirty="0" smtClean="0"/>
              <a:t>Чрез океан плыву домой,</a:t>
            </a:r>
            <a:br>
              <a:rPr lang="ru-RU" dirty="0" smtClean="0"/>
            </a:br>
            <a:r>
              <a:rPr lang="ru-RU" dirty="0" smtClean="0"/>
              <a:t>Печально глядя сквозь туман</a:t>
            </a:r>
            <a:br>
              <a:rPr lang="ru-RU" dirty="0" smtClean="0"/>
            </a:br>
            <a:r>
              <a:rPr lang="ru-RU" dirty="0" smtClean="0"/>
              <a:t>На берег вычитанных стран.</a:t>
            </a:r>
            <a:endParaRPr lang="ru-RU" dirty="0"/>
          </a:p>
        </p:txBody>
      </p:sp>
      <p:pic>
        <p:nvPicPr>
          <p:cNvPr id="5122" name="Picture 2" descr="C:\Users\79126\Desktop\25691-orig.jpg"/>
          <p:cNvPicPr>
            <a:picLocks noChangeAspect="1" noChangeArrowheads="1"/>
          </p:cNvPicPr>
          <p:nvPr/>
        </p:nvPicPr>
        <p:blipFill>
          <a:blip r:embed="rId3">
            <a:lum bright="-10000"/>
          </a:blip>
          <a:srcRect/>
          <a:stretch>
            <a:fillRect/>
          </a:stretch>
        </p:blipFill>
        <p:spPr bwMode="auto">
          <a:xfrm>
            <a:off x="1857356" y="428604"/>
            <a:ext cx="5286372" cy="25717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Скругленный прямоугольник 4"/>
            <p:cNvSpPr/>
            <p:nvPr/>
          </p:nvSpPr>
          <p:spPr>
            <a:xfrm>
              <a:off x="179512" y="260648"/>
              <a:ext cx="8784976" cy="64087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6146" name="Picture 2" descr="C:\Users\79126\Desktop\1635962972_13-papik-pro-p-mayak-vektornii-risunok-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500042"/>
            <a:ext cx="3214710" cy="32147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Google Shape;157;p22" descr="C:\Documents and Settings\1\Рабочий стол\роберт стивенсок\эдинбургский университет.jpg"/>
          <p:cNvPicPr preferRelativeResize="0"/>
          <p:nvPr/>
        </p:nvPicPr>
        <p:blipFill rotWithShape="1">
          <a:blip r:embed="rId4">
            <a:alphaModFix/>
          </a:blip>
          <a:srcRect b="9164"/>
          <a:stretch/>
        </p:blipFill>
        <p:spPr>
          <a:xfrm>
            <a:off x="3929058" y="500042"/>
            <a:ext cx="4714908" cy="32147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Google Shape;159;p22"/>
          <p:cNvSpPr txBox="1"/>
          <p:nvPr/>
        </p:nvSpPr>
        <p:spPr>
          <a:xfrm>
            <a:off x="785786" y="4500570"/>
            <a:ext cx="7500990" cy="142876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None/>
            </a:pPr>
            <a:r>
              <a:rPr lang="en-US" sz="2000" dirty="0">
                <a:sym typeface="Times New Roman"/>
              </a:rPr>
              <a:t>В 1867 </a:t>
            </a:r>
            <a:r>
              <a:rPr lang="ru-RU" sz="2000" dirty="0" smtClean="0">
                <a:sym typeface="Times New Roman"/>
              </a:rPr>
              <a:t>году</a:t>
            </a:r>
            <a:r>
              <a:rPr lang="en-US" sz="2000" dirty="0" smtClean="0">
                <a:sym typeface="Times New Roman"/>
              </a:rPr>
              <a:t>, </a:t>
            </a:r>
            <a:r>
              <a:rPr lang="ru-RU" sz="2000" dirty="0" smtClean="0">
                <a:sym typeface="Times New Roman"/>
              </a:rPr>
              <a:t>семнадцати лет</a:t>
            </a:r>
            <a:r>
              <a:rPr lang="en-US" sz="2000" dirty="0" smtClean="0">
                <a:sym typeface="Times New Roman"/>
              </a:rPr>
              <a:t>, </a:t>
            </a:r>
            <a:r>
              <a:rPr lang="ru-RU" sz="2000" dirty="0" smtClean="0">
                <a:sym typeface="Times New Roman"/>
              </a:rPr>
              <a:t>согласившись с пожеланием отца</a:t>
            </a:r>
            <a:r>
              <a:rPr lang="en-US" sz="2000" dirty="0" smtClean="0">
                <a:sym typeface="Times New Roman"/>
              </a:rPr>
              <a:t>, </a:t>
            </a:r>
            <a:r>
              <a:rPr lang="ru-RU" sz="2000" dirty="0" smtClean="0">
                <a:sym typeface="Times New Roman"/>
              </a:rPr>
              <a:t>Луис поступил</a:t>
            </a:r>
            <a:r>
              <a:rPr lang="en-US" sz="2000" dirty="0" smtClean="0">
                <a:sym typeface="Times New Roman"/>
              </a:rPr>
              <a:t> </a:t>
            </a:r>
            <a:r>
              <a:rPr lang="en-US" sz="2000" dirty="0">
                <a:sym typeface="Times New Roman"/>
              </a:rPr>
              <a:t>в </a:t>
            </a:r>
            <a:r>
              <a:rPr lang="ru-RU" sz="2000" dirty="0" err="1" smtClean="0">
                <a:sym typeface="Times New Roman"/>
              </a:rPr>
              <a:t>Эдинбургский</a:t>
            </a:r>
            <a:r>
              <a:rPr lang="ru-RU" sz="2000" dirty="0" smtClean="0">
                <a:sym typeface="Times New Roman"/>
              </a:rPr>
              <a:t> университет</a:t>
            </a:r>
            <a:r>
              <a:rPr lang="en-US" sz="2000" dirty="0" smtClean="0">
                <a:sym typeface="Times New Roman"/>
              </a:rPr>
              <a:t>. </a:t>
            </a:r>
            <a:r>
              <a:rPr lang="en-US" sz="2000" dirty="0">
                <a:sym typeface="Times New Roman"/>
              </a:rPr>
              <a:t>В 1871 </a:t>
            </a:r>
            <a:r>
              <a:rPr lang="ru-RU" sz="2000" dirty="0" smtClean="0">
                <a:sym typeface="Times New Roman"/>
              </a:rPr>
              <a:t>году за сочинение </a:t>
            </a:r>
            <a:r>
              <a:rPr lang="en-US" sz="2000" dirty="0" smtClean="0">
                <a:sym typeface="Times New Roman"/>
              </a:rPr>
              <a:t>«</a:t>
            </a:r>
            <a:r>
              <a:rPr lang="ru-RU" sz="2000" dirty="0" smtClean="0">
                <a:sym typeface="Times New Roman"/>
              </a:rPr>
              <a:t>Новый вид проблескового огня для маяков</a:t>
            </a:r>
            <a:r>
              <a:rPr lang="en-US" sz="2000" dirty="0" smtClean="0">
                <a:sym typeface="Times New Roman"/>
              </a:rPr>
              <a:t>» </a:t>
            </a:r>
            <a:r>
              <a:rPr lang="ru-RU" sz="2000" dirty="0" smtClean="0">
                <a:sym typeface="Times New Roman"/>
              </a:rPr>
              <a:t> он был удостоен серебряной медали</a:t>
            </a:r>
            <a:r>
              <a:rPr lang="en-US" sz="2000" dirty="0" smtClean="0">
                <a:sym typeface="Times New Roman"/>
              </a:rPr>
              <a:t>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8765b2f06d15cc237b9143124229bef92380271a"/>
</p:tagLst>
</file>

<file path=ppt/theme/theme1.xml><?xml version="1.0" encoding="utf-8"?>
<a:theme xmlns:a="http://schemas.openxmlformats.org/drawingml/2006/main" name="Урок 2. Биография Р.Л. Стивенсон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Урок 2. Биография Р.Л. Стивенсона</Template>
  <TotalTime>640</TotalTime>
  <Words>765</Words>
  <Application>Microsoft Office PowerPoint</Application>
  <PresentationFormat>Экран (4:3)</PresentationFormat>
  <Paragraphs>103</Paragraphs>
  <Slides>21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Урок 2. Биография Р.Л. Стивенсона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Natalya Shustova</dc:creator>
  <cp:lastModifiedBy>Natalya Shustova</cp:lastModifiedBy>
  <cp:revision>65</cp:revision>
  <dcterms:created xsi:type="dcterms:W3CDTF">2023-04-21T06:53:10Z</dcterms:created>
  <dcterms:modified xsi:type="dcterms:W3CDTF">2023-04-21T19:22:04Z</dcterms:modified>
</cp:coreProperties>
</file>