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embeddedFontLst>
    <p:embeddedFont>
      <p:font typeface="Franklin Gothic Book" pitchFamily="34" charset="0"/>
      <p:regular r:id="rId19"/>
      <p:italic r:id="rId20"/>
    </p:embeddedFont>
    <p:embeddedFont>
      <p:font typeface="Brush Script MT" pitchFamily="66" charset="0"/>
      <p:italic r:id="rId21"/>
    </p:embeddedFont>
    <p:embeddedFont>
      <p:font typeface="Constantia" pitchFamily="18" charset="0"/>
      <p:regular r:id="rId22"/>
      <p:bold r:id="rId23"/>
      <p:italic r:id="rId24"/>
      <p:boldItalic r:id="rId25"/>
    </p:embeddedFont>
    <p:embeddedFont>
      <p:font typeface="Rage Italic" pitchFamily="66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71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7C3F878-F5E8-489B-AC8A-64F2A7E22C28}" type="datetimeFigureOut">
              <a:rPr lang="en-US" smtClean="0"/>
              <a:pPr/>
              <a:t>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 smtClean="0"/>
              <a:t> /</a:t>
            </a:r>
            <a:r>
              <a:rPr lang="uk-UA" dirty="0" err="1" smtClean="0"/>
              <a:t>Из</a:t>
            </a:r>
            <a:r>
              <a:rPr lang="uk-UA" dirty="0" smtClean="0"/>
              <a:t>  </a:t>
            </a:r>
            <a:r>
              <a:rPr lang="uk-UA" dirty="0" err="1" smtClean="0"/>
              <a:t>опыта</a:t>
            </a:r>
            <a:r>
              <a:rPr lang="uk-UA" dirty="0" smtClean="0"/>
              <a:t> </a:t>
            </a:r>
            <a:r>
              <a:rPr lang="uk-UA" dirty="0" err="1" smtClean="0"/>
              <a:t>работы</a:t>
            </a:r>
            <a:r>
              <a:rPr lang="uk-UA" dirty="0" smtClean="0"/>
              <a:t> учителя </a:t>
            </a:r>
            <a:r>
              <a:rPr lang="uk-UA" dirty="0" err="1" smtClean="0"/>
              <a:t>начальных</a:t>
            </a:r>
            <a:r>
              <a:rPr lang="uk-UA" dirty="0" smtClean="0"/>
              <a:t> </a:t>
            </a:r>
            <a:r>
              <a:rPr lang="uk-UA" dirty="0" err="1" smtClean="0"/>
              <a:t>классов</a:t>
            </a:r>
            <a:r>
              <a:rPr lang="uk-UA" dirty="0" smtClean="0"/>
              <a:t> </a:t>
            </a:r>
            <a:r>
              <a:rPr lang="uk-UA" dirty="0" err="1" smtClean="0"/>
              <a:t>Песковской</a:t>
            </a:r>
            <a:r>
              <a:rPr lang="uk-UA" dirty="0" smtClean="0"/>
              <a:t> </a:t>
            </a:r>
            <a:r>
              <a:rPr lang="uk-UA" dirty="0" err="1" smtClean="0"/>
              <a:t>средней</a:t>
            </a:r>
            <a:r>
              <a:rPr lang="uk-UA" dirty="0" smtClean="0"/>
              <a:t> </a:t>
            </a:r>
            <a:r>
              <a:rPr lang="uk-UA" dirty="0" err="1" smtClean="0"/>
              <a:t>школы</a:t>
            </a:r>
            <a:r>
              <a:rPr lang="uk-UA" dirty="0" smtClean="0"/>
              <a:t> </a:t>
            </a:r>
            <a:r>
              <a:rPr lang="uk-UA" dirty="0" err="1" smtClean="0"/>
              <a:t>Мордовцевой</a:t>
            </a:r>
            <a:r>
              <a:rPr lang="uk-UA" dirty="0" smtClean="0"/>
              <a:t> </a:t>
            </a:r>
            <a:r>
              <a:rPr lang="uk-UA" dirty="0" err="1" smtClean="0"/>
              <a:t>Татьяны</a:t>
            </a:r>
            <a:r>
              <a:rPr lang="uk-UA" dirty="0" smtClean="0"/>
              <a:t> </a:t>
            </a:r>
            <a:r>
              <a:rPr lang="uk-UA" dirty="0" err="1" smtClean="0"/>
              <a:t>Владимировны</a:t>
            </a:r>
            <a:r>
              <a:rPr lang="uk-UA" dirty="0" smtClean="0"/>
              <a:t>/</a:t>
            </a:r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Развитие творческих способностей </a:t>
            </a:r>
            <a:r>
              <a:rPr lang="ru-RU" sz="3100" dirty="0" smtClean="0">
                <a:solidFill>
                  <a:srgbClr val="C00000"/>
                </a:solidFill>
              </a:rPr>
              <a:t>младших школьников в образовательном процессе в условиях реализации ФГОСНОО</a:t>
            </a:r>
            <a:endParaRPr lang="ru-RU" sz="31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29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76">
        <p:fade/>
      </p:transition>
    </mc:Choice>
    <mc:Fallback xmlns="">
      <p:transition spd="med" advTm="106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C00000"/>
                </a:solidFill>
              </a:rPr>
              <a:t>Ученики </a:t>
            </a:r>
            <a:r>
              <a:rPr lang="uk-UA" sz="2400" dirty="0" err="1" smtClean="0">
                <a:solidFill>
                  <a:srgbClr val="C00000"/>
                </a:solidFill>
              </a:rPr>
              <a:t>изготавливают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разные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поделки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из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бумаги</a:t>
            </a:r>
            <a:r>
              <a:rPr lang="uk-UA" sz="2400" dirty="0" smtClean="0">
                <a:solidFill>
                  <a:srgbClr val="C00000"/>
                </a:solidFill>
              </a:rPr>
              <a:t> и </a:t>
            </a:r>
            <a:r>
              <a:rPr lang="uk-UA" sz="2400" dirty="0" err="1" smtClean="0">
                <a:solidFill>
                  <a:srgbClr val="C00000"/>
                </a:solidFill>
              </a:rPr>
              <a:t>подручных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материалов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своими</a:t>
            </a:r>
            <a:r>
              <a:rPr lang="uk-UA" sz="2400" dirty="0" smtClean="0">
                <a:solidFill>
                  <a:srgbClr val="C00000"/>
                </a:solidFill>
              </a:rPr>
              <a:t> руками.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err="1" smtClean="0"/>
              <a:t>Зимние</a:t>
            </a:r>
            <a:r>
              <a:rPr lang="uk-UA" dirty="0" smtClean="0"/>
              <a:t> </a:t>
            </a:r>
            <a:r>
              <a:rPr lang="uk-UA" dirty="0" err="1" smtClean="0"/>
              <a:t>поделки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uk-UA" dirty="0" err="1" smtClean="0"/>
              <a:t>Осенние</a:t>
            </a:r>
            <a:r>
              <a:rPr lang="uk-UA" dirty="0" smtClean="0"/>
              <a:t> </a:t>
            </a:r>
            <a:r>
              <a:rPr lang="uk-UA" dirty="0" err="1" smtClean="0"/>
              <a:t>поделки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098" name="Picture 2" descr="C:\Users\Admin\Desktop\Новая папка (9)\IMG_20211007_12355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925" y="2944813"/>
            <a:ext cx="1563588" cy="27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esktop\Новая папка (9)\IMG_20221118_1129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75" y="2944813"/>
            <a:ext cx="1563588" cy="27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52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623">
        <p:fade/>
      </p:transition>
    </mc:Choice>
    <mc:Fallback xmlns="">
      <p:transition spd="med" advTm="86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err="1" smtClean="0">
                <a:solidFill>
                  <a:srgbClr val="C00000"/>
                </a:solidFill>
              </a:rPr>
              <a:t>Цветовой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гамме</a:t>
            </a:r>
            <a:r>
              <a:rPr lang="uk-UA" sz="2000" dirty="0" smtClean="0">
                <a:solidFill>
                  <a:srgbClr val="C00000"/>
                </a:solidFill>
              </a:rPr>
              <a:t> обучаю </a:t>
            </a:r>
            <a:r>
              <a:rPr lang="uk-UA" sz="2000" dirty="0" err="1" smtClean="0">
                <a:solidFill>
                  <a:srgbClr val="C00000"/>
                </a:solidFill>
              </a:rPr>
              <a:t>школьников</a:t>
            </a:r>
            <a:r>
              <a:rPr lang="uk-UA" sz="2000" dirty="0" smtClean="0">
                <a:solidFill>
                  <a:srgbClr val="C00000"/>
                </a:solidFill>
              </a:rPr>
              <a:t>  на уроках </a:t>
            </a:r>
            <a:r>
              <a:rPr lang="uk-UA" sz="2000" dirty="0">
                <a:solidFill>
                  <a:srgbClr val="C00000"/>
                </a:solidFill>
              </a:rPr>
              <a:t>с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smtClean="0">
                <a:solidFill>
                  <a:srgbClr val="C00000"/>
                </a:solidFill>
              </a:rPr>
              <a:t>1 </a:t>
            </a:r>
            <a:r>
              <a:rPr lang="uk-UA" sz="2000" dirty="0" err="1" smtClean="0">
                <a:solidFill>
                  <a:srgbClr val="C00000"/>
                </a:solidFill>
              </a:rPr>
              <a:t>класса</a:t>
            </a:r>
            <a:r>
              <a:rPr lang="uk-UA" sz="2000" dirty="0">
                <a:solidFill>
                  <a:srgbClr val="C00000"/>
                </a:solidFill>
              </a:rPr>
              <a:t>.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Называя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основные</a:t>
            </a:r>
            <a:r>
              <a:rPr lang="uk-UA" sz="2000" dirty="0" smtClean="0">
                <a:solidFill>
                  <a:srgbClr val="C00000"/>
                </a:solidFill>
              </a:rPr>
              <a:t>  </a:t>
            </a:r>
            <a:r>
              <a:rPr lang="uk-UA" sz="2000" dirty="0" err="1" smtClean="0">
                <a:solidFill>
                  <a:srgbClr val="C00000"/>
                </a:solidFill>
              </a:rPr>
              <a:t>цвета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предлагаю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детям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вспомнить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где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они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>
                <a:solidFill>
                  <a:srgbClr val="C00000"/>
                </a:solidFill>
              </a:rPr>
              <a:t>и</a:t>
            </a:r>
            <a:r>
              <a:rPr lang="uk-UA" sz="2000" dirty="0" err="1" smtClean="0">
                <a:solidFill>
                  <a:srgbClr val="C00000"/>
                </a:solidFill>
              </a:rPr>
              <a:t>х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видели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smtClean="0">
                <a:solidFill>
                  <a:srgbClr val="C00000"/>
                </a:solidFill>
              </a:rPr>
              <a:t>в </a:t>
            </a:r>
            <a:r>
              <a:rPr lang="uk-UA" sz="2000" dirty="0" err="1" smtClean="0">
                <a:solidFill>
                  <a:srgbClr val="C00000"/>
                </a:solidFill>
              </a:rPr>
              <a:t>природе</a:t>
            </a:r>
            <a:r>
              <a:rPr lang="uk-UA" sz="2000" dirty="0" smtClean="0">
                <a:solidFill>
                  <a:srgbClr val="C00000"/>
                </a:solidFill>
              </a:rPr>
              <a:t>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Admin\Desktop\Новая папка (10)\IMG_20231229_09190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309" y="2119313"/>
            <a:ext cx="2027931" cy="36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Desktop\Новая папка (10)\IMG_20231225_16073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255" y="2120900"/>
            <a:ext cx="2027039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41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868">
        <p:fade/>
      </p:transition>
    </mc:Choice>
    <mc:Fallback xmlns="">
      <p:transition spd="med" advTm="1086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И</a:t>
            </a:r>
            <a:r>
              <a:rPr lang="uk-UA" sz="2000" dirty="0" err="1" smtClean="0">
                <a:solidFill>
                  <a:srgbClr val="C00000"/>
                </a:solidFill>
              </a:rPr>
              <a:t>зображая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композиции</a:t>
            </a:r>
            <a:r>
              <a:rPr lang="uk-UA" sz="2000" dirty="0" smtClean="0">
                <a:solidFill>
                  <a:srgbClr val="C00000"/>
                </a:solidFill>
              </a:rPr>
              <a:t> на тему « </a:t>
            </a:r>
            <a:r>
              <a:rPr lang="uk-UA" sz="2000" dirty="0" err="1" smtClean="0">
                <a:solidFill>
                  <a:srgbClr val="C00000"/>
                </a:solidFill>
              </a:rPr>
              <a:t>Родной</a:t>
            </a:r>
            <a:r>
              <a:rPr lang="uk-UA" sz="2000" dirty="0" smtClean="0">
                <a:solidFill>
                  <a:srgbClr val="C00000"/>
                </a:solidFill>
              </a:rPr>
              <a:t> край», ученики </a:t>
            </a:r>
            <a:r>
              <a:rPr lang="uk-UA" sz="2000" dirty="0" err="1" smtClean="0">
                <a:solidFill>
                  <a:srgbClr val="C00000"/>
                </a:solidFill>
              </a:rPr>
              <a:t>изображают</a:t>
            </a:r>
            <a:r>
              <a:rPr lang="uk-UA" sz="2000" dirty="0" smtClean="0">
                <a:solidFill>
                  <a:srgbClr val="C00000"/>
                </a:solidFill>
              </a:rPr>
              <a:t> всё то 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что</a:t>
            </a:r>
            <a:r>
              <a:rPr lang="uk-UA" sz="2000" dirty="0" smtClean="0">
                <a:solidFill>
                  <a:srgbClr val="C00000"/>
                </a:solidFill>
              </a:rPr>
              <a:t>  </a:t>
            </a:r>
            <a:r>
              <a:rPr lang="uk-UA" sz="2000" dirty="0" err="1" smtClean="0">
                <a:solidFill>
                  <a:srgbClr val="C00000"/>
                </a:solidFill>
              </a:rPr>
              <a:t>им</a:t>
            </a:r>
            <a:r>
              <a:rPr lang="uk-UA" sz="2000" dirty="0" smtClean="0">
                <a:solidFill>
                  <a:srgbClr val="C00000"/>
                </a:solidFill>
              </a:rPr>
              <a:t> дорого </a:t>
            </a:r>
            <a:r>
              <a:rPr lang="uk-UA" sz="2000" dirty="0" smtClean="0">
                <a:solidFill>
                  <a:srgbClr val="C00000"/>
                </a:solidFill>
              </a:rPr>
              <a:t>: 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девочку</a:t>
            </a:r>
            <a:r>
              <a:rPr lang="uk-UA" sz="2000" dirty="0" smtClean="0">
                <a:solidFill>
                  <a:srgbClr val="C00000"/>
                </a:solidFill>
              </a:rPr>
              <a:t> на </a:t>
            </a:r>
            <a:r>
              <a:rPr lang="uk-UA" sz="2000" dirty="0" err="1" smtClean="0">
                <a:solidFill>
                  <a:srgbClr val="C00000"/>
                </a:solidFill>
              </a:rPr>
              <a:t>осенней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прогулке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семью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родную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smtClean="0">
                <a:solidFill>
                  <a:srgbClr val="C00000"/>
                </a:solidFill>
              </a:rPr>
              <a:t>природу.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Admin\Desktop\Новая папка (10)\IMG_20231225_16043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309" y="2119313"/>
            <a:ext cx="2027931" cy="36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\Desktop\Новая папка (9)\IMG_20230309_13132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255" y="2120900"/>
            <a:ext cx="2027039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81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031">
        <p:fade/>
      </p:transition>
    </mc:Choice>
    <mc:Fallback xmlns="">
      <p:transition spd="med" advTm="110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C00000"/>
                </a:solidFill>
              </a:rPr>
              <a:t>В ходе </a:t>
            </a:r>
            <a:r>
              <a:rPr lang="uk-UA" sz="2000" dirty="0" err="1" smtClean="0">
                <a:solidFill>
                  <a:srgbClr val="C00000"/>
                </a:solidFill>
              </a:rPr>
              <a:t>работы</a:t>
            </a:r>
            <a:r>
              <a:rPr lang="uk-UA" sz="2000" dirty="0" smtClean="0">
                <a:solidFill>
                  <a:srgbClr val="C00000"/>
                </a:solidFill>
              </a:rPr>
              <a:t> с </a:t>
            </a:r>
            <a:r>
              <a:rPr lang="uk-UA" sz="2000" dirty="0" err="1" smtClean="0">
                <a:solidFill>
                  <a:srgbClr val="C00000"/>
                </a:solidFill>
              </a:rPr>
              <a:t>детьми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использую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нетрадиционные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техники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рисования</a:t>
            </a:r>
            <a:r>
              <a:rPr lang="uk-UA" sz="2000" dirty="0" smtClean="0">
                <a:solidFill>
                  <a:srgbClr val="C00000"/>
                </a:solidFill>
              </a:rPr>
              <a:t>: </a:t>
            </a:r>
            <a:r>
              <a:rPr lang="uk-UA" sz="2000" dirty="0" err="1" smtClean="0">
                <a:solidFill>
                  <a:srgbClr val="C00000"/>
                </a:solidFill>
              </a:rPr>
              <a:t>пальчиковую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живопись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монотипию</a:t>
            </a:r>
            <a:r>
              <a:rPr lang="uk-UA" sz="2000" dirty="0" smtClean="0">
                <a:solidFill>
                  <a:srgbClr val="C00000"/>
                </a:solidFill>
              </a:rPr>
              <a:t>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7170" name="Picture 2" descr="C:\Users\Admin\Desktop\Новая папка (9)\IMG_20230309_13460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309" y="2119313"/>
            <a:ext cx="2027931" cy="36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\Desktop\Новая папка (9)\IMG_20230309_13465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255" y="2120900"/>
            <a:ext cx="2027039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7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486">
        <p:fade/>
      </p:transition>
    </mc:Choice>
    <mc:Fallback xmlns="">
      <p:transition spd="med" advTm="154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C00000"/>
                </a:solidFill>
              </a:rPr>
              <a:t>Ученики </a:t>
            </a:r>
            <a:r>
              <a:rPr lang="uk-UA" sz="2000" dirty="0" err="1" smtClean="0">
                <a:solidFill>
                  <a:srgbClr val="C00000"/>
                </a:solidFill>
              </a:rPr>
              <a:t>принимают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участие</a:t>
            </a:r>
            <a:r>
              <a:rPr lang="uk-UA" sz="2000" dirty="0" smtClean="0">
                <a:solidFill>
                  <a:srgbClr val="C00000"/>
                </a:solidFill>
              </a:rPr>
              <a:t> в </a:t>
            </a:r>
            <a:r>
              <a:rPr lang="uk-UA" sz="2000" dirty="0" err="1" smtClean="0">
                <a:solidFill>
                  <a:srgbClr val="C00000"/>
                </a:solidFill>
              </a:rPr>
              <a:t>выставках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художественного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творчества</a:t>
            </a:r>
            <a:r>
              <a:rPr lang="uk-UA" sz="2000" dirty="0" smtClean="0">
                <a:solidFill>
                  <a:srgbClr val="C00000"/>
                </a:solidFill>
              </a:rPr>
              <a:t> в </a:t>
            </a:r>
            <a:r>
              <a:rPr lang="uk-UA" sz="2000" dirty="0" err="1" smtClean="0">
                <a:solidFill>
                  <a:srgbClr val="C00000"/>
                </a:solidFill>
              </a:rPr>
              <a:t>школе</a:t>
            </a:r>
            <a:r>
              <a:rPr lang="uk-UA" sz="2000" dirty="0" smtClean="0">
                <a:solidFill>
                  <a:srgbClr val="C00000"/>
                </a:solidFill>
              </a:rPr>
              <a:t>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Admin\Desktop\Новая папка (10)\IMG_20231225_160605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309" y="2119313"/>
            <a:ext cx="2027931" cy="36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\Desktop\Новая папка (10)\IMG_20231225_16061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255" y="2120900"/>
            <a:ext cx="2027039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4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522">
        <p:fade/>
      </p:transition>
    </mc:Choice>
    <mc:Fallback xmlns="">
      <p:transition spd="med" advTm="115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C00000"/>
                </a:solidFill>
              </a:rPr>
              <a:t>Практика </a:t>
            </a:r>
            <a:r>
              <a:rPr lang="uk-UA" sz="2000" dirty="0" err="1" smtClean="0">
                <a:solidFill>
                  <a:srgbClr val="C00000"/>
                </a:solidFill>
              </a:rPr>
              <a:t>показывает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чт</a:t>
            </a:r>
            <a:r>
              <a:rPr lang="uk-UA" sz="2000" dirty="0" err="1" smtClean="0">
                <a:solidFill>
                  <a:srgbClr val="C00000"/>
                </a:solidFill>
              </a:rPr>
              <a:t>о</a:t>
            </a:r>
            <a:r>
              <a:rPr lang="uk-UA" sz="2000" dirty="0" smtClean="0">
                <a:solidFill>
                  <a:srgbClr val="C00000"/>
                </a:solidFill>
              </a:rPr>
              <a:t> все </a:t>
            </a:r>
            <a:r>
              <a:rPr lang="uk-UA" sz="2000" dirty="0" smtClean="0">
                <a:solidFill>
                  <a:srgbClr val="C00000"/>
                </a:solidFill>
              </a:rPr>
              <a:t>без </a:t>
            </a:r>
            <a:r>
              <a:rPr lang="uk-UA" sz="2000" dirty="0" err="1" smtClean="0">
                <a:solidFill>
                  <a:srgbClr val="C00000"/>
                </a:solidFill>
              </a:rPr>
              <a:t>исключения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дети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способны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овладевать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творческими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навыками</a:t>
            </a:r>
            <a:r>
              <a:rPr lang="uk-UA" sz="2000" dirty="0">
                <a:solidFill>
                  <a:srgbClr val="C00000"/>
                </a:solidFill>
              </a:rPr>
              <a:t>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9218" name="Picture 2" descr="C:\Users\Admin\Desktop\Новая папка (9)\IMG_20221118_09195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309" y="2119313"/>
            <a:ext cx="2027931" cy="36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dmin\Desktop\Новая папка (9)\IMG_20230309_13133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255" y="2120900"/>
            <a:ext cx="2027039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56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091">
        <p:fade/>
      </p:transition>
    </mc:Choice>
    <mc:Fallback xmlns="">
      <p:transition spd="med" advTm="1309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000" dirty="0" smtClean="0">
                <a:solidFill>
                  <a:srgbClr val="C00000"/>
                </a:solidFill>
              </a:rPr>
              <a:t>На уроках </a:t>
            </a:r>
            <a:r>
              <a:rPr lang="uk-UA" sz="2000" dirty="0" err="1" smtClean="0">
                <a:solidFill>
                  <a:srgbClr val="C00000"/>
                </a:solidFill>
              </a:rPr>
              <a:t>художественно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smtClean="0">
                <a:solidFill>
                  <a:srgbClr val="C00000"/>
                </a:solidFill>
              </a:rPr>
              <a:t>– </a:t>
            </a:r>
            <a:r>
              <a:rPr lang="uk-UA" sz="2000" dirty="0" err="1" smtClean="0">
                <a:solidFill>
                  <a:srgbClr val="C00000"/>
                </a:solidFill>
              </a:rPr>
              <a:t>эстетического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цикла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smtClean="0">
                <a:solidFill>
                  <a:srgbClr val="C00000"/>
                </a:solidFill>
              </a:rPr>
              <a:t>для </a:t>
            </a:r>
            <a:r>
              <a:rPr lang="uk-UA" sz="2000" dirty="0" err="1" smtClean="0">
                <a:solidFill>
                  <a:srgbClr val="C00000"/>
                </a:solidFill>
              </a:rPr>
              <a:t>развития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творческих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способностей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учащихся</a:t>
            </a:r>
            <a:r>
              <a:rPr lang="uk-UA" sz="2000" dirty="0" smtClean="0">
                <a:solidFill>
                  <a:srgbClr val="C00000"/>
                </a:solidFill>
              </a:rPr>
              <a:t> провожу </a:t>
            </a:r>
            <a:r>
              <a:rPr lang="uk-UA" sz="2000" dirty="0" err="1" smtClean="0">
                <a:solidFill>
                  <a:srgbClr val="C00000"/>
                </a:solidFill>
              </a:rPr>
              <a:t>игры</a:t>
            </a:r>
            <a:r>
              <a:rPr lang="uk-UA" sz="2000" dirty="0" smtClean="0">
                <a:solidFill>
                  <a:srgbClr val="C00000"/>
                </a:solidFill>
              </a:rPr>
              <a:t> и </a:t>
            </a:r>
            <a:r>
              <a:rPr lang="uk-UA" sz="2000" dirty="0" err="1" smtClean="0">
                <a:solidFill>
                  <a:srgbClr val="C00000"/>
                </a:solidFill>
              </a:rPr>
              <a:t>упражнения</a:t>
            </a:r>
            <a:r>
              <a:rPr lang="uk-UA" sz="2000" dirty="0" smtClean="0">
                <a:solidFill>
                  <a:srgbClr val="C00000"/>
                </a:solidFill>
              </a:rPr>
              <a:t/>
            </a:r>
            <a:br>
              <a:rPr lang="uk-UA" sz="2000" dirty="0" smtClean="0">
                <a:solidFill>
                  <a:srgbClr val="C00000"/>
                </a:solidFill>
              </a:rPr>
            </a:br>
            <a:r>
              <a:rPr lang="uk-UA" sz="2000" dirty="0" smtClean="0">
                <a:solidFill>
                  <a:srgbClr val="C00000"/>
                </a:solidFill>
              </a:rPr>
              <a:t>» </a:t>
            </a:r>
            <a:r>
              <a:rPr lang="uk-UA" sz="2000" dirty="0" smtClean="0">
                <a:solidFill>
                  <a:srgbClr val="C00000"/>
                </a:solidFill>
              </a:rPr>
              <a:t>Нарисуй </a:t>
            </a:r>
            <a:r>
              <a:rPr lang="uk-UA" sz="2000" dirty="0" err="1" smtClean="0">
                <a:solidFill>
                  <a:srgbClr val="C00000"/>
                </a:solidFill>
              </a:rPr>
              <a:t>цвет</a:t>
            </a:r>
            <a:r>
              <a:rPr lang="uk-UA" sz="2000" dirty="0" smtClean="0">
                <a:solidFill>
                  <a:srgbClr val="C00000"/>
                </a:solidFill>
              </a:rPr>
              <a:t>»,»Придумай узор»,»Дорисуй</a:t>
            </a:r>
            <a:r>
              <a:rPr lang="uk-UA" sz="2000" dirty="0" smtClean="0">
                <a:solidFill>
                  <a:srgbClr val="C00000"/>
                </a:solidFill>
              </a:rPr>
              <a:t>»…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0242" name="Picture 2" descr="C:\Users\Admin\Desktop\Новая папка (10)\IMG_20231225_16050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309" y="2119313"/>
            <a:ext cx="2027931" cy="36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dmin\Desktop\Новая папка (10)\IMG_20231225_16041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255" y="2120900"/>
            <a:ext cx="2027039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01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22">
        <p:fade/>
      </p:transition>
    </mc:Choice>
    <mc:Fallback xmlns="">
      <p:transition spd="med" advTm="80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000" dirty="0" smtClean="0">
                <a:solidFill>
                  <a:srgbClr val="C00000"/>
                </a:solidFill>
              </a:rPr>
              <a:t>В </a:t>
            </a:r>
            <a:r>
              <a:rPr lang="uk-UA" sz="2000" dirty="0" err="1" smtClean="0">
                <a:solidFill>
                  <a:srgbClr val="C00000"/>
                </a:solidFill>
              </a:rPr>
              <a:t>классе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создана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постоянно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действующая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выставка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творческих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работ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рисунков</a:t>
            </a:r>
            <a:r>
              <a:rPr lang="uk-UA" sz="2000" dirty="0" smtClean="0">
                <a:solidFill>
                  <a:srgbClr val="C00000"/>
                </a:solidFill>
              </a:rPr>
              <a:t>. </a:t>
            </a:r>
            <a:r>
              <a:rPr lang="uk-UA" sz="2000" dirty="0" err="1" smtClean="0">
                <a:solidFill>
                  <a:srgbClr val="C00000"/>
                </a:solidFill>
              </a:rPr>
              <a:t>Выставка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творчества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учащихся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smtClean="0">
                <a:solidFill>
                  <a:srgbClr val="C00000"/>
                </a:solidFill>
              </a:rPr>
              <a:t>– один </a:t>
            </a:r>
            <a:r>
              <a:rPr lang="uk-UA" sz="2000" dirty="0" err="1" smtClean="0">
                <a:solidFill>
                  <a:srgbClr val="C00000"/>
                </a:solidFill>
              </a:rPr>
              <a:t>из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эф</a:t>
            </a:r>
            <a:r>
              <a:rPr lang="uk-UA" sz="2000" dirty="0" err="1" smtClean="0">
                <a:solidFill>
                  <a:srgbClr val="C00000"/>
                </a:solidFill>
              </a:rPr>
              <a:t>фективных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спо</a:t>
            </a:r>
            <a:r>
              <a:rPr lang="uk-UA" sz="2000" dirty="0" err="1" smtClean="0">
                <a:solidFill>
                  <a:srgbClr val="C00000"/>
                </a:solidFill>
              </a:rPr>
              <a:t>собов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э</a:t>
            </a:r>
            <a:r>
              <a:rPr lang="uk-UA" sz="2000" dirty="0" err="1" smtClean="0">
                <a:solidFill>
                  <a:srgbClr val="C00000"/>
                </a:solidFill>
              </a:rPr>
              <a:t>стетического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воспитания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младших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школьников</a:t>
            </a:r>
            <a:r>
              <a:rPr lang="uk-UA" sz="2000" dirty="0" smtClean="0">
                <a:solidFill>
                  <a:srgbClr val="C00000"/>
                </a:solidFill>
              </a:rPr>
              <a:t>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err="1" smtClean="0"/>
              <a:t>Творческие</a:t>
            </a:r>
            <a:r>
              <a:rPr lang="uk-UA" dirty="0" smtClean="0"/>
              <a:t> </a:t>
            </a:r>
            <a:r>
              <a:rPr lang="uk-UA" dirty="0" err="1" smtClean="0"/>
              <a:t>работы</a:t>
            </a:r>
            <a:r>
              <a:rPr lang="uk-UA" dirty="0" smtClean="0"/>
              <a:t> </a:t>
            </a:r>
            <a:r>
              <a:rPr lang="uk-UA" dirty="0" err="1" smtClean="0"/>
              <a:t>учащихся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Коллективная работа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575" y="3124398"/>
            <a:ext cx="3227388" cy="242054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3124398"/>
            <a:ext cx="3227388" cy="2420541"/>
          </a:xfrm>
        </p:spPr>
      </p:pic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8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909">
        <p:fade/>
      </p:transition>
    </mc:Choice>
    <mc:Fallback xmlns="">
      <p:transition spd="med" advTm="119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0070C0"/>
                </a:solidFill>
              </a:rPr>
              <a:t>«</a:t>
            </a:r>
            <a:r>
              <a:rPr lang="uk-UA" sz="2400" dirty="0" err="1" smtClean="0">
                <a:solidFill>
                  <a:srgbClr val="0070C0"/>
                </a:solidFill>
              </a:rPr>
              <a:t>Развивать</a:t>
            </a:r>
            <a:r>
              <a:rPr lang="uk-UA" sz="2400" dirty="0" smtClean="0">
                <a:solidFill>
                  <a:srgbClr val="0070C0"/>
                </a:solidFill>
              </a:rPr>
              <a:t> </a:t>
            </a:r>
            <a:r>
              <a:rPr lang="uk-UA" sz="2400" dirty="0" err="1" smtClean="0">
                <a:solidFill>
                  <a:srgbClr val="0070C0"/>
                </a:solidFill>
              </a:rPr>
              <a:t>творчество»-</a:t>
            </a:r>
            <a:r>
              <a:rPr lang="uk-UA" sz="2400" dirty="0" smtClean="0">
                <a:solidFill>
                  <a:srgbClr val="0070C0"/>
                </a:solidFill>
              </a:rPr>
              <a:t> </a:t>
            </a:r>
            <a:r>
              <a:rPr lang="uk-UA" sz="2400" dirty="0" err="1" smtClean="0">
                <a:solidFill>
                  <a:srgbClr val="0070C0"/>
                </a:solidFill>
              </a:rPr>
              <a:t>означает</a:t>
            </a:r>
            <a:r>
              <a:rPr lang="uk-UA" sz="2400" dirty="0" smtClean="0">
                <a:solidFill>
                  <a:srgbClr val="0070C0"/>
                </a:solidFill>
              </a:rPr>
              <a:t> </a:t>
            </a:r>
            <a:r>
              <a:rPr lang="uk-UA" sz="2400" dirty="0" err="1" smtClean="0">
                <a:solidFill>
                  <a:srgbClr val="0070C0"/>
                </a:solidFill>
              </a:rPr>
              <a:t>воспитывать</a:t>
            </a:r>
            <a:r>
              <a:rPr lang="uk-UA" sz="2400" dirty="0" smtClean="0">
                <a:solidFill>
                  <a:srgbClr val="0070C0"/>
                </a:solidFill>
              </a:rPr>
              <a:t> </a:t>
            </a:r>
            <a:r>
              <a:rPr lang="uk-UA" sz="2400" dirty="0" smtClean="0">
                <a:solidFill>
                  <a:srgbClr val="0070C0"/>
                </a:solidFill>
              </a:rPr>
              <a:t>у </a:t>
            </a:r>
            <a:r>
              <a:rPr lang="uk-UA" sz="2400" dirty="0" err="1" smtClean="0">
                <a:solidFill>
                  <a:srgbClr val="0070C0"/>
                </a:solidFill>
              </a:rPr>
              <a:t>детей</a:t>
            </a:r>
            <a:r>
              <a:rPr lang="uk-UA" sz="2400" dirty="0" smtClean="0">
                <a:solidFill>
                  <a:srgbClr val="0070C0"/>
                </a:solidFill>
              </a:rPr>
              <a:t> </a:t>
            </a:r>
            <a:r>
              <a:rPr lang="uk-UA" sz="2400" dirty="0" err="1">
                <a:solidFill>
                  <a:srgbClr val="0070C0"/>
                </a:solidFill>
              </a:rPr>
              <a:t>и</a:t>
            </a:r>
            <a:r>
              <a:rPr lang="uk-UA" sz="2400" dirty="0" err="1" smtClean="0">
                <a:solidFill>
                  <a:srgbClr val="0070C0"/>
                </a:solidFill>
              </a:rPr>
              <a:t>нтерес</a:t>
            </a:r>
            <a:r>
              <a:rPr lang="uk-UA" sz="2400" dirty="0" smtClean="0">
                <a:solidFill>
                  <a:srgbClr val="0070C0"/>
                </a:solidFill>
              </a:rPr>
              <a:t> к </a:t>
            </a:r>
            <a:r>
              <a:rPr lang="uk-UA" sz="2400" dirty="0" err="1" smtClean="0">
                <a:solidFill>
                  <a:srgbClr val="0070C0"/>
                </a:solidFill>
              </a:rPr>
              <a:t>знаниям</a:t>
            </a:r>
            <a:r>
              <a:rPr lang="uk-UA" sz="2400" dirty="0" smtClean="0">
                <a:solidFill>
                  <a:srgbClr val="0070C0"/>
                </a:solidFill>
              </a:rPr>
              <a:t> </a:t>
            </a:r>
            <a:r>
              <a:rPr lang="uk-UA" sz="2400" dirty="0" smtClean="0">
                <a:solidFill>
                  <a:srgbClr val="0070C0"/>
                </a:solidFill>
              </a:rPr>
              <a:t>, </a:t>
            </a:r>
            <a:r>
              <a:rPr lang="uk-UA" sz="2400" dirty="0" err="1" smtClean="0">
                <a:solidFill>
                  <a:srgbClr val="0070C0"/>
                </a:solidFill>
              </a:rPr>
              <a:t>самостоятельноть</a:t>
            </a:r>
            <a:r>
              <a:rPr lang="uk-UA" sz="2400" dirty="0" smtClean="0">
                <a:solidFill>
                  <a:srgbClr val="0070C0"/>
                </a:solidFill>
              </a:rPr>
              <a:t> в </a:t>
            </a:r>
            <a:r>
              <a:rPr lang="uk-UA" sz="2400" dirty="0" err="1" smtClean="0">
                <a:solidFill>
                  <a:srgbClr val="0070C0"/>
                </a:solidFill>
              </a:rPr>
              <a:t>учёбе</a:t>
            </a:r>
            <a:r>
              <a:rPr lang="uk-UA" sz="2400" dirty="0" smtClean="0">
                <a:solidFill>
                  <a:srgbClr val="0070C0"/>
                </a:solidFill>
              </a:rPr>
              <a:t>.»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uk-UA" sz="2000" dirty="0" smtClean="0"/>
              <a:t>Задача </a:t>
            </a:r>
            <a:r>
              <a:rPr lang="uk-UA" sz="2000" dirty="0" smtClean="0"/>
              <a:t>педагога: </a:t>
            </a:r>
            <a:r>
              <a:rPr lang="uk-UA" sz="2000" dirty="0" err="1" smtClean="0"/>
              <a:t>сберечь</a:t>
            </a:r>
            <a:r>
              <a:rPr lang="uk-UA" sz="2000" dirty="0"/>
              <a:t> </a:t>
            </a:r>
            <a:r>
              <a:rPr lang="uk-UA" sz="2000" dirty="0" smtClean="0"/>
              <a:t>и </a:t>
            </a:r>
            <a:r>
              <a:rPr lang="uk-UA" sz="2000" dirty="0" smtClean="0"/>
              <a:t> </a:t>
            </a:r>
            <a:r>
              <a:rPr lang="uk-UA" sz="2000" dirty="0" err="1" smtClean="0"/>
              <a:t>развить</a:t>
            </a:r>
            <a:r>
              <a:rPr lang="uk-UA" sz="2000" dirty="0" smtClean="0"/>
              <a:t> </a:t>
            </a:r>
            <a:r>
              <a:rPr lang="uk-UA" sz="2000" dirty="0"/>
              <a:t>в</a:t>
            </a:r>
            <a:r>
              <a:rPr lang="uk-UA" sz="2000" dirty="0" smtClean="0"/>
              <a:t> </a:t>
            </a:r>
            <a:r>
              <a:rPr lang="uk-UA" sz="2000" dirty="0" err="1" smtClean="0"/>
              <a:t>маленькой</a:t>
            </a:r>
            <a:r>
              <a:rPr lang="uk-UA" sz="2000" dirty="0" smtClean="0"/>
              <a:t> </a:t>
            </a:r>
            <a:r>
              <a:rPr lang="uk-UA" sz="2000" dirty="0" err="1" smtClean="0"/>
              <a:t>личности</a:t>
            </a:r>
            <a:r>
              <a:rPr lang="uk-UA" sz="2000" dirty="0" smtClean="0"/>
              <a:t> </a:t>
            </a:r>
            <a:r>
              <a:rPr lang="uk-UA" sz="2000" dirty="0" err="1" smtClean="0"/>
              <a:t>подаренный</a:t>
            </a:r>
            <a:r>
              <a:rPr lang="uk-UA" sz="2000" dirty="0" smtClean="0"/>
              <a:t> </a:t>
            </a:r>
            <a:r>
              <a:rPr lang="uk-UA" sz="2000" dirty="0" err="1"/>
              <a:t>е</a:t>
            </a:r>
            <a:r>
              <a:rPr lang="uk-UA" sz="2000" dirty="0" err="1" smtClean="0"/>
              <a:t>й</a:t>
            </a:r>
            <a:r>
              <a:rPr lang="uk-UA" sz="2000" dirty="0" smtClean="0"/>
              <a:t> </a:t>
            </a:r>
            <a:r>
              <a:rPr lang="uk-UA" sz="2000" dirty="0" err="1" smtClean="0"/>
              <a:t>природой</a:t>
            </a:r>
            <a:r>
              <a:rPr lang="uk-UA" sz="2000" dirty="0" smtClean="0"/>
              <a:t> </a:t>
            </a:r>
            <a:r>
              <a:rPr lang="uk-UA" sz="2000" dirty="0" err="1" smtClean="0"/>
              <a:t>умение</a:t>
            </a:r>
            <a:r>
              <a:rPr lang="uk-UA" sz="2000" dirty="0" smtClean="0"/>
              <a:t> </a:t>
            </a:r>
            <a:r>
              <a:rPr lang="uk-UA" sz="2000" dirty="0" err="1" smtClean="0"/>
              <a:t>радоваться</a:t>
            </a:r>
            <a:r>
              <a:rPr lang="uk-UA" sz="2000" dirty="0" smtClean="0"/>
              <a:t>, </a:t>
            </a:r>
            <a:r>
              <a:rPr lang="uk-UA" sz="2000" dirty="0" err="1" smtClean="0"/>
              <a:t>удивлять-ся</a:t>
            </a:r>
            <a:r>
              <a:rPr lang="uk-UA" sz="2000" dirty="0" smtClean="0"/>
              <a:t> </a:t>
            </a:r>
            <a:r>
              <a:rPr lang="uk-UA" sz="2000" dirty="0" err="1" smtClean="0"/>
              <a:t>увиден</a:t>
            </a:r>
            <a:r>
              <a:rPr lang="uk-UA" sz="2000" dirty="0" err="1" smtClean="0"/>
              <a:t>ному</a:t>
            </a:r>
            <a:r>
              <a:rPr lang="uk-UA" sz="2000" dirty="0" smtClean="0"/>
              <a:t>, </a:t>
            </a:r>
            <a:r>
              <a:rPr lang="uk-UA" sz="2000" dirty="0" err="1" smtClean="0"/>
              <a:t>тво</a:t>
            </a:r>
            <a:r>
              <a:rPr lang="uk-UA" sz="2000" dirty="0" smtClean="0"/>
              <a:t> - </a:t>
            </a:r>
            <a:r>
              <a:rPr lang="uk-UA" sz="2000" dirty="0" err="1" smtClean="0"/>
              <a:t>рить</a:t>
            </a:r>
            <a:r>
              <a:rPr lang="uk-UA" sz="2000" dirty="0" smtClean="0"/>
              <a:t> </a:t>
            </a:r>
            <a:r>
              <a:rPr lang="uk-UA" sz="2000" dirty="0" err="1" smtClean="0"/>
              <a:t>окружающий</a:t>
            </a:r>
            <a:r>
              <a:rPr lang="uk-UA" sz="2000" dirty="0" smtClean="0"/>
              <a:t> мир </a:t>
            </a:r>
            <a:r>
              <a:rPr lang="uk-UA" sz="2000" dirty="0" err="1" smtClean="0"/>
              <a:t>вокруг</a:t>
            </a:r>
            <a:r>
              <a:rPr lang="uk-UA" sz="2000" dirty="0" smtClean="0"/>
              <a:t> </a:t>
            </a:r>
            <a:r>
              <a:rPr lang="uk-UA" sz="2000" dirty="0" err="1" smtClean="0"/>
              <a:t>себя</a:t>
            </a:r>
            <a:r>
              <a:rPr lang="uk-UA" sz="2000" dirty="0" smtClean="0"/>
              <a:t>, то </a:t>
            </a:r>
            <a:r>
              <a:rPr lang="uk-UA" sz="2000" dirty="0" err="1" smtClean="0"/>
              <a:t>есть</a:t>
            </a:r>
            <a:r>
              <a:rPr lang="uk-UA" sz="2000" dirty="0" smtClean="0"/>
              <a:t> </a:t>
            </a:r>
            <a:r>
              <a:rPr lang="uk-UA" sz="2000" dirty="0" err="1" smtClean="0"/>
              <a:t>познавать</a:t>
            </a:r>
            <a:r>
              <a:rPr lang="uk-UA" sz="2000" dirty="0" smtClean="0"/>
              <a:t> </a:t>
            </a:r>
            <a:r>
              <a:rPr lang="uk-UA" sz="2000" dirty="0" err="1" smtClean="0"/>
              <a:t>его</a:t>
            </a:r>
            <a:r>
              <a:rPr lang="uk-UA" sz="2000" dirty="0" smtClean="0"/>
              <a:t> </a:t>
            </a:r>
            <a:r>
              <a:rPr lang="uk-UA" sz="2000" dirty="0" smtClean="0"/>
              <a:t>не </a:t>
            </a:r>
            <a:r>
              <a:rPr lang="uk-UA" sz="2000" dirty="0" err="1" smtClean="0"/>
              <a:t>только</a:t>
            </a:r>
            <a:r>
              <a:rPr lang="uk-UA" sz="2000" dirty="0" smtClean="0"/>
              <a:t> умом</a:t>
            </a:r>
            <a:r>
              <a:rPr lang="uk-UA" sz="2000" dirty="0" smtClean="0"/>
              <a:t>, </a:t>
            </a:r>
            <a:r>
              <a:rPr lang="uk-UA" sz="2000" dirty="0" err="1" smtClean="0"/>
              <a:t>но</a:t>
            </a:r>
            <a:r>
              <a:rPr lang="uk-UA" sz="2000" dirty="0" smtClean="0"/>
              <a:t> </a:t>
            </a:r>
            <a:r>
              <a:rPr lang="uk-UA" sz="2000" dirty="0"/>
              <a:t>и</a:t>
            </a:r>
            <a:r>
              <a:rPr lang="uk-UA" sz="2000" dirty="0" smtClean="0"/>
              <a:t> </a:t>
            </a:r>
            <a:r>
              <a:rPr lang="uk-UA" sz="2000" dirty="0" err="1" smtClean="0"/>
              <a:t>чувствами</a:t>
            </a:r>
            <a:r>
              <a:rPr lang="uk-UA" sz="2000" dirty="0" smtClean="0"/>
              <a:t>.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630" y="2119313"/>
            <a:ext cx="2779290" cy="3605212"/>
          </a:xfrm>
        </p:spPr>
      </p:pic>
    </p:spTree>
    <p:extLst>
      <p:ext uri="{BB962C8B-B14F-4D97-AF65-F5344CB8AC3E}">
        <p14:creationId xmlns:p14="http://schemas.microsoft.com/office/powerpoint/2010/main" val="407005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638">
        <p:fade/>
      </p:transition>
    </mc:Choice>
    <mc:Fallback xmlns="">
      <p:transition spd="med" advTm="156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err="1" smtClean="0">
                <a:solidFill>
                  <a:srgbClr val="C00000"/>
                </a:solidFill>
              </a:rPr>
              <a:t>Основные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показатели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творческих</a:t>
            </a:r>
            <a:r>
              <a:rPr lang="uk-UA" sz="2400" dirty="0" smtClean="0">
                <a:solidFill>
                  <a:srgbClr val="C00000"/>
                </a:solidFill>
              </a:rPr>
              <a:t>  </a:t>
            </a:r>
            <a:r>
              <a:rPr lang="uk-UA" sz="2400" dirty="0" err="1" smtClean="0">
                <a:solidFill>
                  <a:srgbClr val="C00000"/>
                </a:solidFill>
              </a:rPr>
              <a:t>способностей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smtClean="0">
                <a:solidFill>
                  <a:srgbClr val="C00000"/>
                </a:solidFill>
              </a:rPr>
              <a:t>: </a:t>
            </a:r>
            <a:r>
              <a:rPr lang="uk-UA" sz="2400" dirty="0" err="1" smtClean="0">
                <a:solidFill>
                  <a:srgbClr val="C00000"/>
                </a:solidFill>
              </a:rPr>
              <a:t>творческая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продуктивность</a:t>
            </a:r>
            <a:r>
              <a:rPr lang="uk-UA" sz="2400" dirty="0" smtClean="0">
                <a:solidFill>
                  <a:srgbClr val="C00000"/>
                </a:solidFill>
              </a:rPr>
              <a:t>, </a:t>
            </a:r>
            <a:r>
              <a:rPr lang="uk-UA" sz="2400" dirty="0" err="1" smtClean="0">
                <a:solidFill>
                  <a:srgbClr val="C00000"/>
                </a:solidFill>
              </a:rPr>
              <a:t>оригинальность</a:t>
            </a:r>
            <a:r>
              <a:rPr lang="uk-UA" sz="2400" dirty="0" smtClean="0">
                <a:solidFill>
                  <a:srgbClr val="C00000"/>
                </a:solidFill>
              </a:rPr>
              <a:t>, </a:t>
            </a:r>
            <a:r>
              <a:rPr lang="uk-UA" sz="2400" dirty="0" err="1" smtClean="0">
                <a:solidFill>
                  <a:srgbClr val="C00000"/>
                </a:solidFill>
              </a:rPr>
              <a:t>детализация</a:t>
            </a:r>
            <a:r>
              <a:rPr lang="uk-UA" sz="2400" dirty="0" smtClean="0">
                <a:solidFill>
                  <a:srgbClr val="C00000"/>
                </a:solidFill>
              </a:rPr>
              <a:t>, </a:t>
            </a:r>
            <a:r>
              <a:rPr lang="uk-UA" sz="2400" dirty="0" err="1" smtClean="0">
                <a:solidFill>
                  <a:srgbClr val="C00000"/>
                </a:solidFill>
              </a:rPr>
              <a:t>любознательность</a:t>
            </a:r>
            <a:r>
              <a:rPr lang="uk-UA" sz="2400" dirty="0" smtClean="0">
                <a:solidFill>
                  <a:srgbClr val="C00000"/>
                </a:solidFill>
              </a:rPr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sz="2000" dirty="0" err="1" smtClean="0"/>
              <a:t>Стремление</a:t>
            </a:r>
            <a:r>
              <a:rPr lang="uk-UA" sz="2000" dirty="0" smtClean="0"/>
              <a:t> к </a:t>
            </a:r>
            <a:r>
              <a:rPr lang="uk-UA" sz="2000" dirty="0" err="1" smtClean="0"/>
              <a:t>творчес-тву</a:t>
            </a:r>
            <a:r>
              <a:rPr lang="uk-UA" sz="2000" dirty="0" smtClean="0"/>
              <a:t> </a:t>
            </a:r>
            <a:r>
              <a:rPr lang="uk-UA" sz="2000" dirty="0" err="1" smtClean="0"/>
              <a:t>присуще</a:t>
            </a:r>
            <a:r>
              <a:rPr lang="uk-UA" sz="2000" dirty="0" smtClean="0"/>
              <a:t> </a:t>
            </a:r>
            <a:r>
              <a:rPr lang="uk-UA" sz="2000" dirty="0" err="1" smtClean="0"/>
              <a:t>всем</a:t>
            </a:r>
            <a:r>
              <a:rPr lang="uk-UA" sz="2000" dirty="0" smtClean="0"/>
              <a:t> </a:t>
            </a:r>
            <a:r>
              <a:rPr lang="uk-UA" sz="2000" dirty="0" err="1" smtClean="0"/>
              <a:t>детям</a:t>
            </a:r>
            <a:r>
              <a:rPr lang="uk-UA" sz="2000" dirty="0" smtClean="0"/>
              <a:t>, </a:t>
            </a:r>
            <a:r>
              <a:rPr lang="uk-UA" sz="2000" dirty="0" err="1" smtClean="0"/>
              <a:t>но</a:t>
            </a:r>
            <a:r>
              <a:rPr lang="uk-UA" sz="2000" dirty="0" smtClean="0"/>
              <a:t> </a:t>
            </a:r>
            <a:r>
              <a:rPr lang="uk-UA" sz="2000" dirty="0" err="1" smtClean="0"/>
              <a:t>если</a:t>
            </a:r>
            <a:r>
              <a:rPr lang="uk-UA" sz="2000" dirty="0" smtClean="0"/>
              <a:t> </a:t>
            </a:r>
            <a:r>
              <a:rPr lang="uk-UA" sz="2000" dirty="0" err="1"/>
              <a:t>е</a:t>
            </a:r>
            <a:r>
              <a:rPr lang="uk-UA" sz="2000" dirty="0" err="1" smtClean="0"/>
              <a:t>го</a:t>
            </a:r>
            <a:r>
              <a:rPr lang="uk-UA" sz="2000" dirty="0" smtClean="0"/>
              <a:t> </a:t>
            </a:r>
            <a:r>
              <a:rPr lang="uk-UA" sz="2000" dirty="0" smtClean="0"/>
              <a:t>не </a:t>
            </a:r>
            <a:r>
              <a:rPr lang="uk-UA" sz="2000" dirty="0" err="1" smtClean="0"/>
              <a:t>развивать</a:t>
            </a:r>
            <a:r>
              <a:rPr lang="uk-UA" sz="2000" dirty="0" smtClean="0"/>
              <a:t>, </a:t>
            </a:r>
            <a:r>
              <a:rPr lang="uk-UA" sz="2000" dirty="0" err="1" smtClean="0"/>
              <a:t>оно</a:t>
            </a:r>
            <a:r>
              <a:rPr lang="uk-UA" sz="2000" dirty="0" smtClean="0"/>
              <a:t> </a:t>
            </a:r>
            <a:r>
              <a:rPr lang="uk-UA" sz="2000" dirty="0" err="1" smtClean="0"/>
              <a:t>постепенно</a:t>
            </a:r>
            <a:r>
              <a:rPr lang="uk-UA" sz="2000" dirty="0" smtClean="0"/>
              <a:t> </a:t>
            </a:r>
            <a:r>
              <a:rPr lang="uk-UA" sz="2000" dirty="0" err="1" smtClean="0"/>
              <a:t>у</a:t>
            </a:r>
            <a:r>
              <a:rPr lang="uk-UA" sz="2000" dirty="0" err="1" smtClean="0"/>
              <a:t>гасает</a:t>
            </a:r>
            <a:r>
              <a:rPr lang="uk-UA" sz="2000" dirty="0" smtClean="0"/>
              <a:t>. Моя задача:</a:t>
            </a:r>
            <a:endParaRPr lang="uk-UA" sz="2000" dirty="0" smtClean="0"/>
          </a:p>
          <a:p>
            <a:r>
              <a:rPr lang="uk-UA" sz="2000" dirty="0" err="1" smtClean="0"/>
              <a:t>Предоставить</a:t>
            </a:r>
            <a:r>
              <a:rPr lang="uk-UA" sz="2000" dirty="0" smtClean="0"/>
              <a:t> </a:t>
            </a:r>
            <a:r>
              <a:rPr lang="uk-UA" sz="2000" dirty="0" err="1" smtClean="0"/>
              <a:t>каждому</a:t>
            </a:r>
            <a:r>
              <a:rPr lang="uk-UA" sz="2000" dirty="0" smtClean="0"/>
              <a:t> </a:t>
            </a:r>
            <a:r>
              <a:rPr lang="uk-UA" sz="2000" dirty="0" err="1" smtClean="0"/>
              <a:t>ребёнку</a:t>
            </a:r>
            <a:r>
              <a:rPr lang="uk-UA" sz="2000" dirty="0" smtClean="0"/>
              <a:t>   </a:t>
            </a:r>
            <a:r>
              <a:rPr lang="uk-UA" sz="2000" dirty="0" err="1" smtClean="0"/>
              <a:t>возможность</a:t>
            </a:r>
            <a:r>
              <a:rPr lang="uk-UA" sz="2000" dirty="0" smtClean="0"/>
              <a:t> </a:t>
            </a:r>
            <a:r>
              <a:rPr lang="uk-UA" sz="2000" dirty="0" err="1" smtClean="0"/>
              <a:t>реализовать</a:t>
            </a:r>
            <a:r>
              <a:rPr lang="uk-UA" sz="2000" dirty="0" smtClean="0"/>
              <a:t> </a:t>
            </a:r>
            <a:r>
              <a:rPr lang="uk-UA" sz="2000" dirty="0" err="1" smtClean="0"/>
              <a:t>свои</a:t>
            </a:r>
            <a:r>
              <a:rPr lang="uk-UA" sz="2000" dirty="0" smtClean="0"/>
              <a:t> </a:t>
            </a:r>
            <a:r>
              <a:rPr lang="uk-UA" sz="2000" dirty="0" err="1" smtClean="0"/>
              <a:t>творческие</a:t>
            </a:r>
            <a:r>
              <a:rPr lang="uk-UA" sz="2000" dirty="0" smtClean="0"/>
              <a:t> </a:t>
            </a:r>
            <a:r>
              <a:rPr lang="uk-UA" sz="2000" dirty="0" err="1" smtClean="0"/>
              <a:t>и</a:t>
            </a:r>
            <a:r>
              <a:rPr lang="uk-UA" sz="2000" dirty="0" err="1" smtClean="0"/>
              <a:t>деи</a:t>
            </a:r>
            <a:r>
              <a:rPr lang="uk-UA" sz="2000" dirty="0" smtClean="0"/>
              <a:t> </a:t>
            </a:r>
            <a:r>
              <a:rPr lang="uk-UA" sz="2000" dirty="0"/>
              <a:t>и</a:t>
            </a:r>
            <a:r>
              <a:rPr lang="uk-UA" sz="2000" dirty="0" smtClean="0"/>
              <a:t> получить </a:t>
            </a:r>
            <a:r>
              <a:rPr lang="uk-UA" sz="2000" dirty="0" err="1" smtClean="0"/>
              <a:t>удовлетворение</a:t>
            </a:r>
            <a:r>
              <a:rPr lang="uk-UA" sz="2000" dirty="0" smtClean="0"/>
              <a:t> от </a:t>
            </a:r>
            <a:r>
              <a:rPr lang="uk-UA" sz="2000" dirty="0" err="1" smtClean="0"/>
              <a:t>процесса</a:t>
            </a:r>
            <a:r>
              <a:rPr lang="uk-UA" sz="2000" dirty="0" smtClean="0"/>
              <a:t> </a:t>
            </a:r>
            <a:r>
              <a:rPr lang="uk-UA" sz="2000" dirty="0" err="1" smtClean="0"/>
              <a:t>творчества</a:t>
            </a:r>
            <a:r>
              <a:rPr lang="uk-UA" sz="2000" dirty="0" smtClean="0"/>
              <a:t> </a:t>
            </a:r>
            <a:r>
              <a:rPr lang="uk-UA" sz="2000" dirty="0"/>
              <a:t>и</a:t>
            </a:r>
            <a:r>
              <a:rPr lang="uk-UA" sz="2000" dirty="0" smtClean="0"/>
              <a:t> </a:t>
            </a:r>
            <a:r>
              <a:rPr lang="uk-UA" sz="2000" dirty="0" err="1" smtClean="0"/>
              <a:t>результата</a:t>
            </a:r>
            <a:r>
              <a:rPr lang="uk-UA" sz="2000" dirty="0" smtClean="0"/>
              <a:t>.</a:t>
            </a:r>
            <a:endParaRPr lang="ru-RU" sz="2000" dirty="0"/>
          </a:p>
        </p:txBody>
      </p:sp>
      <p:pic>
        <p:nvPicPr>
          <p:cNvPr id="1026" name="Picture 2" descr="C:\Users\Admin\Desktop\Новая папка (9)\IMG_20221109_08295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309" y="2119313"/>
            <a:ext cx="2027931" cy="36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96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309">
        <p:fade/>
      </p:transition>
    </mc:Choice>
    <mc:Fallback xmlns="">
      <p:transition spd="med" advTm="173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</a:rPr>
              <a:t>Одним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из</a:t>
            </a:r>
            <a:r>
              <a:rPr lang="uk-UA" sz="2400" b="1" i="1" dirty="0" smtClean="0">
                <a:solidFill>
                  <a:srgbClr val="C00000"/>
                </a:solidFill>
              </a:rPr>
              <a:t>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видов</a:t>
            </a:r>
            <a:r>
              <a:rPr lang="uk-UA" sz="2400" b="1" i="1" dirty="0" smtClean="0">
                <a:solidFill>
                  <a:srgbClr val="C00000"/>
                </a:solidFill>
              </a:rPr>
              <a:t>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изобразительн</a:t>
            </a:r>
            <a:r>
              <a:rPr lang="uk-UA" sz="2400" b="1" i="1" dirty="0" err="1" smtClean="0">
                <a:solidFill>
                  <a:srgbClr val="C00000"/>
                </a:solidFill>
              </a:rPr>
              <a:t>ого</a:t>
            </a:r>
            <a:r>
              <a:rPr lang="uk-UA" sz="2400" b="1" i="1" dirty="0" smtClean="0">
                <a:solidFill>
                  <a:srgbClr val="C00000"/>
                </a:solidFill>
              </a:rPr>
              <a:t>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искусства</a:t>
            </a:r>
            <a:r>
              <a:rPr lang="uk-UA" sz="2400" b="1" i="1" dirty="0">
                <a:solidFill>
                  <a:srgbClr val="C00000"/>
                </a:solidFill>
              </a:rPr>
              <a:t>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является</a:t>
            </a:r>
            <a:r>
              <a:rPr lang="uk-UA" sz="2400" b="1" i="1" dirty="0" smtClean="0">
                <a:solidFill>
                  <a:srgbClr val="C00000"/>
                </a:solidFill>
              </a:rPr>
              <a:t>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живопись</a:t>
            </a:r>
            <a:r>
              <a:rPr lang="uk-UA" sz="2400" b="1" i="1" dirty="0" smtClean="0">
                <a:solidFill>
                  <a:srgbClr val="C00000"/>
                </a:solidFill>
              </a:rPr>
              <a:t>.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Своей</a:t>
            </a:r>
            <a:r>
              <a:rPr lang="uk-UA" sz="2400" b="1" i="1" dirty="0" smtClean="0">
                <a:solidFill>
                  <a:srgbClr val="C00000"/>
                </a:solidFill>
              </a:rPr>
              <a:t>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реалистичностью</a:t>
            </a:r>
            <a:r>
              <a:rPr lang="uk-UA" sz="2400" b="1" i="1" dirty="0" smtClean="0">
                <a:solidFill>
                  <a:srgbClr val="C00000"/>
                </a:solidFill>
              </a:rPr>
              <a:t>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она</a:t>
            </a:r>
            <a:r>
              <a:rPr lang="uk-UA" sz="2400" b="1" i="1" dirty="0" smtClean="0">
                <a:solidFill>
                  <a:srgbClr val="C00000"/>
                </a:solidFill>
              </a:rPr>
              <a:t>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всегда</a:t>
            </a:r>
            <a:r>
              <a:rPr lang="uk-UA" sz="2400" b="1" i="1" dirty="0" smtClean="0">
                <a:solidFill>
                  <a:srgbClr val="C00000"/>
                </a:solidFill>
              </a:rPr>
              <a:t>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привлекает</a:t>
            </a:r>
            <a:r>
              <a:rPr lang="uk-UA" sz="2400" b="1" i="1" dirty="0" smtClean="0">
                <a:solidFill>
                  <a:srgbClr val="C00000"/>
                </a:solidFill>
              </a:rPr>
              <a:t> </a:t>
            </a:r>
            <a:r>
              <a:rPr lang="uk-UA" sz="2400" b="1" i="1" dirty="0" err="1" smtClean="0">
                <a:solidFill>
                  <a:srgbClr val="C00000"/>
                </a:solidFill>
              </a:rPr>
              <a:t>детей</a:t>
            </a:r>
            <a:r>
              <a:rPr lang="uk-UA" sz="2400" b="1" i="1" dirty="0" smtClean="0">
                <a:solidFill>
                  <a:srgbClr val="C00000"/>
                </a:solidFill>
              </a:rPr>
              <a:t>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sz="1800" dirty="0" err="1" smtClean="0">
                <a:solidFill>
                  <a:srgbClr val="0070C0"/>
                </a:solidFill>
              </a:rPr>
              <a:t>Среди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разных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жанров</a:t>
            </a:r>
            <a:r>
              <a:rPr lang="uk-UA" sz="1800" dirty="0" smtClean="0">
                <a:solidFill>
                  <a:srgbClr val="0070C0"/>
                </a:solidFill>
              </a:rPr>
              <a:t> живописи </a:t>
            </a:r>
            <a:r>
              <a:rPr lang="uk-UA" sz="1800" dirty="0" err="1" smtClean="0">
                <a:solidFill>
                  <a:srgbClr val="0070C0"/>
                </a:solidFill>
              </a:rPr>
              <a:t>особенное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место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занимает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smtClean="0">
                <a:solidFill>
                  <a:srgbClr val="0070C0"/>
                </a:solidFill>
              </a:rPr>
              <a:t>пейзаж.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sz="1800" dirty="0" smtClean="0">
                <a:solidFill>
                  <a:srgbClr val="0070C0"/>
                </a:solidFill>
              </a:rPr>
              <a:t>Стара</a:t>
            </a:r>
            <a:r>
              <a:rPr lang="uk-UA" sz="1800" dirty="0" smtClean="0">
                <a:solidFill>
                  <a:srgbClr val="0070C0"/>
                </a:solidFill>
              </a:rPr>
              <a:t>юсь </a:t>
            </a:r>
            <a:r>
              <a:rPr lang="uk-UA" sz="1800" dirty="0" err="1" smtClean="0">
                <a:solidFill>
                  <a:srgbClr val="0070C0"/>
                </a:solidFill>
              </a:rPr>
              <a:t>развивать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smtClean="0">
                <a:solidFill>
                  <a:srgbClr val="0070C0"/>
                </a:solidFill>
              </a:rPr>
              <a:t>в </a:t>
            </a:r>
            <a:r>
              <a:rPr lang="uk-UA" sz="1800" dirty="0" err="1" smtClean="0">
                <a:solidFill>
                  <a:srgbClr val="0070C0"/>
                </a:solidFill>
              </a:rPr>
              <a:t>каждом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ребёнке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качество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творца</a:t>
            </a:r>
            <a:r>
              <a:rPr lang="uk-UA" sz="1800" dirty="0" smtClean="0">
                <a:solidFill>
                  <a:srgbClr val="0070C0"/>
                </a:solidFill>
              </a:rPr>
              <a:t>, </a:t>
            </a:r>
            <a:r>
              <a:rPr lang="uk-UA" sz="1800" dirty="0" smtClean="0">
                <a:solidFill>
                  <a:srgbClr val="0070C0"/>
                </a:solidFill>
              </a:rPr>
              <a:t>художника.</a:t>
            </a:r>
            <a:endParaRPr lang="ru-RU" sz="1800" dirty="0">
              <a:solidFill>
                <a:srgbClr val="0070C0"/>
              </a:solidFill>
            </a:endParaRPr>
          </a:p>
        </p:txBody>
      </p:sp>
      <p:pic>
        <p:nvPicPr>
          <p:cNvPr id="2051" name="Picture 3" descr="C:\Users\Admin\Desktop\Новая папка (10)\IMG_20231225_16230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75" y="2944813"/>
            <a:ext cx="1563588" cy="27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Новая папка (10)\IMG_20231225_16233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925" y="2944813"/>
            <a:ext cx="1563588" cy="27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31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731">
        <p:fade/>
      </p:transition>
    </mc:Choice>
    <mc:Fallback xmlns="">
      <p:transition spd="med" advTm="147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err="1" smtClean="0">
                <a:solidFill>
                  <a:srgbClr val="C00000"/>
                </a:solidFill>
              </a:rPr>
              <a:t>Изобразительное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искусство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smtClean="0">
                <a:solidFill>
                  <a:srgbClr val="C00000"/>
                </a:solidFill>
              </a:rPr>
              <a:t>для </a:t>
            </a:r>
            <a:r>
              <a:rPr lang="uk-UA" sz="2400" dirty="0" err="1" smtClean="0">
                <a:solidFill>
                  <a:srgbClr val="C00000"/>
                </a:solidFill>
              </a:rPr>
              <a:t>детей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smtClean="0">
                <a:solidFill>
                  <a:srgbClr val="C00000"/>
                </a:solidFill>
              </a:rPr>
              <a:t>не просто </a:t>
            </a:r>
            <a:r>
              <a:rPr lang="uk-UA" sz="2400" dirty="0" err="1" smtClean="0">
                <a:solidFill>
                  <a:srgbClr val="C00000"/>
                </a:solidFill>
              </a:rPr>
              <a:t>игра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smtClean="0">
                <a:solidFill>
                  <a:srgbClr val="C00000"/>
                </a:solidFill>
              </a:rPr>
              <a:t>, а </a:t>
            </a:r>
            <a:r>
              <a:rPr lang="uk-UA" sz="2400" dirty="0" err="1" smtClean="0">
                <a:solidFill>
                  <a:srgbClr val="C00000"/>
                </a:solidFill>
              </a:rPr>
              <a:t>творческий</a:t>
            </a:r>
            <a:r>
              <a:rPr lang="uk-UA" sz="2400" dirty="0" smtClean="0">
                <a:solidFill>
                  <a:srgbClr val="C00000"/>
                </a:solidFill>
              </a:rPr>
              <a:t> и </a:t>
            </a:r>
            <a:r>
              <a:rPr lang="uk-UA" sz="2400" dirty="0" err="1" smtClean="0">
                <a:solidFill>
                  <a:srgbClr val="C00000"/>
                </a:solidFill>
              </a:rPr>
              <a:t>вдохновенный</a:t>
            </a:r>
            <a:r>
              <a:rPr lang="uk-UA" sz="2400" dirty="0" smtClean="0">
                <a:solidFill>
                  <a:srgbClr val="C00000"/>
                </a:solidFill>
              </a:rPr>
              <a:t> труд. </a:t>
            </a:r>
            <a:r>
              <a:rPr lang="uk-UA" sz="2400" dirty="0" err="1" smtClean="0">
                <a:solidFill>
                  <a:srgbClr val="C00000"/>
                </a:solidFill>
              </a:rPr>
              <a:t>Это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духовная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жизнь</a:t>
            </a:r>
            <a:r>
              <a:rPr lang="uk-UA" sz="2400" dirty="0" smtClean="0">
                <a:solidFill>
                  <a:srgbClr val="C00000"/>
                </a:solidFill>
              </a:rPr>
              <a:t> </a:t>
            </a:r>
            <a:r>
              <a:rPr lang="uk-UA" sz="2400" dirty="0" err="1" smtClean="0">
                <a:solidFill>
                  <a:srgbClr val="C00000"/>
                </a:solidFill>
              </a:rPr>
              <a:t>ребёнка</a:t>
            </a:r>
            <a:r>
              <a:rPr lang="uk-UA" sz="2400" dirty="0" smtClean="0">
                <a:solidFill>
                  <a:srgbClr val="C00000"/>
                </a:solidFill>
              </a:rPr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sz="1800" dirty="0" err="1" smtClean="0">
                <a:solidFill>
                  <a:srgbClr val="0070C0"/>
                </a:solidFill>
              </a:rPr>
              <a:t>Содержание</a:t>
            </a:r>
            <a:r>
              <a:rPr lang="uk-UA" sz="1800" dirty="0" smtClean="0">
                <a:solidFill>
                  <a:srgbClr val="0070C0"/>
                </a:solidFill>
              </a:rPr>
              <a:t> рисунка </a:t>
            </a:r>
            <a:r>
              <a:rPr lang="uk-UA" sz="1800" dirty="0" err="1" smtClean="0">
                <a:solidFill>
                  <a:srgbClr val="0070C0"/>
                </a:solidFill>
              </a:rPr>
              <a:t>-это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отображение</a:t>
            </a:r>
            <a:r>
              <a:rPr lang="uk-UA" sz="1800" dirty="0" smtClean="0">
                <a:solidFill>
                  <a:srgbClr val="0070C0"/>
                </a:solidFill>
              </a:rPr>
              <a:t>  </a:t>
            </a:r>
            <a:r>
              <a:rPr lang="uk-UA" sz="1800" dirty="0" err="1">
                <a:solidFill>
                  <a:srgbClr val="0070C0"/>
                </a:solidFill>
              </a:rPr>
              <a:t>и</a:t>
            </a:r>
            <a:r>
              <a:rPr lang="uk-UA" sz="1800" dirty="0" err="1" smtClean="0">
                <a:solidFill>
                  <a:srgbClr val="0070C0"/>
                </a:solidFill>
              </a:rPr>
              <a:t>нтересов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smtClean="0">
                <a:solidFill>
                  <a:srgbClr val="0070C0"/>
                </a:solidFill>
              </a:rPr>
              <a:t>юного художника.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uk-UA" sz="1800" dirty="0" smtClean="0">
                <a:solidFill>
                  <a:srgbClr val="0070C0"/>
                </a:solidFill>
              </a:rPr>
              <a:t>Стараюс</a:t>
            </a:r>
            <a:r>
              <a:rPr lang="uk-UA" sz="1800" dirty="0" smtClean="0">
                <a:solidFill>
                  <a:srgbClr val="0070C0"/>
                </a:solidFill>
              </a:rPr>
              <a:t>ь </a:t>
            </a:r>
            <a:r>
              <a:rPr lang="uk-UA" sz="1800" dirty="0" err="1" smtClean="0">
                <a:solidFill>
                  <a:srgbClr val="0070C0"/>
                </a:solidFill>
              </a:rPr>
              <a:t>замечать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старание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детей</a:t>
            </a:r>
            <a:r>
              <a:rPr lang="uk-UA" sz="1800" dirty="0" smtClean="0">
                <a:solidFill>
                  <a:srgbClr val="0070C0"/>
                </a:solidFill>
              </a:rPr>
              <a:t> , </a:t>
            </a:r>
            <a:r>
              <a:rPr lang="uk-UA" sz="1800" dirty="0" err="1" smtClean="0">
                <a:solidFill>
                  <a:srgbClr val="0070C0"/>
                </a:solidFill>
              </a:rPr>
              <a:t>отношение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>
                <a:solidFill>
                  <a:srgbClr val="0070C0"/>
                </a:solidFill>
              </a:rPr>
              <a:t>к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своему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творчеству</a:t>
            </a:r>
            <a:r>
              <a:rPr lang="uk-UA" sz="1800" dirty="0" smtClean="0">
                <a:solidFill>
                  <a:srgbClr val="0070C0"/>
                </a:solidFill>
              </a:rPr>
              <a:t>.</a:t>
            </a:r>
            <a:endParaRPr lang="ru-RU" sz="1800" dirty="0">
              <a:solidFill>
                <a:srgbClr val="0070C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266" y="2944813"/>
            <a:ext cx="2142905" cy="2779712"/>
          </a:xfrm>
        </p:spPr>
      </p:pic>
      <p:pic>
        <p:nvPicPr>
          <p:cNvPr id="3074" name="Picture 2" descr="C:\Users\Admin\Desktop\Новая папка (10)\IMG_20231226_10331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75" y="2944813"/>
            <a:ext cx="1563588" cy="27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59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374">
        <p:fade/>
      </p:transition>
    </mc:Choice>
    <mc:Fallback xmlns="">
      <p:transition spd="med" advTm="1337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800" dirty="0" err="1" smtClean="0">
                <a:solidFill>
                  <a:srgbClr val="C00000"/>
                </a:solidFill>
              </a:rPr>
              <a:t>Художественно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smtClean="0">
                <a:solidFill>
                  <a:srgbClr val="C00000"/>
                </a:solidFill>
              </a:rPr>
              <a:t>– </a:t>
            </a:r>
            <a:r>
              <a:rPr lang="uk-UA" sz="1800" dirty="0" err="1" smtClean="0">
                <a:solidFill>
                  <a:srgbClr val="C00000"/>
                </a:solidFill>
              </a:rPr>
              <a:t>познавательные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задания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smtClean="0">
                <a:solidFill>
                  <a:srgbClr val="C00000"/>
                </a:solidFill>
              </a:rPr>
              <a:t>на </a:t>
            </a:r>
            <a:r>
              <a:rPr lang="uk-UA" sz="1800" dirty="0" err="1" smtClean="0">
                <a:solidFill>
                  <a:srgbClr val="C00000"/>
                </a:solidFill>
              </a:rPr>
              <a:t>основе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изобразительного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искусства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направлены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smtClean="0">
                <a:solidFill>
                  <a:srgbClr val="C00000"/>
                </a:solidFill>
              </a:rPr>
              <a:t>на </a:t>
            </a:r>
            <a:r>
              <a:rPr lang="uk-UA" sz="1800" dirty="0" err="1" smtClean="0">
                <a:solidFill>
                  <a:srgbClr val="C00000"/>
                </a:solidFill>
              </a:rPr>
              <a:t>формирование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smtClean="0">
                <a:solidFill>
                  <a:srgbClr val="C00000"/>
                </a:solidFill>
              </a:rPr>
              <a:t>в </a:t>
            </a:r>
            <a:r>
              <a:rPr lang="uk-UA" sz="1800" dirty="0" err="1" smtClean="0">
                <a:solidFill>
                  <a:srgbClr val="C00000"/>
                </a:solidFill>
              </a:rPr>
              <a:t>учащихся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умение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видеть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>
                <a:solidFill>
                  <a:srgbClr val="C00000"/>
                </a:solidFill>
              </a:rPr>
              <a:t>и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понимать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>
                <a:solidFill>
                  <a:srgbClr val="C00000"/>
                </a:solidFill>
              </a:rPr>
              <a:t>с</a:t>
            </a:r>
            <a:r>
              <a:rPr lang="uk-UA" sz="1800" dirty="0" err="1" smtClean="0">
                <a:solidFill>
                  <a:srgbClr val="C00000"/>
                </a:solidFill>
              </a:rPr>
              <a:t>в</a:t>
            </a:r>
            <a:r>
              <a:rPr lang="ru-RU" sz="1800" dirty="0" smtClean="0">
                <a:solidFill>
                  <a:srgbClr val="C00000"/>
                </a:solidFill>
              </a:rPr>
              <a:t>язи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>
                <a:solidFill>
                  <a:srgbClr val="C00000"/>
                </a:solidFill>
              </a:rPr>
              <a:t>и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отношения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между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эстетическими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err="1" smtClean="0">
                <a:solidFill>
                  <a:srgbClr val="C00000"/>
                </a:solidFill>
              </a:rPr>
              <a:t>явлениями</a:t>
            </a:r>
            <a:r>
              <a:rPr lang="uk-UA" sz="1800" dirty="0" smtClean="0">
                <a:solidFill>
                  <a:srgbClr val="C00000"/>
                </a:solidFill>
              </a:rPr>
              <a:t> </a:t>
            </a:r>
            <a:r>
              <a:rPr lang="uk-UA" sz="1800" dirty="0" smtClean="0">
                <a:solidFill>
                  <a:srgbClr val="C00000"/>
                </a:solidFill>
              </a:rPr>
              <a:t>в </a:t>
            </a:r>
            <a:r>
              <a:rPr lang="uk-UA" sz="1800" dirty="0" err="1" smtClean="0">
                <a:solidFill>
                  <a:srgbClr val="C00000"/>
                </a:solidFill>
              </a:rPr>
              <a:t>природе</a:t>
            </a:r>
            <a:r>
              <a:rPr lang="uk-UA" sz="1800" dirty="0" smtClean="0">
                <a:solidFill>
                  <a:srgbClr val="C00000"/>
                </a:solidFill>
              </a:rPr>
              <a:t>.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Флористика.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uk-UA" dirty="0" err="1" smtClean="0"/>
              <a:t>Живопись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816" y="2944813"/>
            <a:ext cx="2142905" cy="277971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266" y="2944813"/>
            <a:ext cx="2142905" cy="2779712"/>
          </a:xfrm>
        </p:spPr>
      </p:pic>
    </p:spTree>
    <p:extLst>
      <p:ext uri="{BB962C8B-B14F-4D97-AF65-F5344CB8AC3E}">
        <p14:creationId xmlns:p14="http://schemas.microsoft.com/office/powerpoint/2010/main" val="126269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862">
        <p:fade/>
      </p:transition>
    </mc:Choice>
    <mc:Fallback xmlns="">
      <p:transition spd="med" advTm="108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C00000"/>
                </a:solidFill>
              </a:rPr>
              <a:t>Уроки </a:t>
            </a:r>
            <a:r>
              <a:rPr lang="uk-UA" sz="2000" dirty="0" err="1" smtClean="0">
                <a:solidFill>
                  <a:srgbClr val="C00000"/>
                </a:solidFill>
              </a:rPr>
              <a:t>изобразительного</a:t>
            </a:r>
            <a:r>
              <a:rPr lang="uk-UA" sz="2000" dirty="0" smtClean="0">
                <a:solidFill>
                  <a:srgbClr val="C00000"/>
                </a:solidFill>
              </a:rPr>
              <a:t>  </a:t>
            </a:r>
            <a:r>
              <a:rPr lang="uk-UA" sz="2000" dirty="0" err="1" smtClean="0">
                <a:solidFill>
                  <a:srgbClr val="C00000"/>
                </a:solidFill>
              </a:rPr>
              <a:t>искусства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и</a:t>
            </a:r>
            <a:r>
              <a:rPr lang="uk-UA" sz="2000" dirty="0" err="1" smtClean="0">
                <a:solidFill>
                  <a:srgbClr val="C00000"/>
                </a:solidFill>
              </a:rPr>
              <a:t>нтегрирую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>
                <a:solidFill>
                  <a:srgbClr val="C00000"/>
                </a:solidFill>
              </a:rPr>
              <a:t>с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smtClean="0">
                <a:solidFill>
                  <a:srgbClr val="C00000"/>
                </a:solidFill>
              </a:rPr>
              <a:t>уроками </a:t>
            </a:r>
            <a:r>
              <a:rPr lang="uk-UA" sz="2000" dirty="0" err="1" smtClean="0">
                <a:solidFill>
                  <a:srgbClr val="C00000"/>
                </a:solidFill>
              </a:rPr>
              <a:t>технологии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развитием</a:t>
            </a:r>
            <a:r>
              <a:rPr lang="uk-UA" sz="2000" dirty="0" smtClean="0">
                <a:solidFill>
                  <a:srgbClr val="C00000"/>
                </a:solidFill>
              </a:rPr>
              <a:t> речи, </a:t>
            </a:r>
            <a:r>
              <a:rPr lang="uk-UA" sz="2000" dirty="0" smtClean="0">
                <a:solidFill>
                  <a:srgbClr val="C00000"/>
                </a:solidFill>
              </a:rPr>
              <a:t>елементами народознавства.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uk-UA" sz="1800" dirty="0" err="1" smtClean="0">
                <a:solidFill>
                  <a:srgbClr val="0070C0"/>
                </a:solidFill>
              </a:rPr>
              <a:t>Развитие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воображения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>
                <a:solidFill>
                  <a:srgbClr val="0070C0"/>
                </a:solidFill>
              </a:rPr>
              <a:t>и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фантазии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обеспечивает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творческое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развитие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детей</a:t>
            </a:r>
            <a:r>
              <a:rPr lang="uk-UA" sz="1800" dirty="0" smtClean="0">
                <a:solidFill>
                  <a:srgbClr val="0070C0"/>
                </a:solidFill>
              </a:rPr>
              <a:t>.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sz="1800" dirty="0" err="1" smtClean="0">
                <a:solidFill>
                  <a:srgbClr val="0070C0"/>
                </a:solidFill>
              </a:rPr>
              <a:t>Фантазия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находит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своё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внедрение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smtClean="0">
                <a:solidFill>
                  <a:srgbClr val="0070C0"/>
                </a:solidFill>
              </a:rPr>
              <a:t>в </a:t>
            </a:r>
            <a:r>
              <a:rPr lang="uk-UA" sz="1800" dirty="0" err="1" smtClean="0">
                <a:solidFill>
                  <a:srgbClr val="0070C0"/>
                </a:solidFill>
              </a:rPr>
              <a:t>создании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интересных</a:t>
            </a:r>
            <a:r>
              <a:rPr lang="uk-UA" sz="1800" dirty="0" smtClean="0">
                <a:solidFill>
                  <a:srgbClr val="0070C0"/>
                </a:solidFill>
              </a:rPr>
              <a:t> </a:t>
            </a:r>
            <a:r>
              <a:rPr lang="uk-UA" sz="1800" dirty="0" err="1" smtClean="0">
                <a:solidFill>
                  <a:srgbClr val="0070C0"/>
                </a:solidFill>
              </a:rPr>
              <a:t>композиций</a:t>
            </a:r>
            <a:r>
              <a:rPr lang="uk-UA" sz="1800" dirty="0" smtClean="0">
                <a:solidFill>
                  <a:srgbClr val="0070C0"/>
                </a:solidFill>
              </a:rPr>
              <a:t>.</a:t>
            </a:r>
            <a:endParaRPr lang="ru-RU" sz="1800" dirty="0">
              <a:solidFill>
                <a:srgbClr val="0070C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816" y="2944813"/>
            <a:ext cx="2142905" cy="277971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266" y="2944813"/>
            <a:ext cx="2142905" cy="2779712"/>
          </a:xfrm>
        </p:spPr>
      </p:pic>
    </p:spTree>
    <p:extLst>
      <p:ext uri="{BB962C8B-B14F-4D97-AF65-F5344CB8AC3E}">
        <p14:creationId xmlns:p14="http://schemas.microsoft.com/office/powerpoint/2010/main" val="136950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026">
        <p:fade/>
      </p:transition>
    </mc:Choice>
    <mc:Fallback xmlns="">
      <p:transition spd="med" advTm="1202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err="1" smtClean="0">
                <a:solidFill>
                  <a:srgbClr val="C00000"/>
                </a:solidFill>
              </a:rPr>
              <a:t>Обучая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изготавливать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детей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разные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фигурки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животных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птиц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из</a:t>
            </a:r>
            <a:r>
              <a:rPr lang="uk-UA" sz="2000" dirty="0" smtClean="0">
                <a:solidFill>
                  <a:srgbClr val="C00000"/>
                </a:solidFill>
              </a:rPr>
              <a:t>  </a:t>
            </a:r>
            <a:r>
              <a:rPr lang="uk-UA" sz="2000" dirty="0" err="1" smtClean="0">
                <a:solidFill>
                  <a:srgbClr val="C00000"/>
                </a:solidFill>
              </a:rPr>
              <a:t>бумаги</a:t>
            </a:r>
            <a:r>
              <a:rPr lang="uk-UA" sz="2000" dirty="0" smtClean="0">
                <a:solidFill>
                  <a:srgbClr val="C00000"/>
                </a:solidFill>
              </a:rPr>
              <a:t>, </a:t>
            </a:r>
            <a:r>
              <a:rPr lang="uk-UA" sz="2000" dirty="0" err="1" smtClean="0">
                <a:solidFill>
                  <a:srgbClr val="C00000"/>
                </a:solidFill>
              </a:rPr>
              <a:t>применяю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приём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smtClean="0">
                <a:solidFill>
                  <a:srgbClr val="C00000"/>
                </a:solidFill>
              </a:rPr>
              <a:t>«</a:t>
            </a:r>
            <a:r>
              <a:rPr lang="uk-UA" sz="2000" dirty="0" err="1" smtClean="0">
                <a:solidFill>
                  <a:srgbClr val="C00000"/>
                </a:solidFill>
              </a:rPr>
              <a:t>Оригами</a:t>
            </a:r>
            <a:r>
              <a:rPr lang="uk-UA" sz="2000" dirty="0" smtClean="0">
                <a:solidFill>
                  <a:srgbClr val="C00000"/>
                </a:solidFill>
              </a:rPr>
              <a:t>». 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err="1" smtClean="0"/>
              <a:t>Детские</a:t>
            </a:r>
            <a:r>
              <a:rPr lang="uk-UA" dirty="0" smtClean="0"/>
              <a:t> </a:t>
            </a:r>
            <a:r>
              <a:rPr lang="uk-UA" dirty="0" err="1" smtClean="0"/>
              <a:t>изделия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uk-UA" dirty="0" err="1" smtClean="0"/>
              <a:t>Детские</a:t>
            </a:r>
            <a:r>
              <a:rPr lang="uk-UA" dirty="0" smtClean="0"/>
              <a:t>  </a:t>
            </a:r>
            <a:r>
              <a:rPr lang="uk-UA" dirty="0" err="1" smtClean="0"/>
              <a:t>изделия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575" y="3124398"/>
            <a:ext cx="3227388" cy="242054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3124398"/>
            <a:ext cx="3227388" cy="2420541"/>
          </a:xfrm>
        </p:spPr>
      </p:pic>
    </p:spTree>
    <p:extLst>
      <p:ext uri="{BB962C8B-B14F-4D97-AF65-F5344CB8AC3E}">
        <p14:creationId xmlns:p14="http://schemas.microsoft.com/office/powerpoint/2010/main" val="413139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379">
        <p:fade/>
      </p:transition>
    </mc:Choice>
    <mc:Fallback xmlns="">
      <p:transition spd="med" advTm="103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err="1" smtClean="0">
                <a:solidFill>
                  <a:srgbClr val="C00000"/>
                </a:solidFill>
              </a:rPr>
              <a:t>Детям</a:t>
            </a:r>
            <a:r>
              <a:rPr lang="uk-UA" sz="2000" dirty="0" smtClean="0">
                <a:solidFill>
                  <a:srgbClr val="C00000"/>
                </a:solidFill>
              </a:rPr>
              <a:t>  </a:t>
            </a:r>
            <a:r>
              <a:rPr lang="uk-UA" sz="2000" dirty="0" err="1" smtClean="0">
                <a:solidFill>
                  <a:srgbClr val="C00000"/>
                </a:solidFill>
              </a:rPr>
              <a:t>очень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нравится</a:t>
            </a:r>
            <a:r>
              <a:rPr lang="uk-UA" sz="2000" dirty="0" err="1" smtClean="0">
                <a:solidFill>
                  <a:srgbClr val="C00000"/>
                </a:solidFill>
              </a:rPr>
              <a:t>тся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создавать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композиции</a:t>
            </a:r>
            <a:r>
              <a:rPr lang="uk-UA" sz="2000" dirty="0" smtClean="0">
                <a:solidFill>
                  <a:srgbClr val="C00000"/>
                </a:solidFill>
              </a:rPr>
              <a:t/>
            </a:r>
            <a:br>
              <a:rPr lang="uk-UA" sz="2000" dirty="0" smtClean="0">
                <a:solidFill>
                  <a:srgbClr val="C00000"/>
                </a:solidFill>
              </a:rPr>
            </a:br>
            <a:r>
              <a:rPr lang="uk-UA" sz="2000" dirty="0" smtClean="0">
                <a:solidFill>
                  <a:srgbClr val="C00000"/>
                </a:solidFill>
              </a:rPr>
              <a:t>  </a:t>
            </a:r>
            <a:r>
              <a:rPr lang="uk-UA" sz="2000" dirty="0" smtClean="0">
                <a:solidFill>
                  <a:srgbClr val="C00000"/>
                </a:solidFill>
              </a:rPr>
              <a:t>« </a:t>
            </a:r>
            <a:r>
              <a:rPr lang="uk-UA" sz="2000" dirty="0" err="1" smtClean="0">
                <a:solidFill>
                  <a:srgbClr val="C00000"/>
                </a:solidFill>
              </a:rPr>
              <a:t>Детские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ладош</a:t>
            </a:r>
            <a:r>
              <a:rPr lang="uk-UA" sz="2000" dirty="0" err="1" smtClean="0">
                <a:solidFill>
                  <a:srgbClr val="C00000"/>
                </a:solidFill>
              </a:rPr>
              <a:t>ки</a:t>
            </a:r>
            <a:r>
              <a:rPr lang="uk-UA" sz="2000" dirty="0" smtClean="0">
                <a:solidFill>
                  <a:srgbClr val="C00000"/>
                </a:solidFill>
              </a:rPr>
              <a:t>», </a:t>
            </a:r>
            <a:r>
              <a:rPr lang="uk-UA" sz="2000" dirty="0" err="1" smtClean="0">
                <a:solidFill>
                  <a:srgbClr val="C00000"/>
                </a:solidFill>
              </a:rPr>
              <a:t>вырезать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силуэты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из</a:t>
            </a:r>
            <a:r>
              <a:rPr lang="uk-UA" sz="2000" dirty="0" smtClean="0">
                <a:solidFill>
                  <a:srgbClr val="C00000"/>
                </a:solidFill>
              </a:rPr>
              <a:t> </a:t>
            </a:r>
            <a:r>
              <a:rPr lang="uk-UA" sz="2000" dirty="0" err="1" smtClean="0">
                <a:solidFill>
                  <a:srgbClr val="C00000"/>
                </a:solidFill>
              </a:rPr>
              <a:t>бумаги</a:t>
            </a:r>
            <a:r>
              <a:rPr lang="uk-UA" sz="2000" dirty="0" smtClean="0">
                <a:solidFill>
                  <a:srgbClr val="C00000"/>
                </a:solidFill>
              </a:rPr>
              <a:t>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«</a:t>
            </a:r>
            <a:r>
              <a:rPr lang="uk-UA" dirty="0" err="1" smtClean="0"/>
              <a:t>Солнышко</a:t>
            </a:r>
            <a:r>
              <a:rPr lang="uk-UA" dirty="0" smtClean="0"/>
              <a:t> </a:t>
            </a:r>
            <a:r>
              <a:rPr lang="uk-UA" dirty="0" err="1" smtClean="0"/>
              <a:t>из</a:t>
            </a:r>
            <a:r>
              <a:rPr lang="uk-UA" dirty="0" smtClean="0"/>
              <a:t> </a:t>
            </a:r>
            <a:r>
              <a:rPr lang="uk-UA" dirty="0" err="1" smtClean="0"/>
              <a:t>детских</a:t>
            </a:r>
            <a:r>
              <a:rPr lang="uk-UA" dirty="0" smtClean="0"/>
              <a:t> </a:t>
            </a:r>
            <a:r>
              <a:rPr lang="uk-UA" dirty="0" err="1" smtClean="0"/>
              <a:t>ладошек</a:t>
            </a:r>
            <a:r>
              <a:rPr lang="uk-UA" dirty="0" smtClean="0"/>
              <a:t>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uk-UA" dirty="0" err="1" smtClean="0"/>
              <a:t>Композиция</a:t>
            </a:r>
            <a:r>
              <a:rPr lang="uk-UA" dirty="0" smtClean="0"/>
              <a:t> </a:t>
            </a:r>
            <a:r>
              <a:rPr lang="uk-UA" dirty="0" err="1" smtClean="0"/>
              <a:t>из</a:t>
            </a:r>
            <a:r>
              <a:rPr lang="uk-UA" dirty="0" smtClean="0"/>
              <a:t> </a:t>
            </a:r>
            <a:r>
              <a:rPr lang="uk-UA" dirty="0" err="1" smtClean="0"/>
              <a:t>бумаги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575" y="3124398"/>
            <a:ext cx="3227388" cy="242054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266" y="2944813"/>
            <a:ext cx="2142905" cy="2779712"/>
          </a:xfrm>
        </p:spPr>
      </p:pic>
    </p:spTree>
    <p:extLst>
      <p:ext uri="{BB962C8B-B14F-4D97-AF65-F5344CB8AC3E}">
        <p14:creationId xmlns:p14="http://schemas.microsoft.com/office/powerpoint/2010/main" val="154420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212">
        <p:fade/>
      </p:transition>
    </mc:Choice>
    <mc:Fallback xmlns="">
      <p:transition spd="med" advTm="721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483</TotalTime>
  <Words>457</Words>
  <Application>Microsoft Office PowerPoint</Application>
  <PresentationFormat>Экран (4:3)</PresentationFormat>
  <Paragraphs>37</Paragraphs>
  <Slides>17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Franklin Gothic Book</vt:lpstr>
      <vt:lpstr>Brush Script MT</vt:lpstr>
      <vt:lpstr>Constantia</vt:lpstr>
      <vt:lpstr>Rage Italic</vt:lpstr>
      <vt:lpstr>Кнопка</vt:lpstr>
      <vt:lpstr>Развитие творческих способностей младших школьников в образовательном процессе в условиях реализации ФГОСНОО</vt:lpstr>
      <vt:lpstr>«Развивать творчество»- означает воспитывать у детей интерес к знаниям , самостоятельноть в учёбе.»</vt:lpstr>
      <vt:lpstr>Основные показатели творческих  способностей : творческая продуктивность, оригинальность, детализация, любознательность.</vt:lpstr>
      <vt:lpstr>Одним из видов изобразительного искусства является живопись. Своей реалистичностью она всегда привлекает детей.</vt:lpstr>
      <vt:lpstr>Изобразительное искусство для детей не просто игра , а творческий и вдохновенный труд. Это духовная жизнь ребёнка.</vt:lpstr>
      <vt:lpstr>Художественно – познавательные задания на основе изобразительного искусства направлены на формирование в учащихся умение видеть и понимать связи и отношения между эстетическими явлениями в природе.</vt:lpstr>
      <vt:lpstr>Уроки изобразительного  искусства интегрирую с уроками технологии, развитием речи, елементами народознавства.</vt:lpstr>
      <vt:lpstr>Обучая изготавливать детей разные фигурки животных, птиц из  бумаги, применяю приём «Оригами». </vt:lpstr>
      <vt:lpstr>Детям  очень нравитсятся создавать композиции   « Детские ладошки», вырезать силуэты из бумаги.</vt:lpstr>
      <vt:lpstr>Ученики изготавливают разные поделки из бумаги и подручных материалов своими руками.</vt:lpstr>
      <vt:lpstr>Цветовой гамме обучаю школьников  на уроках с 1 класса. Называя основные  цвета, предлагаю детям вспомнить, где они их видели в природе.</vt:lpstr>
      <vt:lpstr> Изображая композиции на тему « Родной край», ученики изображают всё то , что  им дорого :  девочку на осенней прогулке , семью, родную природу.</vt:lpstr>
      <vt:lpstr>В ходе работы с детьми использую нетрадиционные техники рисования: пальчиковую живопись, монотипию.</vt:lpstr>
      <vt:lpstr>Ученики принимают участие в выставках художественного творчества в школе.</vt:lpstr>
      <vt:lpstr>Практика показывает, что все без исключения дети способны овладевать творческими навыками.</vt:lpstr>
      <vt:lpstr>На уроках художественно – эстетического цикла для развития творческих способностей учащихся провожу игры и упражнения » Нарисуй цвет»,»Придумай узор»,»Дорисуй»…</vt:lpstr>
      <vt:lpstr>В классе создана постоянно  действующая выставка творческих работ, рисунков. Выставка творчества учащихся – один из эффективных способов эстетического воспитания младших школьников.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творчої компетентності молодших школярів на уроках художньо – естетичного циклу</dc:title>
  <dc:creator>User</dc:creator>
  <cp:lastModifiedBy>Admin</cp:lastModifiedBy>
  <cp:revision>32</cp:revision>
  <dcterms:created xsi:type="dcterms:W3CDTF">2013-11-11T13:00:36Z</dcterms:created>
  <dcterms:modified xsi:type="dcterms:W3CDTF">2024-01-05T14:50:59Z</dcterms:modified>
</cp:coreProperties>
</file>