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9"/>
  </p:notesMasterIdLst>
  <p:sldIdLst>
    <p:sldId id="274" r:id="rId2"/>
    <p:sldId id="275" r:id="rId3"/>
    <p:sldId id="276" r:id="rId4"/>
    <p:sldId id="258" r:id="rId5"/>
    <p:sldId id="278" r:id="rId6"/>
    <p:sldId id="279" r:id="rId7"/>
    <p:sldId id="277" r:id="rId8"/>
  </p:sldIdLst>
  <p:sldSz cx="9144000" cy="5143500" type="screen16x9"/>
  <p:notesSz cx="6858000" cy="9144000"/>
  <p:embeddedFontLst>
    <p:embeddedFont>
      <p:font typeface="Calistoga" charset="0"/>
      <p:regular r:id="rId10"/>
    </p:embeddedFont>
    <p:embeddedFont>
      <p:font typeface="Martel Sans" charset="0"/>
      <p:regular r:id="rId11"/>
      <p:bold r:id="rId12"/>
    </p:embeddedFont>
    <p:embeddedFont>
      <p:font typeface="DM Serif Display" charset="0"/>
      <p:regular r:id="rId13"/>
      <p:italic r:id="rId14"/>
    </p:embeddedFont>
    <p:embeddedFont>
      <p:font typeface="Source Serif Pro" charset="0"/>
      <p:regular r:id="rId15"/>
      <p:bold r:id="rId16"/>
      <p:italic r:id="rId17"/>
      <p:boldItalic r:id="rId18"/>
    </p:embeddedFont>
    <p:embeddedFont>
      <p:font typeface="Cabin" charset="0"/>
      <p:regular r:id="rId19"/>
      <p:bold r:id="rId20"/>
      <p:italic r:id="rId21"/>
      <p:boldItalic r:id="rId22"/>
    </p:embeddedFont>
    <p:embeddedFont>
      <p:font typeface="Delius" charset="0"/>
      <p:regular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</p:clrMru>
</p:presentationPr>
</file>

<file path=ppt/tableStyles.xml><?xml version="1.0" encoding="utf-8"?>
<a:tblStyleLst xmlns:a="http://schemas.openxmlformats.org/drawingml/2006/main" def="{A71AD0C5-33D1-4003-9E48-B2FF7F8EEF5F}">
  <a:tblStyle styleId="{A71AD0C5-33D1-4003-9E48-B2FF7F8EEF5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780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font" Target="fonts/font14.fntdata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font" Target="fonts/font13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50a0bedfe8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50a0bedfe8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c6f73a04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c6f73a04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Проверка домашнего задания. Пересказ по плану.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c6f73a04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c6f73a04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Запишите тему урока. Определим задачи урока. Затем – просмотр</a:t>
            </a:r>
            <a:r>
              <a:rPr lang="ru-RU" baseline="0" dirty="0" smtClean="0"/>
              <a:t> диафильма.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505b84bff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505b84bff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Запишите в тетрадь приметы детектива. Здесь перечислены далеко не все из них, но ваша задача – найти именно эти приметы в повести Ю.И. Коваля.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505b84bff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505b84bff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Выберите прилагательные, которые, на ваш взгляд, характеризуют Васю </a:t>
            </a:r>
            <a:r>
              <a:rPr lang="ru-RU" dirty="0" err="1" smtClean="0"/>
              <a:t>Куролесова</a:t>
            </a:r>
            <a:r>
              <a:rPr lang="ru-RU" dirty="0" smtClean="0"/>
              <a:t> – главного героя повести. Запишите их в тетрадь. Какие</a:t>
            </a:r>
            <a:r>
              <a:rPr lang="ru-RU" baseline="0" dirty="0" smtClean="0"/>
              <a:t> качества героя вы можете назвать в дополнение уже названным? Допишите.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c6f73a04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c6f73a04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Удалось ли выполнить задачи урока? Что требует доработки?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50a0bedfe8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50a0bedfe8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2043725" y="1800400"/>
            <a:ext cx="5449200" cy="1245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EB7F02"/>
              </a:buClr>
              <a:buSzPts val="4000"/>
              <a:buNone/>
              <a:defRPr sz="4000">
                <a:solidFill>
                  <a:srgbClr val="EB7F0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2770500" y="3186500"/>
            <a:ext cx="3603000" cy="152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 b="1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3894900" y="4461775"/>
            <a:ext cx="1354200" cy="49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lvl="1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2pPr>
            <a:lvl3pPr lvl="2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3pPr>
            <a:lvl4pPr lvl="3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4pPr>
            <a:lvl5pPr lvl="4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5pPr>
            <a:lvl6pPr lvl="5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6pPr>
            <a:lvl7pPr lvl="6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7pPr>
            <a:lvl8pPr lvl="7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8pPr>
            <a:lvl9pPr lvl="8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2149125" y="2102900"/>
            <a:ext cx="4932600" cy="959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EB7F02"/>
              </a:buClr>
              <a:buSzPts val="3600"/>
              <a:buNone/>
              <a:defRPr sz="3600">
                <a:solidFill>
                  <a:srgbClr val="EB7F0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3427350" y="4461775"/>
            <a:ext cx="1354200" cy="49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pos="2016">
          <p15:clr>
            <a:srgbClr val="FA7B17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Two Columns">
  <p:cSld name="TITLE_AND_BODY_1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252225" y="179875"/>
            <a:ext cx="6861300" cy="967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EB7F02"/>
              </a:buClr>
              <a:buSzPts val="2500"/>
              <a:buNone/>
              <a:defRPr>
                <a:solidFill>
                  <a:srgbClr val="EB7F0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252225" y="1068775"/>
            <a:ext cx="3246000" cy="389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marL="914400" lvl="1" indent="-292100" algn="just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Char char="○"/>
              <a:defRPr>
                <a:solidFill>
                  <a:srgbClr val="434343"/>
                </a:solidFill>
              </a:defRPr>
            </a:lvl2pPr>
            <a:lvl3pPr marL="1371600" lvl="2" indent="-292100" algn="just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Char char="■"/>
              <a:defRPr>
                <a:solidFill>
                  <a:srgbClr val="434343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Cabin"/>
              <a:buChar char="■"/>
              <a:defRPr>
                <a:solidFill>
                  <a:srgbClr val="434343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sldNum" idx="12"/>
          </p:nvPr>
        </p:nvSpPr>
        <p:spPr>
          <a:xfrm>
            <a:off x="3427350" y="4461775"/>
            <a:ext cx="1354200" cy="49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2"/>
          </p:nvPr>
        </p:nvSpPr>
        <p:spPr>
          <a:xfrm>
            <a:off x="3730125" y="1147375"/>
            <a:ext cx="3335400" cy="38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marL="914400" lvl="1" indent="-292100" algn="just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Char char="○"/>
              <a:defRPr>
                <a:solidFill>
                  <a:srgbClr val="434343"/>
                </a:solidFill>
              </a:defRPr>
            </a:lvl2pPr>
            <a:lvl3pPr marL="1371600" lvl="2" indent="-292100" algn="just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Char char="■"/>
              <a:defRPr>
                <a:solidFill>
                  <a:srgbClr val="434343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Cabin"/>
              <a:buChar char="■"/>
              <a:defRPr>
                <a:solidFill>
                  <a:srgbClr val="434343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pos="5294">
          <p15:clr>
            <a:srgbClr val="FA7B17"/>
          </p15:clr>
        </p15:guide>
        <p15:guide id="2" pos="159">
          <p15:clr>
            <a:srgbClr val="FA7B17"/>
          </p15:clr>
        </p15:guide>
        <p15:guide id="3" orient="horz" pos="164">
          <p15:clr>
            <a:srgbClr val="FA7B17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llo I'm">
  <p:cSld name="CUSTOM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>
            <a:spLocks noGrp="1"/>
          </p:cNvSpPr>
          <p:nvPr>
            <p:ph type="body" idx="1"/>
          </p:nvPr>
        </p:nvSpPr>
        <p:spPr>
          <a:xfrm>
            <a:off x="3520375" y="1247950"/>
            <a:ext cx="5233800" cy="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7350">
              <a:spcBef>
                <a:spcPts val="0"/>
              </a:spcBef>
              <a:spcAft>
                <a:spcPts val="0"/>
              </a:spcAft>
              <a:buClr>
                <a:srgbClr val="EB7F02"/>
              </a:buClr>
              <a:buSzPts val="2500"/>
              <a:buFont typeface="Calistoga"/>
              <a:buChar char="●"/>
              <a:defRPr sz="2500" b="1">
                <a:solidFill>
                  <a:srgbClr val="EB7F02"/>
                </a:solidFill>
                <a:latin typeface="Calistoga"/>
                <a:ea typeface="Calistoga"/>
                <a:cs typeface="Calistoga"/>
                <a:sym typeface="Calistoga"/>
              </a:defRPr>
            </a:lvl1pPr>
            <a:lvl2pPr marL="914400" lvl="1" indent="-29210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  <a:defRPr>
                <a:solidFill>
                  <a:srgbClr val="FFFFFF"/>
                </a:solidFill>
              </a:defRPr>
            </a:lvl2pPr>
            <a:lvl3pPr marL="1371600" lvl="2" indent="-29210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000"/>
              <a:buChar char="■"/>
              <a:defRPr>
                <a:solidFill>
                  <a:srgbClr val="FFFFFF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1400"/>
              <a:buFont typeface="Delius"/>
              <a:buChar char="■"/>
              <a:defRPr>
                <a:solidFill>
                  <a:srgbClr val="FFFFFF"/>
                </a:solidFill>
                <a:latin typeface="Delius"/>
                <a:ea typeface="Delius"/>
                <a:cs typeface="Delius"/>
                <a:sym typeface="Delius"/>
              </a:defRPr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subTitle" idx="2"/>
          </p:nvPr>
        </p:nvSpPr>
        <p:spPr>
          <a:xfrm>
            <a:off x="3520375" y="1743350"/>
            <a:ext cx="4752600" cy="10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434343"/>
                </a:solidFill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Font typeface="Calistoga"/>
              <a:buNone/>
              <a:defRPr sz="2500" b="1">
                <a:latin typeface="Calistoga"/>
                <a:ea typeface="Calistoga"/>
                <a:cs typeface="Calistoga"/>
                <a:sym typeface="Calistog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Martel Sans"/>
              <a:buChar char="●"/>
              <a:defRPr sz="1300">
                <a:latin typeface="Martel Sans"/>
                <a:ea typeface="Martel Sans"/>
                <a:cs typeface="Martel Sans"/>
                <a:sym typeface="Martel Sans"/>
              </a:defRPr>
            </a:lvl1pPr>
            <a:lvl2pPr marL="914400" lvl="1" indent="-2921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Font typeface="Martel Sans"/>
              <a:buChar char="○"/>
              <a:defRPr sz="1000">
                <a:latin typeface="Martel Sans"/>
                <a:ea typeface="Martel Sans"/>
                <a:cs typeface="Martel Sans"/>
                <a:sym typeface="Martel Sans"/>
              </a:defRPr>
            </a:lvl2pPr>
            <a:lvl3pPr marL="1371600" lvl="2" indent="-2921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Font typeface="Martel Sans"/>
              <a:buChar char="■"/>
              <a:defRPr sz="1000">
                <a:latin typeface="Martel Sans"/>
                <a:ea typeface="Martel Sans"/>
                <a:cs typeface="Martel Sans"/>
                <a:sym typeface="Martel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artel Sans"/>
              <a:buChar char="●"/>
              <a:defRPr>
                <a:latin typeface="Martel Sans"/>
                <a:ea typeface="Martel Sans"/>
                <a:cs typeface="Martel Sans"/>
                <a:sym typeface="Martel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artel Sans"/>
              <a:buChar char="○"/>
              <a:defRPr>
                <a:latin typeface="Martel Sans"/>
                <a:ea typeface="Martel Sans"/>
                <a:cs typeface="Martel Sans"/>
                <a:sym typeface="Martel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artel Sans"/>
              <a:buChar char="■"/>
              <a:defRPr>
                <a:latin typeface="Martel Sans"/>
                <a:ea typeface="Martel Sans"/>
                <a:cs typeface="Martel Sans"/>
                <a:sym typeface="Martel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artel Sans"/>
              <a:buChar char="●"/>
              <a:defRPr>
                <a:latin typeface="Martel Sans"/>
                <a:ea typeface="Martel Sans"/>
                <a:cs typeface="Martel Sans"/>
                <a:sym typeface="Martel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artel Sans"/>
              <a:buChar char="○"/>
              <a:defRPr>
                <a:latin typeface="Martel Sans"/>
                <a:ea typeface="Martel Sans"/>
                <a:cs typeface="Martel Sans"/>
                <a:sym typeface="Martel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666666"/>
              </a:buClr>
              <a:buSzPts val="1400"/>
              <a:buFont typeface="Martel Sans"/>
              <a:buChar char="■"/>
              <a:defRPr>
                <a:solidFill>
                  <a:srgbClr val="666666"/>
                </a:solidFill>
                <a:latin typeface="Martel Sans"/>
                <a:ea typeface="Martel Sans"/>
                <a:cs typeface="Martel Sans"/>
                <a:sym typeface="Martel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3427350" y="4461775"/>
            <a:ext cx="1354200" cy="4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lvl="1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2pPr>
            <a:lvl3pPr lvl="2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3pPr>
            <a:lvl4pPr lvl="3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4pPr>
            <a:lvl5pPr lvl="4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5pPr>
            <a:lvl6pPr lvl="5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6pPr>
            <a:lvl7pPr lvl="6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7pPr>
            <a:lvl8pPr lvl="7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8pPr>
            <a:lvl9pPr lvl="8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4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>
            <a:spLocks noGrp="1"/>
          </p:cNvSpPr>
          <p:nvPr>
            <p:ph type="body" idx="1"/>
          </p:nvPr>
        </p:nvSpPr>
        <p:spPr>
          <a:xfrm>
            <a:off x="3500430" y="1000114"/>
            <a:ext cx="5233800" cy="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dirty="0" smtClean="0"/>
              <a:t>Проверим домашнее задание</a:t>
            </a:r>
            <a:endParaRPr b="0"/>
          </a:p>
          <a:p>
            <a:pPr marL="0" lvl="0" indent="0" algn="l" rtl="0">
              <a:spcBef>
                <a:spcPts val="1600"/>
              </a:spcBef>
              <a:spcAft>
                <a:spcPts val="1200"/>
              </a:spcAft>
              <a:buNone/>
            </a:pPr>
            <a:endParaRPr b="0"/>
          </a:p>
        </p:txBody>
      </p:sp>
      <p:sp>
        <p:nvSpPr>
          <p:cNvPr id="77" name="Google Shape;77;p17"/>
          <p:cNvSpPr txBox="1">
            <a:spLocks noGrp="1"/>
          </p:cNvSpPr>
          <p:nvPr>
            <p:ph type="subTitle" idx="2"/>
          </p:nvPr>
        </p:nvSpPr>
        <p:spPr>
          <a:xfrm>
            <a:off x="3428992" y="1428742"/>
            <a:ext cx="4752600" cy="10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1600"/>
              </a:spcAft>
              <a:buAutoNum type="arabicPeriod"/>
            </a:pPr>
            <a:r>
              <a:rPr lang="ru-RU" dirty="0" smtClean="0"/>
              <a:t>Кратко пересказать прочитанное  по записанному в тетради плану.</a:t>
            </a:r>
          </a:p>
          <a:p>
            <a:pPr marL="342900" lvl="0" indent="-342900" algn="l" rtl="0">
              <a:spcBef>
                <a:spcPts val="0"/>
              </a:spcBef>
              <a:spcAft>
                <a:spcPts val="1600"/>
              </a:spcAft>
              <a:buAutoNum type="arabicPeriod"/>
            </a:pPr>
            <a:r>
              <a:rPr lang="ru-RU" dirty="0" smtClean="0"/>
              <a:t>Составить 2 – 3  задания для внимательного читателя по изученным главам повести Ю.И. Коваля.</a:t>
            </a:r>
          </a:p>
          <a:p>
            <a:pPr marL="342900" lvl="0" indent="-342900" algn="l" rtl="0">
              <a:spcBef>
                <a:spcPts val="0"/>
              </a:spcBef>
              <a:spcAft>
                <a:spcPts val="1600"/>
              </a:spcAft>
              <a:buAutoNum type="arabicPeriod"/>
            </a:pPr>
            <a:endParaRPr/>
          </a:p>
        </p:txBody>
      </p:sp>
      <p:pic>
        <p:nvPicPr>
          <p:cNvPr id="5" name="Picture 2" descr="https://www.meme-arsenal.com/memes/dfc5d6967916b6c98eaa30e60b26ce3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571486"/>
            <a:ext cx="1857388" cy="18573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57;p14"/>
          <p:cNvSpPr txBox="1">
            <a:spLocks/>
          </p:cNvSpPr>
          <p:nvPr/>
        </p:nvSpPr>
        <p:spPr>
          <a:xfrm>
            <a:off x="0" y="0"/>
            <a:ext cx="4515000" cy="124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7F02"/>
              </a:buClr>
              <a:buSzPts val="3600"/>
              <a:buFont typeface="Calistoga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EB7F02"/>
                </a:solidFill>
                <a:effectLst/>
                <a:uLnTx/>
                <a:uFillTx/>
                <a:latin typeface="Calistoga"/>
                <a:ea typeface="Calistoga"/>
                <a:cs typeface="Calistoga"/>
                <a:sym typeface="Calistoga"/>
              </a:rPr>
              <a:t>Вася 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EB7F02"/>
                </a:solidFill>
                <a:effectLst/>
                <a:uLnTx/>
                <a:uFillTx/>
                <a:latin typeface="Calistoga"/>
                <a:ea typeface="Calistoga"/>
                <a:cs typeface="Calistoga"/>
                <a:sym typeface="Calistoga"/>
              </a:rPr>
              <a:t>Куролесов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EB7F02"/>
                </a:solidFill>
                <a:effectLst/>
                <a:uLnTx/>
                <a:uFillTx/>
                <a:latin typeface="Calistoga"/>
                <a:ea typeface="Calistoga"/>
                <a:cs typeface="Calistoga"/>
                <a:sym typeface="Calistoga"/>
              </a:rPr>
              <a:t> в роли детектива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rgbClr val="EB7F02"/>
              </a:solidFill>
              <a:effectLst/>
              <a:uLnTx/>
              <a:uFillTx/>
              <a:latin typeface="Calistoga"/>
              <a:ea typeface="Calistoga"/>
              <a:cs typeface="Calistoga"/>
              <a:sym typeface="Calistoga"/>
            </a:endParaRPr>
          </a:p>
        </p:txBody>
      </p:sp>
      <p:pic>
        <p:nvPicPr>
          <p:cNvPr id="6" name="Picture 2" descr="https://www.meme-arsenal.com/memes/dfc5d6967916b6c98eaa30e60b26ce3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142990"/>
            <a:ext cx="1857388" cy="18573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357686" y="357172"/>
            <a:ext cx="4500594" cy="28623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Вася </a:t>
            </a:r>
            <a:r>
              <a:rPr lang="ru-RU" sz="2000" u="sng" dirty="0" smtClean="0"/>
              <a:t>едет</a:t>
            </a:r>
            <a:r>
              <a:rPr lang="ru-RU" sz="2000" dirty="0" smtClean="0"/>
              <a:t> покупать поросят.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Вместо поросят </a:t>
            </a:r>
            <a:r>
              <a:rPr lang="ru-RU" sz="2000" u="sng" dirty="0" smtClean="0"/>
              <a:t>Вася привозит </a:t>
            </a:r>
            <a:r>
              <a:rPr lang="ru-RU" sz="2000" dirty="0" smtClean="0"/>
              <a:t>облезлого пса.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В ухе пса </a:t>
            </a:r>
            <a:r>
              <a:rPr lang="ru-RU" sz="2000" u="sng" dirty="0" smtClean="0"/>
              <a:t>Вася находит </a:t>
            </a:r>
            <a:r>
              <a:rPr lang="ru-RU" sz="2000" dirty="0" smtClean="0"/>
              <a:t>пчелу.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u="sng" dirty="0" smtClean="0"/>
              <a:t>Вася обнаруживает</a:t>
            </a:r>
            <a:r>
              <a:rPr lang="ru-RU" sz="2000" dirty="0" smtClean="0"/>
              <a:t>, что пёс и мешок пахнут мёдом.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u="sng" dirty="0" smtClean="0"/>
              <a:t>Вася решает замаскироваться  </a:t>
            </a:r>
            <a:r>
              <a:rPr lang="ru-RU" sz="2000" dirty="0" smtClean="0"/>
              <a:t>и </a:t>
            </a:r>
            <a:r>
              <a:rPr lang="ru-RU" sz="2000" u="sng" dirty="0" smtClean="0"/>
              <a:t>найти</a:t>
            </a:r>
            <a:r>
              <a:rPr lang="ru-RU" sz="2000" dirty="0" smtClean="0"/>
              <a:t> черноусого мошенника.</a:t>
            </a:r>
          </a:p>
          <a:p>
            <a:pPr marL="457200" indent="-457200">
              <a:buAutoNum type="arabicPeriod"/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ctrTitle"/>
          </p:nvPr>
        </p:nvSpPr>
        <p:spPr>
          <a:xfrm>
            <a:off x="214282" y="214296"/>
            <a:ext cx="4515000" cy="1816804"/>
          </a:xfrm>
          <a:prstGeom prst="rect">
            <a:avLst/>
          </a:prstGeom>
          <a:solidFill>
            <a:srgbClr val="CCECFF"/>
          </a:solidFill>
          <a:ln>
            <a:solidFill>
              <a:schemeClr val="accent1"/>
            </a:solidFill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 smtClean="0"/>
              <a:t>Обзор содержания повести Ю.И. Коваля «Приключения                Васи </a:t>
            </a:r>
            <a:r>
              <a:rPr lang="ru-RU" sz="2800" dirty="0" err="1" smtClean="0"/>
              <a:t>Куролесова</a:t>
            </a:r>
            <a:endParaRPr sz="2800"/>
          </a:p>
        </p:txBody>
      </p:sp>
      <p:pic>
        <p:nvPicPr>
          <p:cNvPr id="4" name="Picture 3" descr="C:\Users\79126\Desktop\Мои документы\3. ОВЗ\2. Чтение. ОВЗ\Ч-9. ОВЗ\27. Коваль. Приключения Васи Куролесова\1. В деревне Сычи. Тёртый калач\1. В деревне Сычи\1674840882_top-fon-com-p-fon-dlya-prezentatsii-derevnya-dlya-detei-216.png"/>
          <p:cNvPicPr>
            <a:picLocks noChangeAspect="1" noChangeArrowheads="1"/>
          </p:cNvPicPr>
          <p:nvPr/>
        </p:nvPicPr>
        <p:blipFill>
          <a:blip r:embed="rId3"/>
          <a:srcRect l="9454"/>
          <a:stretch>
            <a:fillRect/>
          </a:stretch>
        </p:blipFill>
        <p:spPr bwMode="auto">
          <a:xfrm>
            <a:off x="214282" y="2285998"/>
            <a:ext cx="2736843" cy="19462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72066" y="1357304"/>
            <a:ext cx="3714776" cy="138499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Познакомиться с кратким содержанием повести по диафильму.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Выявить приметы детектива в повести.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Составить краткую характеристику главного героя.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29190" y="571486"/>
            <a:ext cx="228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</a:rPr>
              <a:t>Задачи </a:t>
            </a:r>
          </a:p>
          <a:p>
            <a:pPr algn="ctr"/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</a:rPr>
              <a:t>урока </a:t>
            </a:r>
            <a:endParaRPr lang="ru-RU" sz="18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>
            <a:spLocks noGrp="1"/>
          </p:cNvSpPr>
          <p:nvPr>
            <p:ph type="title"/>
          </p:nvPr>
        </p:nvSpPr>
        <p:spPr>
          <a:xfrm>
            <a:off x="252225" y="179875"/>
            <a:ext cx="6861300" cy="5344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Приметы детектива в повести   Ю.И. Коваля</a:t>
            </a:r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body" idx="1"/>
          </p:nvPr>
        </p:nvSpPr>
        <p:spPr>
          <a:xfrm>
            <a:off x="252225" y="1068775"/>
            <a:ext cx="3246000" cy="389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 smtClean="0">
                <a:solidFill>
                  <a:srgbClr val="EB7F02"/>
                </a:solidFill>
              </a:rPr>
              <a:t>Приметы детектива</a:t>
            </a:r>
            <a:endParaRPr sz="1500" b="1">
              <a:solidFill>
                <a:srgbClr val="EB7F02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DM Serif Display"/>
              <a:ea typeface="DM Serif Display"/>
              <a:cs typeface="DM Serif Display"/>
              <a:sym typeface="DM Serif Display"/>
            </a:endParaRP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ru-RU" sz="1300" dirty="0" smtClean="0"/>
              <a:t>Преступление.</a:t>
            </a: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ru-RU" sz="1300" dirty="0" smtClean="0"/>
              <a:t>Преступник.</a:t>
            </a: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ru-RU" sz="1300" dirty="0" smtClean="0"/>
              <a:t>Пострадавший.</a:t>
            </a: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ru-RU" sz="1300" dirty="0" smtClean="0"/>
              <a:t>Место преступления.</a:t>
            </a: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ru-RU" sz="1300" dirty="0" smtClean="0"/>
              <a:t>Мотив преступления.</a:t>
            </a: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ru-RU" sz="1300" dirty="0" smtClean="0"/>
              <a:t>Сыщик.</a:t>
            </a: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ru-RU" sz="1300" dirty="0" smtClean="0"/>
              <a:t>Глуповатый                             помощник сыщика.</a:t>
            </a:r>
            <a:endParaRPr sz="1300"/>
          </a:p>
        </p:txBody>
      </p:sp>
      <p:sp>
        <p:nvSpPr>
          <p:cNvPr id="71" name="Google Shape;71;p16"/>
          <p:cNvSpPr txBox="1">
            <a:spLocks noGrp="1"/>
          </p:cNvSpPr>
          <p:nvPr>
            <p:ph type="body" idx="2"/>
          </p:nvPr>
        </p:nvSpPr>
        <p:spPr>
          <a:xfrm>
            <a:off x="3730125" y="1068475"/>
            <a:ext cx="3335400" cy="389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500" b="1" dirty="0" smtClean="0">
                <a:solidFill>
                  <a:srgbClr val="EB7F02"/>
                </a:solidFill>
              </a:rPr>
              <a:t>Приметы детектива в повести</a:t>
            </a:r>
            <a:endParaRPr sz="1400" b="1">
              <a:solidFill>
                <a:srgbClr val="EB7F02"/>
              </a:solidFill>
            </a:endParaRPr>
          </a:p>
          <a:p>
            <a:pPr marL="342900" lvl="0" indent="-3429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ru-RU" sz="1300" dirty="0" smtClean="0"/>
              <a:t>Мошенничество на рынке.</a:t>
            </a:r>
          </a:p>
          <a:p>
            <a:pPr marL="342900" lvl="0" indent="-3429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ru-RU" sz="1300" dirty="0" smtClean="0"/>
              <a:t>Преступники – мошенники.</a:t>
            </a:r>
          </a:p>
          <a:p>
            <a:pPr marL="342900" lvl="0" indent="-3429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ru-RU" sz="1300" dirty="0" smtClean="0"/>
              <a:t>Пострадавший – главный герой.</a:t>
            </a:r>
          </a:p>
          <a:p>
            <a:pPr marL="342900" lvl="0" indent="-3429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ru-RU" sz="1300" dirty="0" smtClean="0"/>
              <a:t>Место преступления – городской рынок.</a:t>
            </a:r>
          </a:p>
          <a:p>
            <a:pPr marL="342900" lvl="0" indent="-3429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ru-RU" sz="1300" dirty="0" smtClean="0"/>
              <a:t>Мотив преступления – обогащение.</a:t>
            </a:r>
          </a:p>
          <a:p>
            <a:pPr marL="342900" lvl="0" indent="-3429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ru-RU" sz="1300" dirty="0" smtClean="0"/>
              <a:t>Сыщик – полицейский.</a:t>
            </a:r>
          </a:p>
          <a:p>
            <a:pPr marL="342900" lvl="0" indent="-3429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rabicPeriod"/>
            </a:pPr>
            <a:r>
              <a:rPr lang="ru-RU" sz="1300" dirty="0" smtClean="0"/>
              <a:t>Помощник сыщика – Вася </a:t>
            </a:r>
            <a:r>
              <a:rPr lang="ru-RU" sz="1300" dirty="0" err="1" smtClean="0"/>
              <a:t>Куролесов</a:t>
            </a:r>
            <a:r>
              <a:rPr lang="ru-RU" sz="1300" dirty="0" smtClean="0"/>
              <a:t>.</a:t>
            </a:r>
            <a:endParaRPr sz="11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just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26" name="Picture 2" descr="C:\Users\79126\Desktop\0 (8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1071552"/>
            <a:ext cx="5429250" cy="3571900"/>
          </a:xfrm>
          <a:prstGeom prst="rect">
            <a:avLst/>
          </a:prstGeom>
          <a:solidFill>
            <a:srgbClr val="CCECFF"/>
          </a:solidFill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>
            <a:spLocks noGrp="1"/>
          </p:cNvSpPr>
          <p:nvPr>
            <p:ph type="title"/>
          </p:nvPr>
        </p:nvSpPr>
        <p:spPr>
          <a:xfrm>
            <a:off x="252225" y="179875"/>
            <a:ext cx="6861300" cy="5344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Главный герой повести   Ю.И. Коваля</a:t>
            </a:r>
            <a:endParaRPr/>
          </a:p>
        </p:txBody>
      </p:sp>
      <p:pic>
        <p:nvPicPr>
          <p:cNvPr id="2050" name="Picture 2" descr="C:\Users\79126\Desktop\Мои документы\3. ОВЗ\качества героев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714362"/>
            <a:ext cx="4162420" cy="41624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9" name="Picture 2" descr="C:\Users\79126\Desktop\1636521280_23-flomaster-club-p-priklyucheniya-vasi-kurolesova-illyustrats-23.jpg"/>
          <p:cNvPicPr>
            <a:picLocks noChangeAspect="1" noChangeArrowheads="1"/>
          </p:cNvPicPr>
          <p:nvPr/>
        </p:nvPicPr>
        <p:blipFill>
          <a:blip r:embed="rId4"/>
          <a:srcRect t="12020" r="51515" b="23872"/>
          <a:stretch>
            <a:fillRect/>
          </a:stretch>
        </p:blipFill>
        <p:spPr bwMode="auto">
          <a:xfrm>
            <a:off x="6000760" y="571486"/>
            <a:ext cx="2500330" cy="25003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ctrTitle"/>
          </p:nvPr>
        </p:nvSpPr>
        <p:spPr>
          <a:xfrm>
            <a:off x="214282" y="214296"/>
            <a:ext cx="4515000" cy="1816804"/>
          </a:xfrm>
          <a:prstGeom prst="rect">
            <a:avLst/>
          </a:prstGeom>
          <a:solidFill>
            <a:srgbClr val="CCECFF"/>
          </a:solidFill>
          <a:ln>
            <a:solidFill>
              <a:schemeClr val="accent1"/>
            </a:solidFill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 smtClean="0"/>
              <a:t>Обзор содержания повести Ю.И. Коваля «Приключения                Васи </a:t>
            </a:r>
            <a:r>
              <a:rPr lang="ru-RU" sz="2800" dirty="0" err="1" smtClean="0"/>
              <a:t>Куролесова</a:t>
            </a:r>
            <a:endParaRPr sz="2800"/>
          </a:p>
        </p:txBody>
      </p:sp>
      <p:pic>
        <p:nvPicPr>
          <p:cNvPr id="4" name="Picture 3" descr="C:\Users\79126\Desktop\Мои документы\3. ОВЗ\2. Чтение. ОВЗ\Ч-9. ОВЗ\27. Коваль. Приключения Васи Куролесова\1. В деревне Сычи. Тёртый калач\1. В деревне Сычи\1674840882_top-fon-com-p-fon-dlya-prezentatsii-derevnya-dlya-detei-216.png"/>
          <p:cNvPicPr>
            <a:picLocks noChangeAspect="1" noChangeArrowheads="1"/>
          </p:cNvPicPr>
          <p:nvPr/>
        </p:nvPicPr>
        <p:blipFill>
          <a:blip r:embed="rId3"/>
          <a:srcRect l="9454"/>
          <a:stretch>
            <a:fillRect/>
          </a:stretch>
        </p:blipFill>
        <p:spPr bwMode="auto">
          <a:xfrm>
            <a:off x="214282" y="2285998"/>
            <a:ext cx="2736843" cy="19462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72066" y="1357304"/>
            <a:ext cx="3714776" cy="138499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Познакомиться с кратким содержанием повести по диафильму.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Выявить приметы детектива в повести.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Составить краткую характеристику главного героя.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29190" y="571486"/>
            <a:ext cx="228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</a:rPr>
              <a:t>Задачи </a:t>
            </a:r>
          </a:p>
          <a:p>
            <a:pPr algn="ctr"/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</a:rPr>
              <a:t>урока </a:t>
            </a:r>
            <a:endParaRPr lang="ru-RU" sz="18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>
            <a:spLocks noGrp="1"/>
          </p:cNvSpPr>
          <p:nvPr>
            <p:ph type="body" idx="1"/>
          </p:nvPr>
        </p:nvSpPr>
        <p:spPr>
          <a:xfrm>
            <a:off x="3500430" y="1000114"/>
            <a:ext cx="5233800" cy="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dirty="0" smtClean="0"/>
              <a:t>Домашнее задание</a:t>
            </a:r>
            <a:endParaRPr b="0"/>
          </a:p>
          <a:p>
            <a:pPr marL="0" lvl="0" indent="0" algn="l" rtl="0">
              <a:spcBef>
                <a:spcPts val="1600"/>
              </a:spcBef>
              <a:spcAft>
                <a:spcPts val="1200"/>
              </a:spcAft>
              <a:buNone/>
            </a:pPr>
            <a:endParaRPr b="0"/>
          </a:p>
        </p:txBody>
      </p:sp>
      <p:sp>
        <p:nvSpPr>
          <p:cNvPr id="77" name="Google Shape;77;p17"/>
          <p:cNvSpPr txBox="1">
            <a:spLocks noGrp="1"/>
          </p:cNvSpPr>
          <p:nvPr>
            <p:ph type="subTitle" idx="2"/>
          </p:nvPr>
        </p:nvSpPr>
        <p:spPr>
          <a:xfrm>
            <a:off x="3643306" y="1428742"/>
            <a:ext cx="4500594" cy="10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1600"/>
              </a:spcAft>
            </a:pPr>
            <a:r>
              <a:rPr lang="ru-RU" sz="1800" dirty="0" smtClean="0"/>
              <a:t>Найти приметы детектива в повести         Ю.И. Коваля «Приключения Васи </a:t>
            </a:r>
            <a:r>
              <a:rPr lang="ru-RU" sz="1800" dirty="0" err="1" smtClean="0"/>
              <a:t>Куролесова</a:t>
            </a:r>
            <a:r>
              <a:rPr lang="ru-RU" sz="1800" dirty="0" smtClean="0"/>
              <a:t>» по списку, оформленному     в тетради (см</a:t>
            </a:r>
            <a:r>
              <a:rPr lang="ru-RU" sz="1800" dirty="0" smtClean="0"/>
              <a:t>. слайд № 4).</a:t>
            </a:r>
            <a:endParaRPr sz="1800"/>
          </a:p>
        </p:txBody>
      </p:sp>
      <p:pic>
        <p:nvPicPr>
          <p:cNvPr id="5" name="Picture 2" descr="https://www.meme-arsenal.com/memes/dfc5d6967916b6c98eaa30e60b26ce3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571486"/>
            <a:ext cx="1857388" cy="18573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eran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327</Words>
  <PresentationFormat>Экран (16:9)</PresentationFormat>
  <Paragraphs>47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Arial</vt:lpstr>
      <vt:lpstr>Calistoga</vt:lpstr>
      <vt:lpstr>Martel Sans</vt:lpstr>
      <vt:lpstr>DM Serif Display</vt:lpstr>
      <vt:lpstr>Source Serif Pro</vt:lpstr>
      <vt:lpstr>Cabin</vt:lpstr>
      <vt:lpstr>Delius</vt:lpstr>
      <vt:lpstr>Verano</vt:lpstr>
      <vt:lpstr>Слайд 1</vt:lpstr>
      <vt:lpstr>Слайд 2</vt:lpstr>
      <vt:lpstr>Обзор содержания повести Ю.И. Коваля «Приключения                Васи Куролесова</vt:lpstr>
      <vt:lpstr>Приметы детектива в повести   Ю.И. Коваля</vt:lpstr>
      <vt:lpstr>Главный герой повести   Ю.И. Коваля</vt:lpstr>
      <vt:lpstr>Обзор содержания повести Ю.И. Коваля «Приключения                Васи Куролесова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presentation title</dc:title>
  <cp:lastModifiedBy>Natalya Shustova</cp:lastModifiedBy>
  <cp:revision>12</cp:revision>
  <dcterms:modified xsi:type="dcterms:W3CDTF">2024-01-05T19:02:42Z</dcterms:modified>
</cp:coreProperties>
</file>