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62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500042"/>
            <a:ext cx="82153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Дидактические   игры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  русскому   языку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9" y="3286124"/>
            <a:ext cx="55599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Существительные</a:t>
            </a:r>
            <a:endParaRPr lang="ru-RU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822" y="3786190"/>
            <a:ext cx="5134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742950" indent="-742950" algn="ctr">
              <a:buAutoNum type="arabicPlain" startAt="3"/>
            </a:pPr>
            <a:endParaRPr lang="ru-RU" sz="3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742950" indent="-742950" algn="ctr"/>
            <a:r>
              <a:rPr lang="ru-RU" sz="2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  часть</a:t>
            </a:r>
            <a:endParaRPr lang="ru-RU" sz="2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7950" y="585789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Л.Б.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Стученкова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  2024 год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4822" y="2428868"/>
            <a:ext cx="51343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  класс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868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 лишнее  слово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071546"/>
            <a:ext cx="607223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1.Свинья,  овца,  бык,  антилопа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2. Окунь,  карась,  дельфин,  сом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3. Сорока,  тритон,  червяк,  стриж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4. Заяц,  беляк,  кролик,  русак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5. Питон,  анаконда,  гадюка,  хамелеон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714488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а) </a:t>
            </a:r>
            <a:r>
              <a:rPr lang="ru-RU" i="1" dirty="0" err="1" smtClean="0">
                <a:solidFill>
                  <a:srgbClr val="C00000"/>
                </a:solidFill>
              </a:rPr>
              <a:t>Антилопа-</a:t>
            </a:r>
            <a:r>
              <a:rPr lang="ru-RU" i="1" dirty="0" err="1" smtClean="0">
                <a:solidFill>
                  <a:srgbClr val="002060"/>
                </a:solidFill>
              </a:rPr>
              <a:t>остальные</a:t>
            </a:r>
            <a:r>
              <a:rPr lang="ru-RU" i="1" dirty="0" smtClean="0">
                <a:solidFill>
                  <a:srgbClr val="002060"/>
                </a:solidFill>
              </a:rPr>
              <a:t> домашние животные; </a:t>
            </a:r>
            <a:r>
              <a:rPr lang="ru-RU" i="1" dirty="0" smtClean="0"/>
              <a:t>б) </a:t>
            </a:r>
            <a:r>
              <a:rPr lang="ru-RU" i="1" dirty="0" err="1" smtClean="0">
                <a:solidFill>
                  <a:srgbClr val="C00000"/>
                </a:solidFill>
              </a:rPr>
              <a:t>бык-</a:t>
            </a:r>
            <a:r>
              <a:rPr lang="ru-RU" i="1" dirty="0" err="1" smtClean="0">
                <a:solidFill>
                  <a:srgbClr val="002060"/>
                </a:solidFill>
              </a:rPr>
              <a:t>остальные</a:t>
            </a:r>
            <a:r>
              <a:rPr lang="ru-RU" i="1" dirty="0" smtClean="0">
                <a:solidFill>
                  <a:srgbClr val="002060"/>
                </a:solidFill>
              </a:rPr>
              <a:t> женского рода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2786058"/>
            <a:ext cx="8501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r>
              <a:rPr lang="ru-RU" dirty="0" smtClean="0">
                <a:solidFill>
                  <a:srgbClr val="C00000"/>
                </a:solidFill>
              </a:rPr>
              <a:t>Сом - </a:t>
            </a:r>
            <a:r>
              <a:rPr lang="ru-RU" dirty="0" smtClean="0">
                <a:solidFill>
                  <a:srgbClr val="002060"/>
                </a:solidFill>
              </a:rPr>
              <a:t>1 слог; б) </a:t>
            </a:r>
            <a:r>
              <a:rPr lang="ru-RU" i="1" dirty="0" smtClean="0">
                <a:solidFill>
                  <a:srgbClr val="C00000"/>
                </a:solidFill>
              </a:rPr>
              <a:t>дельфин - </a:t>
            </a:r>
            <a:r>
              <a:rPr lang="ru-RU" i="1" dirty="0" smtClean="0">
                <a:solidFill>
                  <a:srgbClr val="002060"/>
                </a:solidFill>
              </a:rPr>
              <a:t>млекопитающее,  остальные  рыбы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3857628"/>
            <a:ext cx="857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а)</a:t>
            </a:r>
            <a:r>
              <a:rPr lang="ru-RU" i="1" dirty="0" smtClean="0">
                <a:solidFill>
                  <a:srgbClr val="C00000"/>
                </a:solidFill>
              </a:rPr>
              <a:t>Червяк - </a:t>
            </a:r>
            <a:r>
              <a:rPr lang="ru-RU" i="1" dirty="0" smtClean="0">
                <a:solidFill>
                  <a:srgbClr val="002060"/>
                </a:solidFill>
              </a:rPr>
              <a:t>в  состав  остальных слов  входят  числительные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06" y="5000636"/>
            <a:ext cx="892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r>
              <a:rPr lang="ru-RU" i="1" dirty="0" smtClean="0">
                <a:solidFill>
                  <a:srgbClr val="002060"/>
                </a:solidFill>
              </a:rPr>
              <a:t>В  слове  </a:t>
            </a:r>
            <a:r>
              <a:rPr lang="ru-RU" i="1" dirty="0" smtClean="0">
                <a:solidFill>
                  <a:srgbClr val="C00000"/>
                </a:solidFill>
              </a:rPr>
              <a:t>заяц  </a:t>
            </a:r>
            <a:r>
              <a:rPr lang="ru-RU" i="1" dirty="0" smtClean="0">
                <a:solidFill>
                  <a:srgbClr val="002060"/>
                </a:solidFill>
              </a:rPr>
              <a:t>звуков  больше,  чем  букв</a:t>
            </a:r>
            <a:r>
              <a:rPr lang="ru-RU" dirty="0" smtClean="0">
                <a:solidFill>
                  <a:srgbClr val="002060"/>
                </a:solidFill>
              </a:rPr>
              <a:t>.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06" y="6215082"/>
            <a:ext cx="9072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а) </a:t>
            </a:r>
            <a:r>
              <a:rPr lang="ru-RU" i="1" dirty="0" smtClean="0">
                <a:solidFill>
                  <a:srgbClr val="C00000"/>
                </a:solidFill>
              </a:rPr>
              <a:t>Анаконда - </a:t>
            </a:r>
            <a:r>
              <a:rPr lang="ru-RU" i="1" dirty="0" smtClean="0">
                <a:solidFill>
                  <a:srgbClr val="002060"/>
                </a:solidFill>
              </a:rPr>
              <a:t>слово  начинается  на  гласную   </a:t>
            </a:r>
            <a:r>
              <a:rPr lang="ru-RU" i="1" dirty="0" smtClean="0"/>
              <a:t>б) </a:t>
            </a:r>
            <a:r>
              <a:rPr lang="ru-RU" i="1" dirty="0" smtClean="0">
                <a:solidFill>
                  <a:srgbClr val="C00000"/>
                </a:solidFill>
              </a:rPr>
              <a:t>хамелеон- </a:t>
            </a:r>
            <a:r>
              <a:rPr lang="ru-RU" i="1" dirty="0" smtClean="0">
                <a:solidFill>
                  <a:srgbClr val="002060"/>
                </a:solidFill>
              </a:rPr>
              <a:t>ящерица, остальные змеи</a:t>
            </a:r>
            <a:r>
              <a:rPr lang="ru-RU" i="1" dirty="0" smtClean="0"/>
              <a:t>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214290"/>
            <a:ext cx="8572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 лишнее  слово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071546"/>
            <a:ext cx="7858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6. Орёл,  страус,  гриф, сокол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7. Альбатрос,  ворона,  чайка,  буревестник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8. Колли,  болонка,  собака,  такса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9. Кобра,  птица,  змея,  ящерица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06" y="1571612"/>
            <a:ext cx="66437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а) </a:t>
            </a:r>
            <a:r>
              <a:rPr lang="ru-RU" i="1" dirty="0" smtClean="0">
                <a:solidFill>
                  <a:srgbClr val="C00000"/>
                </a:solidFill>
              </a:rPr>
              <a:t>Гриф- </a:t>
            </a:r>
            <a:r>
              <a:rPr lang="ru-RU" i="1" dirty="0" smtClean="0">
                <a:solidFill>
                  <a:srgbClr val="002060"/>
                </a:solidFill>
              </a:rPr>
              <a:t>1 слог;  </a:t>
            </a:r>
            <a:r>
              <a:rPr lang="ru-RU" i="1" dirty="0" smtClean="0"/>
              <a:t>б) </a:t>
            </a:r>
            <a:r>
              <a:rPr lang="ru-RU" i="1" dirty="0" smtClean="0">
                <a:solidFill>
                  <a:srgbClr val="C00000"/>
                </a:solidFill>
              </a:rPr>
              <a:t>страус- </a:t>
            </a:r>
            <a:r>
              <a:rPr lang="ru-RU" i="1" dirty="0" smtClean="0">
                <a:solidFill>
                  <a:srgbClr val="002060"/>
                </a:solidFill>
              </a:rPr>
              <a:t>нелетающая  птица  среди  перечисленных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643182"/>
            <a:ext cx="45005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r>
              <a:rPr lang="ru-RU" dirty="0" smtClean="0">
                <a:solidFill>
                  <a:srgbClr val="C00000"/>
                </a:solidFill>
              </a:rPr>
              <a:t>Буревестник- </a:t>
            </a:r>
            <a:r>
              <a:rPr lang="ru-RU" i="1" dirty="0" smtClean="0">
                <a:solidFill>
                  <a:srgbClr val="002060"/>
                </a:solidFill>
              </a:rPr>
              <a:t>сложное  слово;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б) </a:t>
            </a:r>
            <a:r>
              <a:rPr lang="ru-RU" dirty="0" smtClean="0">
                <a:solidFill>
                  <a:srgbClr val="C00000"/>
                </a:solidFill>
              </a:rPr>
              <a:t>ворона- </a:t>
            </a:r>
            <a:r>
              <a:rPr lang="ru-RU" i="1" dirty="0" smtClean="0">
                <a:solidFill>
                  <a:srgbClr val="002060"/>
                </a:solidFill>
              </a:rPr>
              <a:t>не является  морской  птицей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14338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r>
              <a:rPr lang="ru-RU" dirty="0" smtClean="0">
                <a:solidFill>
                  <a:srgbClr val="C00000"/>
                </a:solidFill>
              </a:rPr>
              <a:t>Собака - </a:t>
            </a:r>
            <a:r>
              <a:rPr lang="ru-RU" i="1" dirty="0" smtClean="0">
                <a:solidFill>
                  <a:srgbClr val="002060"/>
                </a:solidFill>
              </a:rPr>
              <a:t>не является  названием породы</a:t>
            </a: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643578"/>
            <a:ext cx="4857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 </a:t>
            </a:r>
            <a:r>
              <a:rPr lang="ru-RU" dirty="0" smtClean="0">
                <a:solidFill>
                  <a:srgbClr val="C00000"/>
                </a:solidFill>
              </a:rPr>
              <a:t>Кобра - </a:t>
            </a:r>
            <a:r>
              <a:rPr lang="ru-RU" i="1" dirty="0" smtClean="0">
                <a:solidFill>
                  <a:srgbClr val="002060"/>
                </a:solidFill>
              </a:rPr>
              <a:t>название  конкретного животного;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б) </a:t>
            </a:r>
            <a:r>
              <a:rPr lang="ru-RU" i="1" dirty="0" smtClean="0">
                <a:solidFill>
                  <a:srgbClr val="C00000"/>
                </a:solidFill>
              </a:rPr>
              <a:t>птица - </a:t>
            </a:r>
            <a:r>
              <a:rPr lang="ru-RU" i="1" dirty="0" smtClean="0">
                <a:solidFill>
                  <a:srgbClr val="002060"/>
                </a:solidFill>
              </a:rPr>
              <a:t>остальные  не  умеют  летать</a:t>
            </a:r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071546"/>
            <a:ext cx="13049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Admin\Desktop\страу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785926"/>
            <a:ext cx="1685925" cy="1581150"/>
          </a:xfrm>
          <a:prstGeom prst="rect">
            <a:avLst/>
          </a:prstGeom>
          <a:noFill/>
        </p:spPr>
      </p:pic>
      <p:pic>
        <p:nvPicPr>
          <p:cNvPr id="1028" name="Picture 4" descr="C:\Users\Admin\Desktop\буревест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857496"/>
            <a:ext cx="1866900" cy="1743075"/>
          </a:xfrm>
          <a:prstGeom prst="rect">
            <a:avLst/>
          </a:prstGeom>
          <a:noFill/>
        </p:spPr>
      </p:pic>
      <p:pic>
        <p:nvPicPr>
          <p:cNvPr id="1029" name="Picture 5" descr="C:\Users\Admin\Desktop\кобр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714884"/>
            <a:ext cx="1924050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0"/>
            <a:ext cx="82153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имена  существительные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928802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* Три,  тройка, третий,  тройной,  троиться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786058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* Синеть, синий,  синева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3857628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* Краснеть,  красный,  краснота,  краснеющий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28638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* Двойка,  два,  двойня,  удвоить, двойной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2908" y="142852"/>
            <a:ext cx="94282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 умников  и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умниц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2880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Замени  словосочетание  именами существительными с приставкой  НЕ  или  слогом  НЕ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2357430"/>
            <a:ext cx="535785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* лживое  сообщение -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отсутствие  старания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весёлая  путаница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болезненное  состояние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сильное  возмущение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суетливый  человек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полная  самостоятельность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отрицательная оценка  чего-нибудь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постоянная  рассеянность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грубая  ложь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рабство  для  человека –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* дождь  с  ветром -</a:t>
            </a:r>
          </a:p>
          <a:p>
            <a:pPr>
              <a:buFont typeface="Arial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2357430"/>
            <a:ext cx="239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небылица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2714620"/>
            <a:ext cx="2970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небрежность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3071810"/>
            <a:ext cx="3328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недоразумение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3429000"/>
            <a:ext cx="3256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недомогание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3786190"/>
            <a:ext cx="4113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негодование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4143380"/>
            <a:ext cx="3185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непоседа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3372" y="4500570"/>
            <a:ext cx="3256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независимость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7818" y="4929198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неодобрение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0496" y="5286388"/>
            <a:ext cx="3470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невнимательность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57422" y="5643578"/>
            <a:ext cx="532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неправда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43306" y="6000768"/>
            <a:ext cx="4471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неволя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488" y="6357958"/>
            <a:ext cx="475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непогода</a:t>
            </a:r>
            <a:endParaRPr lang="ru-RU" sz="2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1214423"/>
            <a:ext cx="4572032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</a:t>
            </a:r>
            <a:r>
              <a:rPr lang="ru-RU" sz="1800" dirty="0" smtClean="0">
                <a:solidFill>
                  <a:srgbClr val="002060"/>
                </a:solidFill>
              </a:rPr>
              <a:t>Среди существительных  есть,  не  секрет,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Такие, что  чисел  менять не  хотят.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И  даже  один  называя  предмет,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В  числе,  будто  много  предметов,  стоят.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Попытайся  правильно  их  записать.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628" y="1214423"/>
            <a:ext cx="4000528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А  есть  имена  существительные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Упрямые  и удивительные.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В  единственном  числе  стоят,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Менять его  ни  за  что  не  хотят.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Даже  тогда,  когда  надо  назвать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Десять  предметов,  один  или  пять.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85728"/>
            <a:ext cx="52822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 интересно!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3357562"/>
          <a:ext cx="8858312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678661">
                <a:tc>
                  <a:txBody>
                    <a:bodyPr/>
                    <a:lstStyle/>
                    <a:p>
                      <a:r>
                        <a:rPr lang="ru-RU" dirty="0" smtClean="0"/>
                        <a:t>Употребляются </a:t>
                      </a:r>
                    </a:p>
                    <a:p>
                      <a:r>
                        <a:rPr lang="ru-RU" baseline="0" dirty="0" smtClean="0"/>
                        <a:t> т</a:t>
                      </a:r>
                      <a:r>
                        <a:rPr lang="ru-RU" dirty="0" smtClean="0"/>
                        <a:t>олько  в  единственном  числе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Употребляются  </a:t>
                      </a:r>
                    </a:p>
                    <a:p>
                      <a:r>
                        <a:rPr lang="ru-RU" dirty="0" smtClean="0"/>
                        <a:t>только  во  множественном  числе</a:t>
                      </a:r>
                      <a:endParaRPr lang="ru-RU" dirty="0"/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2844" y="4929198"/>
            <a:ext cx="885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Очки, духи,  рыбки, молоко,  бокс,  кашель,  сливки, радио,  книги,  ворота, тишина, джунгли,  детство,  время,  компьютеры, каникулы,  чернила, отметки,  шахматы,  золото,  брюки,  град,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л</a:t>
            </a:r>
            <a:r>
              <a:rPr lang="ru-RU" sz="2400" i="1" dirty="0" smtClean="0">
                <a:solidFill>
                  <a:srgbClr val="002060"/>
                </a:solidFill>
              </a:rPr>
              <a:t>ица,  каникулы,  север,  музыка,  ножницы,  </a:t>
            </a:r>
            <a:r>
              <a:rPr lang="ru-RU" sz="2400" i="1" dirty="0" smtClean="0">
                <a:solidFill>
                  <a:srgbClr val="002060"/>
                </a:solidFill>
              </a:rPr>
              <a:t>в</a:t>
            </a:r>
            <a:r>
              <a:rPr lang="ru-RU" sz="2400" i="1" dirty="0" smtClean="0">
                <a:solidFill>
                  <a:srgbClr val="002060"/>
                </a:solidFill>
              </a:rPr>
              <a:t>ещи,  сумерки, электричество,  борода,  кислород,  плоскогубцы,  юмор,  обувь 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571612"/>
            <a:ext cx="4857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Методическая  библиотека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О.Е.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Жиренко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Л.И.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Гайдина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А.В. Кочергина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Л.Н. Яровая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«Учим   русский  с   увлечением»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            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1 – 4 класс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1555" y="21429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511</Words>
  <PresentationFormat>Экран (4:3)</PresentationFormat>
  <Paragraphs>114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34</cp:revision>
  <dcterms:created xsi:type="dcterms:W3CDTF">2024-01-05T11:40:19Z</dcterms:created>
  <dcterms:modified xsi:type="dcterms:W3CDTF">2024-01-05T15:44:53Z</dcterms:modified>
</cp:coreProperties>
</file>