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1" r:id="rId2"/>
    <p:sldId id="260" r:id="rId3"/>
    <p:sldId id="262" r:id="rId4"/>
    <p:sldId id="268" r:id="rId5"/>
    <p:sldId id="270" r:id="rId6"/>
    <p:sldId id="269" r:id="rId7"/>
    <p:sldId id="267" r:id="rId8"/>
    <p:sldId id="266" r:id="rId9"/>
    <p:sldId id="265" r:id="rId10"/>
    <p:sldId id="271" r:id="rId11"/>
    <p:sldId id="26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A814DD-0310-40A9-809F-EEBD0C1779BE}" type="datetimeFigureOut">
              <a:rPr lang="ru-RU" smtClean="0"/>
              <a:t>вт 05.12.23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9B2B6F-7816-49B0-ADE1-014FFEF2E0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64693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B2B6F-7816-49B0-ADE1-014FFEF2E0E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6235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вт 05.12.23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вт 05.12.23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вт 05.12.23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вт 05.12.23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вт 05.12.23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вт 05.12.23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вт 05.12.23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вт 05.12.23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вт 05.12.23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вт 05.12.23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вт 05.12.23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вт 05.12.23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2088" y="-188913"/>
            <a:ext cx="9528176" cy="7248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1443841"/>
            <a:ext cx="763284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>
                <a:solidFill>
                  <a:srgbClr val="F1412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Экспериментальная деятельность, как средство развития связной речи детей старшего дошкольного  возраста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764088" y="6073662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000" b="1" dirty="0" smtClean="0">
                <a:solidFill>
                  <a:srgbClr val="F1412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   Подготовила </a:t>
            </a:r>
            <a:r>
              <a:rPr lang="ru-RU" sz="2000" b="1" dirty="0">
                <a:solidFill>
                  <a:srgbClr val="F1412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воспитатель:</a:t>
            </a:r>
          </a:p>
          <a:p>
            <a:pPr lvl="0" algn="r"/>
            <a:r>
              <a:rPr lang="ru-RU" sz="2000" b="1" dirty="0" err="1" smtClean="0">
                <a:solidFill>
                  <a:srgbClr val="F1412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Томашко</a:t>
            </a:r>
            <a:r>
              <a:rPr lang="ru-RU" sz="2000" b="1" dirty="0" smtClean="0">
                <a:solidFill>
                  <a:srgbClr val="F1412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F1412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Наталья Константиновна</a:t>
            </a:r>
          </a:p>
          <a:p>
            <a:pPr lvl="0"/>
            <a:r>
              <a:rPr lang="ru-RU" sz="2000" b="1" dirty="0">
                <a:solidFill>
                  <a:srgbClr val="F1412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000" b="1" dirty="0" smtClean="0">
                <a:solidFill>
                  <a:srgbClr val="F1412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F1412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МБДОУ  «Детский сад №159»</a:t>
            </a:r>
          </a:p>
        </p:txBody>
      </p:sp>
    </p:spTree>
    <p:extLst>
      <p:ext uri="{BB962C8B-B14F-4D97-AF65-F5344CB8AC3E}">
        <p14:creationId xmlns:p14="http://schemas.microsoft.com/office/powerpoint/2010/main" val="2351743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49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86000" y="2551837"/>
            <a:ext cx="4572000" cy="4174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50000"/>
              </a:lnSpc>
              <a:spcBef>
                <a:spcPts val="1125"/>
              </a:spcBef>
              <a:spcAft>
                <a:spcPts val="1125"/>
              </a:spcAft>
            </a:pPr>
            <a:endParaRPr lang="ru-RU" sz="16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5123" name="Picture 3" descr="D:\25-11-2023-23\20231123_1502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2318" y="4149080"/>
            <a:ext cx="4334902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25-11-2023-23\20231123_15061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78" r="21946"/>
          <a:stretch/>
        </p:blipFill>
        <p:spPr bwMode="auto">
          <a:xfrm rot="5400000">
            <a:off x="6046834" y="4205718"/>
            <a:ext cx="2702534" cy="2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D:\25-11-2023-23\20231123_15072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78"/>
          <a:stretch/>
        </p:blipFill>
        <p:spPr bwMode="auto">
          <a:xfrm>
            <a:off x="5220073" y="1897540"/>
            <a:ext cx="3649369" cy="1931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2318" y="1897540"/>
            <a:ext cx="3597754" cy="189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22318" y="300845"/>
            <a:ext cx="667952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работе использую художественную литературу,</a:t>
            </a:r>
          </a:p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энциклопедии, </a:t>
            </a:r>
            <a:r>
              <a:rPr lang="ru-RU" sz="24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лэпбуки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книжки -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малышки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изготовленные своими руками </a:t>
            </a:r>
          </a:p>
        </p:txBody>
      </p:sp>
    </p:spTree>
    <p:extLst>
      <p:ext uri="{BB962C8B-B14F-4D97-AF65-F5344CB8AC3E}">
        <p14:creationId xmlns:p14="http://schemas.microsoft.com/office/powerpoint/2010/main" val="2437342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86000" y="3105835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kern="0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Спасибо за внимание</a:t>
            </a: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216109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76" y="0"/>
            <a:ext cx="916467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75856" y="2060848"/>
            <a:ext cx="3456384" cy="18002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Связь развития речи и экспериментирования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66528" y="4221088"/>
            <a:ext cx="3218656" cy="1656184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ts val="600"/>
              </a:spcBef>
              <a:buClr>
                <a:srgbClr val="F3A447"/>
              </a:buClr>
              <a:buSzPct val="85000"/>
            </a:pP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Владение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речью как средством общения и культуры;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74910" y="367600"/>
            <a:ext cx="2426568" cy="144016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000" b="1" kern="0" dirty="0">
                <a:solidFill>
                  <a:srgbClr val="C0504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Обогащение</a:t>
            </a:r>
            <a:r>
              <a:rPr lang="ru-RU" altLang="ru-RU" b="1" kern="0" dirty="0">
                <a:solidFill>
                  <a:srgbClr val="C0504D">
                    <a:lumMod val="75000"/>
                  </a:srgbClr>
                </a:solidFill>
                <a:latin typeface="Calibri" pitchFamily="34" charset="0"/>
                <a:cs typeface="Arial" charset="0"/>
              </a:rPr>
              <a:t> </a:t>
            </a:r>
          </a:p>
          <a:p>
            <a:pPr lvl="0"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000" b="1" kern="0" dirty="0">
                <a:solidFill>
                  <a:srgbClr val="C0504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активного словаря</a:t>
            </a:r>
            <a:endParaRPr lang="ru-RU" altLang="ru-RU" sz="2000" kern="0" dirty="0">
              <a:solidFill>
                <a:srgbClr val="C0504D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97522" y="260648"/>
            <a:ext cx="4006926" cy="1584176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связной, грамматически правильной диалогической и монологической речи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436096" y="4192526"/>
            <a:ext cx="3312368" cy="144016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ea typeface="Times New Roman"/>
              </a:rPr>
              <a:t>Активизируются 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/>
                <a:ea typeface="Times New Roman"/>
              </a:rPr>
              <a:t>мыслительные процессы</a:t>
            </a:r>
            <a:endParaRPr lang="ru-RU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002730" y="2060848"/>
            <a:ext cx="1745734" cy="180020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Развитие мелкой моторики </a:t>
            </a:r>
          </a:p>
        </p:txBody>
      </p:sp>
    </p:spTree>
    <p:extLst>
      <p:ext uri="{BB962C8B-B14F-4D97-AF65-F5344CB8AC3E}">
        <p14:creationId xmlns:p14="http://schemas.microsoft.com/office/powerpoint/2010/main" val="2092146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19672" y="332656"/>
            <a:ext cx="69847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Работа по опытно-экспериментальной деятельность проходит в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3 этапа: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19672" y="1163653"/>
            <a:ext cx="6984776" cy="1133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50000"/>
              </a:lnSpc>
              <a:spcBef>
                <a:spcPts val="1125"/>
              </a:spcBef>
              <a:spcAft>
                <a:spcPts val="1125"/>
              </a:spcAft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/>
                <a:ea typeface="Times New Roman"/>
              </a:rPr>
              <a:t>1) подготовительный этап – постановка проблемы;</a:t>
            </a:r>
            <a:endParaRPr lang="ru-RU" sz="2400" dirty="0">
              <a:solidFill>
                <a:schemeClr val="accent2">
                  <a:lumMod val="75000"/>
                </a:schemeClr>
              </a:solidFill>
              <a:effectLst/>
              <a:latin typeface="Times New Roman"/>
              <a:ea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2060" y="3199321"/>
            <a:ext cx="3515618" cy="263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5919" y="2365997"/>
            <a:ext cx="2768600" cy="4303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7583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91680" y="260648"/>
            <a:ext cx="5760640" cy="1133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50000"/>
              </a:lnSpc>
              <a:spcBef>
                <a:spcPts val="1125"/>
              </a:spcBef>
              <a:spcAft>
                <a:spcPts val="1125"/>
              </a:spcAft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/>
                <a:ea typeface="Times New Roman"/>
              </a:rPr>
              <a:t>2) основной этап – поиск решения данной проблемы;</a:t>
            </a:r>
            <a:endParaRPr lang="ru-RU" sz="2400" dirty="0">
              <a:solidFill>
                <a:schemeClr val="accent2">
                  <a:lumMod val="75000"/>
                </a:schemeClr>
              </a:solidFill>
              <a:effectLst/>
              <a:latin typeface="Times New Roman"/>
              <a:ea typeface="Times New Roman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380119"/>
            <a:ext cx="2286000" cy="405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6792" y="1394613"/>
            <a:ext cx="215265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 descr="C:\Users\Home\Desktop\презентация\IMG-20231116-WA001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420888"/>
            <a:ext cx="2267744" cy="4013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67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D:\IMG-20231205-WA000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131"/>
          <a:stretch/>
        </p:blipFill>
        <p:spPr bwMode="auto">
          <a:xfrm>
            <a:off x="1619672" y="188640"/>
            <a:ext cx="4015584" cy="226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IMG-20231205-WA000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46"/>
          <a:stretch/>
        </p:blipFill>
        <p:spPr bwMode="auto">
          <a:xfrm>
            <a:off x="1646805" y="3433763"/>
            <a:ext cx="4074744" cy="2395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презентация\IMG-20231116-WA003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548680"/>
            <a:ext cx="2577108" cy="4561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7751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619672" y="188640"/>
            <a:ext cx="69847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50000"/>
              </a:lnSpc>
              <a:spcBef>
                <a:spcPts val="1125"/>
              </a:spcBef>
              <a:spcAft>
                <a:spcPts val="1125"/>
              </a:spcAft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/>
                <a:ea typeface="Times New Roman"/>
              </a:rPr>
              <a:t>3) заключительный этап, или формулировка выводов – учит детей высказывать свои суждения, делать выводы и умозаключения.</a:t>
            </a:r>
            <a:endParaRPr lang="ru-RU" sz="2400" dirty="0">
              <a:solidFill>
                <a:schemeClr val="accent2">
                  <a:lumMod val="75000"/>
                </a:schemeClr>
              </a:solidFill>
              <a:effectLst/>
              <a:latin typeface="Times New Roman"/>
              <a:ea typeface="Times New Roman"/>
            </a:endParaRPr>
          </a:p>
        </p:txBody>
      </p:sp>
      <p:pic>
        <p:nvPicPr>
          <p:cNvPr id="8194" name="Picture 2" descr="C:\Users\Home\Desktop\презентация\IMG-20231116-WA000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6271" y="2074799"/>
            <a:ext cx="2718604" cy="4407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Home\Desktop\презентация\IMG-20231116-WA0024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917681"/>
            <a:ext cx="2520280" cy="4460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6885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19672" y="332656"/>
            <a:ext cx="7200800" cy="579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algn="ctr">
              <a:lnSpc>
                <a:spcPct val="150000"/>
              </a:lnSpc>
              <a:spcBef>
                <a:spcPts val="1125"/>
              </a:spcBef>
              <a:spcAft>
                <a:spcPts val="1125"/>
              </a:spcAft>
            </a:pPr>
            <a:r>
              <a:rPr lang="ru-RU" sz="240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/>
                <a:ea typeface="Times New Roman"/>
              </a:rPr>
              <a:t>Мнемотаблицы </a:t>
            </a:r>
            <a:endParaRPr lang="ru-RU" sz="2400" dirty="0">
              <a:solidFill>
                <a:schemeClr val="accent2">
                  <a:lumMod val="75000"/>
                </a:schemeClr>
              </a:solidFill>
              <a:effectLst/>
              <a:latin typeface="Times New Roman"/>
              <a:ea typeface="Times New Roman"/>
            </a:endParaRPr>
          </a:p>
        </p:txBody>
      </p:sp>
      <p:pic>
        <p:nvPicPr>
          <p:cNvPr id="1026" name="Picture 2" descr="D:\814c7a18-a140-4fdd-b2d5-4dcc05a2a3fc.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9" t="9776" r="6425" b="5419"/>
          <a:stretch/>
        </p:blipFill>
        <p:spPr bwMode="auto">
          <a:xfrm>
            <a:off x="2049624" y="1270210"/>
            <a:ext cx="2808312" cy="1989821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e4634c15e66bdded476f8cbd84ead3e4f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01" b="10450"/>
          <a:stretch/>
        </p:blipFill>
        <p:spPr bwMode="auto">
          <a:xfrm>
            <a:off x="5359647" y="1352353"/>
            <a:ext cx="3101299" cy="1825534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img6_1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717032"/>
            <a:ext cx="3092153" cy="2243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Home\Desktop\презентация\detsad-121792-1581177917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0" t="8722" r="3143" b="6391"/>
          <a:stretch/>
        </p:blipFill>
        <p:spPr bwMode="auto">
          <a:xfrm>
            <a:off x="5359647" y="3717032"/>
            <a:ext cx="3261822" cy="2243718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3832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63688" y="404664"/>
            <a:ext cx="7128792" cy="1133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50000"/>
              </a:lnSpc>
              <a:spcBef>
                <a:spcPts val="1125"/>
              </a:spcBef>
              <a:spcAft>
                <a:spcPts val="1125"/>
              </a:spcAft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ea typeface="Times New Roman"/>
              </a:rPr>
              <a:t>Экспериментальная деятельность проходит  как в микрогруппах, так и </a:t>
            </a:r>
            <a:r>
              <a:rPr lang="ru-RU" sz="2400" dirty="0" err="1" smtClean="0">
                <a:solidFill>
                  <a:schemeClr val="accent2">
                    <a:lumMod val="75000"/>
                  </a:schemeClr>
                </a:solidFill>
                <a:latin typeface="Times New Roman"/>
                <a:ea typeface="Times New Roman"/>
              </a:rPr>
              <a:t>макрогруппах</a:t>
            </a:r>
            <a:endParaRPr lang="ru-RU" sz="2400" dirty="0">
              <a:solidFill>
                <a:schemeClr val="accent2">
                  <a:lumMod val="75000"/>
                </a:schemeClr>
              </a:solidFill>
              <a:effectLst/>
              <a:latin typeface="Times New Roman"/>
              <a:ea typeface="Times New Roman"/>
            </a:endParaRPr>
          </a:p>
        </p:txBody>
      </p:sp>
      <p:pic>
        <p:nvPicPr>
          <p:cNvPr id="3074" name="Picture 2" descr="C:\Users\Home\Desktop\презентация\IMG-20231205-WA0013 (1)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95" r="9543"/>
          <a:stretch/>
        </p:blipFill>
        <p:spPr bwMode="auto">
          <a:xfrm>
            <a:off x="5328084" y="1709738"/>
            <a:ext cx="3050372" cy="172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IMG-20231205-WA001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70" t="10277" r="26204"/>
          <a:stretch/>
        </p:blipFill>
        <p:spPr bwMode="auto">
          <a:xfrm>
            <a:off x="1763688" y="2158990"/>
            <a:ext cx="2880320" cy="2042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Home\Desktop\презентация\IMG-20231205-WA0006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37"/>
          <a:stretch/>
        </p:blipFill>
        <p:spPr bwMode="auto">
          <a:xfrm>
            <a:off x="4429962" y="4179291"/>
            <a:ext cx="4430545" cy="2300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2986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49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86000" y="2551837"/>
            <a:ext cx="4572000" cy="4174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50000"/>
              </a:lnSpc>
              <a:spcBef>
                <a:spcPts val="1125"/>
              </a:spcBef>
              <a:spcAft>
                <a:spcPts val="1125"/>
              </a:spcAft>
            </a:pPr>
            <a:endParaRPr lang="ru-RU" sz="1600" dirty="0">
              <a:effectLst/>
              <a:latin typeface="Times New Roman"/>
              <a:ea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19672" y="404664"/>
            <a:ext cx="68407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В уголке представлены различные материалы для</a:t>
            </a:r>
            <a:r>
              <a:rPr kumimoji="0" lang="ru-RU" sz="2400" b="0" i="0" u="none" strike="noStrike" kern="0" cap="none" spc="0" normalizeH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экспериментирования</a:t>
            </a: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</a:endParaRPr>
          </a:p>
        </p:txBody>
      </p:sp>
      <p:pic>
        <p:nvPicPr>
          <p:cNvPr id="4099" name="Picture 3" descr="D:\25-11-2023-23\20231123_1456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2941" y="1484784"/>
            <a:ext cx="2005774" cy="4450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:\25-11-2023-23\20231123_14563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5" t="-4245" r="15433" b="4245"/>
          <a:stretch/>
        </p:blipFill>
        <p:spPr bwMode="auto">
          <a:xfrm>
            <a:off x="4139952" y="1477217"/>
            <a:ext cx="3551275" cy="1983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D:\25-11-2023-23\20231123_14564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9190" y="3992175"/>
            <a:ext cx="4311242" cy="1943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8190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146</Words>
  <Application>Microsoft Office PowerPoint</Application>
  <PresentationFormat>Экран (4:3)</PresentationFormat>
  <Paragraphs>23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Home</cp:lastModifiedBy>
  <cp:revision>21</cp:revision>
  <dcterms:created xsi:type="dcterms:W3CDTF">2023-12-04T14:07:15Z</dcterms:created>
  <dcterms:modified xsi:type="dcterms:W3CDTF">2023-12-05T14:29:14Z</dcterms:modified>
</cp:coreProperties>
</file>