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90" r:id="rId3"/>
    <p:sldId id="297" r:id="rId4"/>
    <p:sldId id="295" r:id="rId5"/>
    <p:sldId id="281" r:id="rId6"/>
    <p:sldId id="291" r:id="rId7"/>
    <p:sldId id="292" r:id="rId8"/>
    <p:sldId id="280" r:id="rId9"/>
    <p:sldId id="296" r:id="rId10"/>
    <p:sldId id="283" r:id="rId11"/>
    <p:sldId id="286" r:id="rId12"/>
    <p:sldId id="288" r:id="rId13"/>
    <p:sldId id="277" r:id="rId14"/>
    <p:sldId id="278" r:id="rId15"/>
    <p:sldId id="299" r:id="rId16"/>
    <p:sldId id="298" r:id="rId17"/>
    <p:sldId id="285" r:id="rId18"/>
    <p:sldId id="287" r:id="rId19"/>
    <p:sldId id="289" r:id="rId20"/>
    <p:sldId id="284" r:id="rId21"/>
    <p:sldId id="302" r:id="rId22"/>
    <p:sldId id="300" r:id="rId23"/>
    <p:sldId id="276" r:id="rId24"/>
    <p:sldId id="30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63491-C31B-4058-A3B3-DE08F816B235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AB802-572B-44FE-B2D1-ED4D5CBF2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30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color1.jpg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C8C1C9"/>
              </a:clrFrom>
              <a:clrTo>
                <a:srgbClr val="C8C1C9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2844" y="71414"/>
            <a:ext cx="8786874" cy="2000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26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_6129d_c2d0151_XL.jpeg"/>
          <p:cNvPicPr>
            <a:picLocks noChangeAspect="1"/>
          </p:cNvPicPr>
          <p:nvPr userDrawn="1"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5474626"/>
            <a:ext cx="1857356" cy="1181743"/>
          </a:xfrm>
          <a:prstGeom prst="rect">
            <a:avLst/>
          </a:prstGeom>
        </p:spPr>
      </p:pic>
      <p:sp>
        <p:nvSpPr>
          <p:cNvPr id="7" name="Прямоугольник 6"/>
          <p:cNvSpPr/>
          <p:nvPr userDrawn="1"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6200">
            <a:solidFill>
              <a:srgbClr val="00B0F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1DAC0-2942-4506-ABB7-FEE7075E718B}" type="datetimeFigureOut">
              <a:rPr lang="ru-RU" smtClean="0"/>
              <a:pPr/>
              <a:t>чт 11.11.21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6DF33-D17A-4238-AB91-3F054EB97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517232"/>
            <a:ext cx="6696744" cy="100811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39552" y="2918577"/>
            <a:ext cx="813690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2033964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Р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азвитие творческого потенциала дошкольников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, 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посредством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нетрадиционной техники рисования «Шерстяная живопись»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55676" y="6021288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МБДОУ «Детский сад № 171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Томашко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Наталья Константиновна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воспитатель года\пед находка\68282005104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998" y="3789536"/>
            <a:ext cx="2773376" cy="208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воспитатель года\пед находка\Без названия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386657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воспитатель года\пед находка\s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107" y="2291589"/>
            <a:ext cx="4354159" cy="307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11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404664"/>
            <a:ext cx="52807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/>
                <a:ea typeface="Calibri"/>
              </a:rPr>
              <a:t> </a:t>
            </a:r>
            <a:r>
              <a:rPr lang="ru-RU" sz="2800" b="1" dirty="0">
                <a:latin typeface="Times New Roman"/>
                <a:ea typeface="Calibri"/>
              </a:rPr>
              <a:t>Техника «живопись шерстью» </a:t>
            </a:r>
            <a:endParaRPr lang="ru-RU" sz="2800" b="1" dirty="0"/>
          </a:p>
        </p:txBody>
      </p:sp>
      <p:pic>
        <p:nvPicPr>
          <p:cNvPr id="1026" name="Picture 2" descr="C:\Users\Home\Desktop\воспитатель года\пед находка\68282005104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19" y="1195427"/>
            <a:ext cx="3715969" cy="279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ome\Desktop\воспитатель года\пед находка\detsad-789438-14745728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082" y="1097087"/>
            <a:ext cx="3862759" cy="289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ome\Desktop\воспитатель года\пед находка\11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094" y="3992726"/>
            <a:ext cx="3549796" cy="265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75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FC200">
                    <a:lumMod val="50000"/>
                  </a:srgbClr>
                </a:solidFill>
                <a:effectLst/>
                <a:uLnTx/>
                <a:uFillTx/>
                <a:latin typeface="Microsoft Sans Serif"/>
                <a:ea typeface="+mj-ea"/>
                <a:cs typeface="+mj-cs"/>
              </a:rPr>
              <a:t>Рудольф Штейнер (1861–1925) — современный ученый, доктор философии, педагог, художник, поэт, режиссер, реформатор теории познания и практически всех сфер человеческой культуры, включая естественные и точные науки, а также медицину.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Рисунок 4" descr="9a4f293fed7eab4d15ea67f935ba253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828800"/>
            <a:ext cx="2722563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7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13843"/>
            <a:ext cx="8640960" cy="5371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процессе обучения воспитанников  техники изготовления картин из шерсти учитываются принципы: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доступности (простота, соответствие возрастным и индивидуальным особенностям);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наглядности (наличие картин, иллюстраций, показ воспитателем приемов и способов выкладывания);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демократичности и гуманизма (взаимодействие педагога и воспитанника в социуме, реализация собственных творческих потребностей);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 научности (обоснованность, наличие теоретической основы).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“от простого к сложному”.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00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447055"/>
            <a:ext cx="81238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Работая с шерстью, ребенок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согревается, </a:t>
            </a: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sz="2400" b="1" dirty="0" smtClean="0">
                <a:latin typeface="Times New Roman"/>
                <a:ea typeface="Calibri"/>
              </a:rPr>
              <a:t>расслабляется </a:t>
            </a:r>
          </a:p>
          <a:p>
            <a:r>
              <a:rPr lang="ru-RU" sz="2400" b="1" dirty="0" smtClean="0">
                <a:latin typeface="Times New Roman"/>
                <a:ea typeface="Calibri"/>
              </a:rPr>
              <a:t>психологически</a:t>
            </a:r>
            <a:r>
              <a:rPr lang="ru-RU" sz="2400" b="1" dirty="0">
                <a:latin typeface="Times New Roman"/>
                <a:ea typeface="Calibri"/>
              </a:rPr>
              <a:t>, становятся более </a:t>
            </a:r>
            <a:r>
              <a:rPr lang="ru-RU" sz="2400" b="1" dirty="0" smtClean="0">
                <a:latin typeface="Times New Roman"/>
                <a:ea typeface="Calibri"/>
              </a:rPr>
              <a:t>уравновешенным</a:t>
            </a:r>
            <a:r>
              <a:rPr lang="ru-RU" sz="2400" b="1" dirty="0" smtClean="0"/>
              <a:t> </a:t>
            </a:r>
          </a:p>
        </p:txBody>
      </p:sp>
      <p:pic>
        <p:nvPicPr>
          <p:cNvPr id="1026" name="Picture 2" descr="D:\живопись шерстью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342" y="1580343"/>
            <a:ext cx="3168352" cy="237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живопись шерстью\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82" t="50000" r="4382"/>
          <a:stretch/>
        </p:blipFill>
        <p:spPr bwMode="auto">
          <a:xfrm>
            <a:off x="2370176" y="3986566"/>
            <a:ext cx="3528392" cy="234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68" y="1686654"/>
            <a:ext cx="3055266" cy="229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82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воспитатель года\пед находка\картинки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806" y="1556792"/>
            <a:ext cx="2933675" cy="2377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764704"/>
            <a:ext cx="28487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Цветоведение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8709" y="4149080"/>
            <a:ext cx="80157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Цвет – одно из важнейших средств изображения. Имея правильное представление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цветоведении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живописи, мы можем  правильно и разумно применять его  в живописных картинах.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365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34096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602532"/>
            <a:ext cx="2909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Выложи картинку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38894" y="1648698"/>
            <a:ext cx="27438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Волшебные пряди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7165">
            <a:off x="421234" y="2298183"/>
            <a:ext cx="1179438" cy="17643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4717">
            <a:off x="1949637" y="2360943"/>
            <a:ext cx="1320399" cy="17615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C:\Users\Home\Desktop\фото дети\для презентации\IMG_20211111_094210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086" y="2492896"/>
            <a:ext cx="1732242" cy="21064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75125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kern="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Творчество ребенка неразрывно связано с работой воображения, познавательной и практической деятельностью. Следует постепенно, умело вводить ребенка в мир воображения, очень важно нацелить на творческую, оригинальную деятельность.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58" y="2434342"/>
            <a:ext cx="373377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Home\Desktop\воспитатель года\фото с занятий\IMG_20211108_10415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91754"/>
            <a:ext cx="2520280" cy="34900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608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3523209" cy="26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666628"/>
            <a:ext cx="3928839" cy="294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24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62068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Перспектива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Home\Desktop\воспитатель года\фото с занятий\IMG_20211108_10460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6048672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8019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воспитатель года\пед находка\картинки\childhood-wallpaper-1680x1050-670x300-14223069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5914"/>
            <a:ext cx="7073194" cy="316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3933055"/>
            <a:ext cx="692917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latin typeface="Times New Roman"/>
                <a:ea typeface="Calibri"/>
              </a:rPr>
              <a:t> </a:t>
            </a:r>
            <a:r>
              <a:rPr lang="ru-RU" sz="3200" b="1" dirty="0">
                <a:solidFill>
                  <a:schemeClr val="tx2"/>
                </a:solidFill>
                <a:latin typeface="Monotype Corsiva" pitchFamily="66" charset="0"/>
                <a:ea typeface="Calibri"/>
              </a:rPr>
              <a:t>Детство – очень важный период в жизни детей. Чем разнообразнее детская деятельность, тем успешнее идет разностороннее развитие </a:t>
            </a:r>
            <a:r>
              <a:rPr lang="ru-RU" sz="3200" b="1" dirty="0" smtClean="0">
                <a:solidFill>
                  <a:schemeClr val="tx2"/>
                </a:solidFill>
                <a:latin typeface="Monotype Corsiva" pitchFamily="66" charset="0"/>
                <a:ea typeface="Calibri"/>
              </a:rPr>
              <a:t>ребенка. </a:t>
            </a:r>
            <a:endParaRPr lang="ru-RU" sz="3200" b="1" dirty="0" smtClean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69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8192" y="404664"/>
            <a:ext cx="8784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Изобразительная деятельность имеет неоценимое значение для всестороннего эстетического, нравственного, трудового и умственного развития детей. Она способствует формированию эмоционального восприятия искусства, эстетического отношения к действительности. </a:t>
            </a:r>
          </a:p>
          <a:p>
            <a:pPr lvl="0" algn="ctr"/>
            <a:r>
              <a:rPr lang="ru-RU" sz="2800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Изобразительная </a:t>
            </a:r>
            <a:r>
              <a:rPr lang="ru-RU" sz="28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деятельность является одним из самых интересных видов деятельности, ребенок получает возможность отразить свои впечатления об окружающем мире, передать образы воображения, воплотив их с помощью разнообразных материалов в реальные формы.</a:t>
            </a:r>
          </a:p>
        </p:txBody>
      </p:sp>
    </p:spTree>
    <p:extLst>
      <p:ext uri="{BB962C8B-B14F-4D97-AF65-F5344CB8AC3E}">
        <p14:creationId xmlns:p14="http://schemas.microsoft.com/office/powerpoint/2010/main" val="23921916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131840" y="2268538"/>
            <a:ext cx="2592288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/>
                <a:ea typeface="Calibri"/>
              </a:rPr>
              <a:t>Интеграция  </a:t>
            </a:r>
            <a:r>
              <a:rPr lang="ru-RU" dirty="0" smtClean="0">
                <a:latin typeface="Times New Roman"/>
                <a:ea typeface="Calibri"/>
              </a:rPr>
              <a:t> техники</a:t>
            </a:r>
          </a:p>
          <a:p>
            <a:pPr algn="ctr"/>
            <a:r>
              <a:rPr lang="ru-RU" dirty="0" smtClean="0">
                <a:latin typeface="Times New Roman"/>
                <a:ea typeface="Calibri"/>
              </a:rPr>
              <a:t>«Шерстяная живопись»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39552" y="1331293"/>
            <a:ext cx="2628292" cy="999778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Игровая деятельность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464877" y="438250"/>
            <a:ext cx="2809107" cy="128781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коммуникативная </a:t>
            </a:r>
          </a:p>
          <a:p>
            <a:pPr algn="ctr"/>
            <a:r>
              <a:rPr lang="ru-RU" dirty="0" smtClean="0"/>
              <a:t>деятельность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51520" y="2708920"/>
            <a:ext cx="2376264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Продуктивная </a:t>
            </a:r>
          </a:p>
          <a:p>
            <a:pPr algn="ctr"/>
            <a:r>
              <a:rPr lang="ru-RU" dirty="0" smtClean="0"/>
              <a:t>деятельность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039595" y="1548458"/>
            <a:ext cx="2736304" cy="116046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Трудовая деятельность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13538" y="4145657"/>
            <a:ext cx="2880320" cy="108012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Познавательно – исследовательская деятельность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3293858" y="1988840"/>
            <a:ext cx="342038" cy="2796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681790" y="3356992"/>
            <a:ext cx="4500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361615" y="1735942"/>
            <a:ext cx="78049" cy="47007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449200" y="2307168"/>
            <a:ext cx="549856" cy="2312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256890" y="3906094"/>
            <a:ext cx="576064" cy="2597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5743500" y="3450062"/>
            <a:ext cx="2849218" cy="119448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чтение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249250" y="4834086"/>
            <a:ext cx="3240360" cy="144016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Музыкально –художественная</a:t>
            </a:r>
          </a:p>
          <a:p>
            <a:pPr algn="ctr"/>
            <a:r>
              <a:rPr lang="ru-RU" dirty="0" smtClean="0"/>
              <a:t>деятельность </a:t>
            </a:r>
            <a:endParaRPr lang="ru-RU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4408013" y="4072392"/>
            <a:ext cx="138176" cy="6384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5"/>
          </p:cNvCxnSpPr>
          <p:nvPr/>
        </p:nvCxnSpPr>
        <p:spPr>
          <a:xfrm>
            <a:off x="5344496" y="3682179"/>
            <a:ext cx="379632" cy="1833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956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2830264"/>
            <a:ext cx="261103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/>
                <a:ea typeface="Calibri"/>
              </a:rPr>
              <a:t>Работа </a:t>
            </a:r>
            <a:r>
              <a:rPr lang="ru-RU" sz="3200" b="1" dirty="0" smtClean="0">
                <a:solidFill>
                  <a:schemeClr val="tx2"/>
                </a:solidFill>
                <a:latin typeface="Times New Roman"/>
                <a:ea typeface="Calibri"/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/>
                <a:ea typeface="Calibri"/>
              </a:rPr>
              <a:t> </a:t>
            </a:r>
            <a:r>
              <a:rPr lang="ru-RU" sz="3200" b="1" dirty="0">
                <a:solidFill>
                  <a:schemeClr val="tx2"/>
                </a:solidFill>
                <a:latin typeface="Times New Roman"/>
                <a:ea typeface="Calibri"/>
              </a:rPr>
              <a:t>родителями 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32398" y="1034852"/>
            <a:ext cx="3532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/>
                <a:ea typeface="Calibri"/>
              </a:rPr>
              <a:t>родительские встречи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60958" y="3122651"/>
            <a:ext cx="2347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/>
                <a:ea typeface="Calibri"/>
              </a:rPr>
              <a:t>консультации 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3867" y="980728"/>
            <a:ext cx="26540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/>
                <a:ea typeface="Calibri"/>
              </a:rPr>
              <a:t>мастер – классы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3110" y="3166585"/>
            <a:ext cx="2436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/>
                <a:ea typeface="Calibri"/>
              </a:rPr>
              <a:t>анкетирование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0188" y="5085184"/>
            <a:ext cx="3922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/>
                <a:ea typeface="Calibri"/>
              </a:rPr>
              <a:t>семинары </a:t>
            </a:r>
            <a:r>
              <a:rPr lang="ru-RU" sz="2800" dirty="0">
                <a:solidFill>
                  <a:schemeClr val="tx2"/>
                </a:solidFill>
                <a:latin typeface="Times New Roman"/>
                <a:ea typeface="Calibri"/>
              </a:rPr>
              <a:t>– практикумы</a:t>
            </a:r>
            <a:endParaRPr lang="ru-RU" sz="2800" dirty="0">
              <a:solidFill>
                <a:schemeClr val="tx2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063422" y="1633924"/>
            <a:ext cx="852394" cy="9309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148064" y="1633924"/>
            <a:ext cx="1312894" cy="9309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880897" y="3689805"/>
            <a:ext cx="890903" cy="2176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5526852" y="3645871"/>
            <a:ext cx="934106" cy="1527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207927" y="4149080"/>
            <a:ext cx="860017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5882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3730426"/>
          </a:xfrm>
        </p:spPr>
        <p:txBody>
          <a:bodyPr>
            <a:noAutofit/>
          </a:bodyPr>
          <a:lstStyle/>
          <a:p>
            <a:pPr algn="l"/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b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Пусть дети рисуют, творят, фантазируют! </a:t>
            </a:r>
            <a:br>
              <a:rPr lang="ru-RU" sz="2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Не каждый из них станет   художником, но рисование       доставит им удовольствие, они познают радость   творчества, научаться видеть прекрасное  в обычном.    </a:t>
            </a:r>
            <a:br>
              <a:rPr lang="ru-RU" sz="2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Пусть они растут с душой художника!</a:t>
            </a:r>
            <a:endParaRPr lang="ru-RU" sz="2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89040"/>
            <a:ext cx="4572396" cy="253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99053" y="2204864"/>
            <a:ext cx="5020605" cy="743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657600" algn="l"/>
              </a:tabLst>
            </a:pPr>
            <a:r>
              <a:rPr lang="ru-RU" sz="4000" dirty="0">
                <a:solidFill>
                  <a:schemeClr val="tx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Спасибо за 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внимание!</a:t>
            </a:r>
            <a:endParaRPr lang="ru-RU" sz="4000" dirty="0">
              <a:solidFill>
                <a:schemeClr val="tx2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092" y="3356992"/>
            <a:ext cx="648652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6787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воспитатель года\пед находка\картинки\sc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20688"/>
            <a:ext cx="5112568" cy="401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637706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/>
                <a:ea typeface="Calibri"/>
              </a:rPr>
              <a:t>Жизнь </a:t>
            </a:r>
            <a:r>
              <a:rPr lang="ru-RU" sz="2400" dirty="0">
                <a:latin typeface="Times New Roman"/>
                <a:ea typeface="Calibri"/>
              </a:rPr>
              <a:t>в эпоху научно-технического прогресса становится все разнообразнее и сложнее, она требует от человека не шаблонных, привычных действий, а гибкого, творческого мышления.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918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412776"/>
            <a:ext cx="2962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не </a:t>
            </a:r>
            <a:r>
              <a:rPr lang="ru-RU" sz="2400" dirty="0" smtClean="0">
                <a:latin typeface="Times New Roman"/>
                <a:ea typeface="Calibri"/>
              </a:rPr>
              <a:t>социализированы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33183" y="260648"/>
            <a:ext cx="3219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/>
                <a:ea typeface="Calibri"/>
              </a:rPr>
              <a:t>«</a:t>
            </a:r>
            <a:r>
              <a:rPr lang="ru-RU" sz="2800" b="1" dirty="0">
                <a:latin typeface="Times New Roman"/>
                <a:ea typeface="Calibri"/>
              </a:rPr>
              <a:t>Э</a:t>
            </a:r>
            <a:r>
              <a:rPr lang="ru-RU" sz="2800" b="1" dirty="0" smtClean="0">
                <a:latin typeface="Times New Roman"/>
                <a:ea typeface="Calibri"/>
              </a:rPr>
              <a:t>кранные дети». </a:t>
            </a:r>
            <a:endParaRPr lang="ru-RU" sz="2800" b="1" dirty="0"/>
          </a:p>
        </p:txBody>
      </p:sp>
      <p:pic>
        <p:nvPicPr>
          <p:cNvPr id="1028" name="Picture 4" descr="Экранное время для детей&amp;quot;. Сколько можно ребенку смотреть в экра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183" y="2521379"/>
            <a:ext cx="2673087" cy="177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01167" y="1412775"/>
            <a:ext cx="28868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не </a:t>
            </a:r>
            <a:r>
              <a:rPr lang="ru-RU" sz="2400" dirty="0" err="1" smtClean="0">
                <a:latin typeface="Times New Roman"/>
                <a:ea typeface="Calibri"/>
              </a:rPr>
              <a:t>коммуникативны</a:t>
            </a:r>
            <a:r>
              <a:rPr lang="ru-RU" sz="2400" dirty="0" smtClean="0">
                <a:latin typeface="Times New Roman"/>
                <a:ea typeface="Calibri"/>
              </a:rPr>
              <a:t>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2856183"/>
            <a:ext cx="27758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/>
                <a:ea typeface="Calibri"/>
              </a:rPr>
              <a:t>Слабый словарный </a:t>
            </a:r>
          </a:p>
          <a:p>
            <a:r>
              <a:rPr lang="ru-RU" sz="2400" dirty="0" smtClean="0">
                <a:latin typeface="Times New Roman"/>
                <a:ea typeface="Calibri"/>
              </a:rPr>
              <a:t>запас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5825" y="2995152"/>
            <a:ext cx="27681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/>
                <a:ea typeface="Calibri"/>
              </a:rPr>
              <a:t>гиперреактивность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63955" y="5157192"/>
            <a:ext cx="2588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/>
                <a:ea typeface="Calibri"/>
              </a:rPr>
              <a:t>невнимательность</a:t>
            </a:r>
            <a:endParaRPr lang="ru-RU" sz="2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1843872" y="1874440"/>
            <a:ext cx="634748" cy="237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6012160" y="1993050"/>
            <a:ext cx="864096" cy="2838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479890" y="3687180"/>
            <a:ext cx="99873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5901167" y="3861048"/>
            <a:ext cx="543041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275856" y="4581128"/>
            <a:ext cx="43204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53665" y="4684494"/>
            <a:ext cx="25524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Плохо </a:t>
            </a:r>
            <a:r>
              <a:rPr lang="ru-RU" sz="2400" dirty="0" smtClean="0">
                <a:latin typeface="Times New Roman"/>
                <a:ea typeface="Calibri"/>
              </a:rPr>
              <a:t>развита</a:t>
            </a:r>
          </a:p>
          <a:p>
            <a:r>
              <a:rPr lang="ru-RU" sz="2400" dirty="0" smtClean="0">
                <a:latin typeface="Times New Roman"/>
                <a:ea typeface="Calibri"/>
              </a:rPr>
              <a:t> </a:t>
            </a:r>
            <a:r>
              <a:rPr lang="ru-RU" sz="2400" dirty="0">
                <a:latin typeface="Times New Roman"/>
                <a:ea typeface="Calibri"/>
              </a:rPr>
              <a:t>мелкая моторика.</a:t>
            </a:r>
            <a:endParaRPr lang="ru-RU" sz="24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1843872" y="4298982"/>
            <a:ext cx="862287" cy="2821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31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1205" y="188640"/>
            <a:ext cx="8568952" cy="5272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C0504D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Проблема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Снижение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интереса и мотивации к 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творчеству.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Они 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имеют несколько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причин:</a:t>
            </a:r>
            <a:endParaRPr lang="ru-RU" sz="2200" b="1" dirty="0">
              <a:solidFill>
                <a:schemeClr val="tx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1. Отсутствие у детей необходимых знаний, умений и технических навыков 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рисовании 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 ограничение ребенка в цвете, форме, линии;</a:t>
            </a:r>
            <a:endParaRPr lang="ru-RU" sz="2200" dirty="0">
              <a:solidFill>
                <a:schemeClr val="tx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2. Шаблонность и однообразие в изображении и замысле рисунка;</a:t>
            </a:r>
            <a:endParaRPr lang="ru-RU" sz="2200" dirty="0">
              <a:solidFill>
                <a:schemeClr val="tx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3. Недостаточно знаний об окружающем мире;</a:t>
            </a:r>
            <a:endParaRPr lang="ru-RU" sz="2200" dirty="0">
              <a:solidFill>
                <a:schemeClr val="tx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4. Боязнь педагогов предоставлять детям разнообразный материал для рисования;</a:t>
            </a:r>
            <a:endParaRPr lang="ru-RU" sz="2200" dirty="0">
              <a:solidFill>
                <a:schemeClr val="tx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5. Навязывание ребенку определенных штампов и стереотипов (трава 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только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зеленая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, дом, только такой формы).</a:t>
            </a:r>
            <a:endParaRPr lang="ru-RU" sz="2200" dirty="0">
              <a:solidFill>
                <a:schemeClr val="tx2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1034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591" y="1412776"/>
            <a:ext cx="82676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А. В. Никитиной «Нетрадиционные техники рисования в детском саду»,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А. Лыковой «Методическое пособие для специалистов дошкольных образовательных учреждений»,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Т. Н.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Дороновой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«Природа, искусство и изобразительная деятельность детей»,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Г. Казаковой «Изобразительная деятельность в детском саду»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Н. Давыдов «Нетрадиционные техники рисования в детском саду»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0348" y="548680"/>
            <a:ext cx="84501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Методическая  литература различных авторов: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11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6171" y="908720"/>
            <a:ext cx="81369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Пробудить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 детей эмоциональную отзывчивость к окружающему миру, родной природе, к событиям нашей жизни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 startAt="2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Сформировать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изобразительные навыки и умения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3.Познакомить дошкольников с нетрадиционной техникой рисования «Шерстяная живопись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азвивать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мелкую моторику рук, зрительно-двигательную координацию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Развить творческие способности дошкольников.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72533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/>
                <a:ea typeface="Calibri"/>
              </a:rPr>
              <a:t>Декоративно прикладное искусство – это особый мир художественного </a:t>
            </a:r>
            <a:r>
              <a:rPr lang="ru-RU" sz="2400" b="1" dirty="0" smtClean="0">
                <a:latin typeface="Times New Roman"/>
                <a:ea typeface="Calibri"/>
              </a:rPr>
              <a:t>творчества</a:t>
            </a:r>
            <a:endParaRPr lang="ru-RU" b="1" dirty="0"/>
          </a:p>
        </p:txBody>
      </p:sp>
      <p:pic>
        <p:nvPicPr>
          <p:cNvPr id="3" name="Picture 2" descr="https://cs1.livemaster.ru/storage/a4/14/3155fc744ea19ac7896f2d73228k--materialy-dlya-tvorchestva-dizajny-mashinnoj-vyshivk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AEAEAE"/>
              </a:clrFrom>
              <a:clrTo>
                <a:srgbClr val="AEAEA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13249"/>
            <a:ext cx="3094038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www.hand-art.ru/decorative/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56" y="1119409"/>
            <a:ext cx="350520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img2.postila.ru/storage/11424000/11393648/ec78b8423c992b979c2abf800e0f68d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5" y="3505200"/>
            <a:ext cx="2868613" cy="27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ds02.infourok.ru/uploads/ex/0ad0/00050057-6636f2bd/img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505200"/>
            <a:ext cx="4608513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23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t="23340" r="3235" b="4504"/>
          <a:stretch/>
        </p:blipFill>
        <p:spPr bwMode="auto">
          <a:xfrm>
            <a:off x="683568" y="3389377"/>
            <a:ext cx="5647764" cy="3299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4" r="39345" b="46129"/>
          <a:stretch/>
        </p:blipFill>
        <p:spPr bwMode="auto">
          <a:xfrm>
            <a:off x="5796136" y="1506916"/>
            <a:ext cx="2969967" cy="1846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4" t="22164" r="13822" b="4111"/>
          <a:stretch/>
        </p:blipFill>
        <p:spPr bwMode="auto">
          <a:xfrm>
            <a:off x="655767" y="1506916"/>
            <a:ext cx="2997406" cy="229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548680"/>
            <a:ext cx="29429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Валяние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 шерсти </a:t>
            </a:r>
          </a:p>
        </p:txBody>
      </p:sp>
    </p:spTree>
    <p:extLst>
      <p:ext uri="{BB962C8B-B14F-4D97-AF65-F5344CB8AC3E}">
        <p14:creationId xmlns:p14="http://schemas.microsoft.com/office/powerpoint/2010/main" val="317956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</TotalTime>
  <Words>593</Words>
  <Application>Microsoft Office PowerPoint</Application>
  <PresentationFormat>Экран (4:3)</PresentationFormat>
  <Paragraphs>79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Пусть дети рисуют, творят, фантазируют!       Не каждый из них станет   художником, но рисование       доставит им удовольствие, они познают радость   творчества, научаться видеть прекрасное  в обычном.                   Пусть они растут с душой художника!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Home</cp:lastModifiedBy>
  <cp:revision>103</cp:revision>
  <cp:lastPrinted>2017-01-17T11:03:38Z</cp:lastPrinted>
  <dcterms:created xsi:type="dcterms:W3CDTF">2013-03-16T18:01:09Z</dcterms:created>
  <dcterms:modified xsi:type="dcterms:W3CDTF">2021-11-11T06:48:45Z</dcterms:modified>
</cp:coreProperties>
</file>