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49"/>
  </p:notesMasterIdLst>
  <p:sldIdLst>
    <p:sldId id="256" r:id="rId2"/>
    <p:sldId id="312" r:id="rId3"/>
    <p:sldId id="314" r:id="rId4"/>
    <p:sldId id="265" r:id="rId5"/>
    <p:sldId id="266" r:id="rId6"/>
    <p:sldId id="267" r:id="rId7"/>
    <p:sldId id="269" r:id="rId8"/>
    <p:sldId id="304" r:id="rId9"/>
    <p:sldId id="270" r:id="rId10"/>
    <p:sldId id="280" r:id="rId11"/>
    <p:sldId id="307" r:id="rId12"/>
    <p:sldId id="311" r:id="rId13"/>
    <p:sldId id="295" r:id="rId14"/>
    <p:sldId id="308" r:id="rId15"/>
    <p:sldId id="277" r:id="rId16"/>
    <p:sldId id="278" r:id="rId17"/>
    <p:sldId id="310" r:id="rId18"/>
    <p:sldId id="279" r:id="rId19"/>
    <p:sldId id="296" r:id="rId20"/>
    <p:sldId id="323" r:id="rId21"/>
    <p:sldId id="289" r:id="rId22"/>
    <p:sldId id="327" r:id="rId23"/>
    <p:sldId id="328" r:id="rId24"/>
    <p:sldId id="300" r:id="rId25"/>
    <p:sldId id="326" r:id="rId26"/>
    <p:sldId id="287" r:id="rId27"/>
    <p:sldId id="325" r:id="rId28"/>
    <p:sldId id="301" r:id="rId29"/>
    <p:sldId id="302" r:id="rId30"/>
    <p:sldId id="286" r:id="rId31"/>
    <p:sldId id="281" r:id="rId32"/>
    <p:sldId id="290" r:id="rId33"/>
    <p:sldId id="324" r:id="rId34"/>
    <p:sldId id="299" r:id="rId35"/>
    <p:sldId id="303" r:id="rId36"/>
    <p:sldId id="322" r:id="rId37"/>
    <p:sldId id="272" r:id="rId38"/>
    <p:sldId id="292" r:id="rId39"/>
    <p:sldId id="271" r:id="rId40"/>
    <p:sldId id="329" r:id="rId41"/>
    <p:sldId id="330" r:id="rId42"/>
    <p:sldId id="331" r:id="rId43"/>
    <p:sldId id="318" r:id="rId44"/>
    <p:sldId id="315" r:id="rId45"/>
    <p:sldId id="316" r:id="rId46"/>
    <p:sldId id="317" r:id="rId47"/>
    <p:sldId id="319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26994511300779483"/>
          <c:y val="0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Проживает 195 человек, из них</c:v>
                </c:pt>
              </c:strCache>
            </c:strRef>
          </c:tx>
          <c:explosion val="2"/>
          <c:cat>
            <c:strRef>
              <c:f>Лист1!$A$2:$A$3</c:f>
              <c:strCache>
                <c:ptCount val="2"/>
                <c:pt idx="0">
                  <c:v>несовершеннолетние </c:v>
                </c:pt>
                <c:pt idx="1">
                  <c:v>совершеннолетние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0.56000000000000005</c:v>
                </c:pt>
                <c:pt idx="1">
                  <c:v>0.44000000000000022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1002716116048953"/>
          <c:y val="7.0211386109101034E-2"/>
          <c:w val="0.47223134046305859"/>
          <c:h val="0.1184172605474847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категории студентов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благополучные</c:v>
                </c:pt>
                <c:pt idx="1">
                  <c:v>дети с ОВЗ</c:v>
                </c:pt>
                <c:pt idx="2">
                  <c:v>сироты</c:v>
                </c:pt>
                <c:pt idx="3">
                  <c:v>малообеспеченные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</c:v>
                </c:pt>
                <c:pt idx="1">
                  <c:v>6.0000000000000032E-2</c:v>
                </c:pt>
                <c:pt idx="2">
                  <c:v>4.0000000000000022E-2</c:v>
                </c:pt>
                <c:pt idx="3">
                  <c:v>0.5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8.1355362787027555E-2"/>
          <c:y val="0.65813356205543361"/>
          <c:w val="0.79510501224008023"/>
          <c:h val="0.2518691838540526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студсовет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кружок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субботники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195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спорт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творчество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собрания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148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мероприятия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количество человек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120</c:v>
                </c:pt>
              </c:numCache>
            </c:numRef>
          </c:val>
        </c:ser>
        <c:axId val="36765056"/>
        <c:axId val="94831744"/>
      </c:barChart>
      <c:catAx>
        <c:axId val="36765056"/>
        <c:scaling>
          <c:orientation val="minMax"/>
        </c:scaling>
        <c:axPos val="b"/>
        <c:tickLblPos val="nextTo"/>
        <c:crossAx val="94831744"/>
        <c:crosses val="autoZero"/>
        <c:auto val="1"/>
        <c:lblAlgn val="ctr"/>
        <c:lblOffset val="100"/>
      </c:catAx>
      <c:valAx>
        <c:axId val="94831744"/>
        <c:scaling>
          <c:orientation val="minMax"/>
        </c:scaling>
        <c:axPos val="l"/>
        <c:majorGridlines/>
        <c:numFmt formatCode="General" sourceLinked="1"/>
        <c:tickLblPos val="nextTo"/>
        <c:crossAx val="367650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9EA91E-6CA5-48BA-8D09-33A88D128D8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5D21A7-9D59-45DD-B166-2391424D54A5}">
      <dgm:prSet phldrT="[Текст]"/>
      <dgm:spPr/>
      <dgm:t>
        <a:bodyPr/>
        <a:lstStyle/>
        <a:p>
          <a:r>
            <a:rPr lang="ru-RU" dirty="0" smtClean="0"/>
            <a:t>Председатель Студенческого совета</a:t>
          </a:r>
          <a:endParaRPr lang="ru-RU" dirty="0"/>
        </a:p>
      </dgm:t>
    </dgm:pt>
    <dgm:pt modelId="{2C855B6C-720C-4EF0-8492-4B07BC5C1407}" type="parTrans" cxnId="{1BF8861D-48FA-4062-9A5C-80F13A61E41C}">
      <dgm:prSet/>
      <dgm:spPr/>
      <dgm:t>
        <a:bodyPr/>
        <a:lstStyle/>
        <a:p>
          <a:endParaRPr lang="ru-RU"/>
        </a:p>
      </dgm:t>
    </dgm:pt>
    <dgm:pt modelId="{FBFBC834-0F9B-498C-BC6D-C2730E95306D}" type="sibTrans" cxnId="{1BF8861D-48FA-4062-9A5C-80F13A61E41C}">
      <dgm:prSet/>
      <dgm:spPr/>
      <dgm:t>
        <a:bodyPr/>
        <a:lstStyle/>
        <a:p>
          <a:endParaRPr lang="ru-RU"/>
        </a:p>
      </dgm:t>
    </dgm:pt>
    <dgm:pt modelId="{18F5A07F-4E7C-4009-8099-2EE765C90C7B}">
      <dgm:prSet phldrT="[Текст]"/>
      <dgm:spPr/>
      <dgm:t>
        <a:bodyPr/>
        <a:lstStyle/>
        <a:p>
          <a:r>
            <a:rPr lang="ru-RU" dirty="0" smtClean="0"/>
            <a:t>Рабочие группы</a:t>
          </a:r>
          <a:endParaRPr lang="ru-RU" dirty="0"/>
        </a:p>
      </dgm:t>
    </dgm:pt>
    <dgm:pt modelId="{1DE0CBF4-A150-41CD-87EF-BDA66DA84CF7}" type="parTrans" cxnId="{0FFD1664-8B28-4CEE-B735-F68A9F228904}">
      <dgm:prSet/>
      <dgm:spPr/>
      <dgm:t>
        <a:bodyPr/>
        <a:lstStyle/>
        <a:p>
          <a:endParaRPr lang="ru-RU"/>
        </a:p>
      </dgm:t>
    </dgm:pt>
    <dgm:pt modelId="{B3D01491-7DAC-4593-B5F0-AEBFDF91705C}" type="sibTrans" cxnId="{0FFD1664-8B28-4CEE-B735-F68A9F228904}">
      <dgm:prSet/>
      <dgm:spPr/>
      <dgm:t>
        <a:bodyPr/>
        <a:lstStyle/>
        <a:p>
          <a:endParaRPr lang="ru-RU"/>
        </a:p>
      </dgm:t>
    </dgm:pt>
    <dgm:pt modelId="{997C6CDA-3E08-40B9-A071-C890FC33843C}">
      <dgm:prSet phldrT="[Текст]"/>
      <dgm:spPr/>
      <dgm:t>
        <a:bodyPr/>
        <a:lstStyle/>
        <a:p>
          <a:r>
            <a:rPr lang="ru-RU" dirty="0" smtClean="0"/>
            <a:t>Бытовая</a:t>
          </a:r>
          <a:endParaRPr lang="ru-RU" dirty="0"/>
        </a:p>
      </dgm:t>
    </dgm:pt>
    <dgm:pt modelId="{96588F24-C639-4411-A4CD-3A511997ED37}" type="parTrans" cxnId="{5CEC32F5-ECF4-4B4C-904D-E622DA0274E1}">
      <dgm:prSet/>
      <dgm:spPr/>
      <dgm:t>
        <a:bodyPr/>
        <a:lstStyle/>
        <a:p>
          <a:endParaRPr lang="ru-RU"/>
        </a:p>
      </dgm:t>
    </dgm:pt>
    <dgm:pt modelId="{E5AD1C71-BFA0-42D1-B45D-E9E7BCBD2FFD}" type="sibTrans" cxnId="{5CEC32F5-ECF4-4B4C-904D-E622DA0274E1}">
      <dgm:prSet/>
      <dgm:spPr/>
      <dgm:t>
        <a:bodyPr/>
        <a:lstStyle/>
        <a:p>
          <a:endParaRPr lang="ru-RU"/>
        </a:p>
      </dgm:t>
    </dgm:pt>
    <dgm:pt modelId="{09274281-2BC0-49B9-BA42-5053C95561C4}">
      <dgm:prSet phldrT="[Текст]"/>
      <dgm:spPr/>
      <dgm:t>
        <a:bodyPr/>
        <a:lstStyle/>
        <a:p>
          <a:r>
            <a:rPr lang="ru-RU" dirty="0" smtClean="0"/>
            <a:t>Творческая </a:t>
          </a:r>
          <a:endParaRPr lang="ru-RU" dirty="0"/>
        </a:p>
      </dgm:t>
    </dgm:pt>
    <dgm:pt modelId="{AC3FD5DC-06B1-45D6-8E94-2A3B06D8BF65}" type="parTrans" cxnId="{3A558EC2-12E3-4CB4-96D0-7B73E70AF0E7}">
      <dgm:prSet/>
      <dgm:spPr/>
      <dgm:t>
        <a:bodyPr/>
        <a:lstStyle/>
        <a:p>
          <a:endParaRPr lang="ru-RU"/>
        </a:p>
      </dgm:t>
    </dgm:pt>
    <dgm:pt modelId="{CA6B950F-528A-4E16-8985-C8BA0A7C0750}" type="sibTrans" cxnId="{3A558EC2-12E3-4CB4-96D0-7B73E70AF0E7}">
      <dgm:prSet/>
      <dgm:spPr/>
      <dgm:t>
        <a:bodyPr/>
        <a:lstStyle/>
        <a:p>
          <a:endParaRPr lang="ru-RU"/>
        </a:p>
      </dgm:t>
    </dgm:pt>
    <dgm:pt modelId="{69898722-4CCB-4557-868D-8CB963ACBD82}">
      <dgm:prSet phldrT="[Текст]"/>
      <dgm:spPr/>
      <dgm:t>
        <a:bodyPr/>
        <a:lstStyle/>
        <a:p>
          <a:r>
            <a:rPr lang="ru-RU" dirty="0" err="1" smtClean="0"/>
            <a:t>Старостат</a:t>
          </a:r>
          <a:endParaRPr lang="ru-RU" dirty="0"/>
        </a:p>
      </dgm:t>
    </dgm:pt>
    <dgm:pt modelId="{70B05114-19A5-4A68-AE16-69D9E597AE8D}" type="parTrans" cxnId="{AEDF868A-E0FD-4EDF-9D25-5D1906FFF022}">
      <dgm:prSet/>
      <dgm:spPr/>
      <dgm:t>
        <a:bodyPr/>
        <a:lstStyle/>
        <a:p>
          <a:endParaRPr lang="ru-RU"/>
        </a:p>
      </dgm:t>
    </dgm:pt>
    <dgm:pt modelId="{CD47057E-6D22-49FC-8A2D-AC7A26DC2BA7}" type="sibTrans" cxnId="{AEDF868A-E0FD-4EDF-9D25-5D1906FFF022}">
      <dgm:prSet/>
      <dgm:spPr/>
      <dgm:t>
        <a:bodyPr/>
        <a:lstStyle/>
        <a:p>
          <a:endParaRPr lang="ru-RU"/>
        </a:p>
      </dgm:t>
    </dgm:pt>
    <dgm:pt modelId="{FC6B8FF0-8475-4F86-AFF2-5D804A4709E5}">
      <dgm:prSet phldrT="[Текст]"/>
      <dgm:spPr/>
      <dgm:t>
        <a:bodyPr/>
        <a:lstStyle/>
        <a:p>
          <a:r>
            <a:rPr lang="ru-RU" dirty="0" smtClean="0"/>
            <a:t>Старосты этажей</a:t>
          </a:r>
          <a:endParaRPr lang="ru-RU" dirty="0"/>
        </a:p>
      </dgm:t>
    </dgm:pt>
    <dgm:pt modelId="{EAA5D2B6-4E63-4E8A-AF21-3526857B27ED}" type="parTrans" cxnId="{9B9DBCD1-1D19-4D30-BA73-8AC745254762}">
      <dgm:prSet/>
      <dgm:spPr/>
      <dgm:t>
        <a:bodyPr/>
        <a:lstStyle/>
        <a:p>
          <a:endParaRPr lang="ru-RU"/>
        </a:p>
      </dgm:t>
    </dgm:pt>
    <dgm:pt modelId="{D24C27B4-C064-46C0-9769-A69709C97971}" type="sibTrans" cxnId="{9B9DBCD1-1D19-4D30-BA73-8AC745254762}">
      <dgm:prSet/>
      <dgm:spPr/>
      <dgm:t>
        <a:bodyPr/>
        <a:lstStyle/>
        <a:p>
          <a:endParaRPr lang="ru-RU"/>
        </a:p>
      </dgm:t>
    </dgm:pt>
    <dgm:pt modelId="{ED6D23B8-ECF4-4B04-A0E9-81F40FCFDA9B}" type="pres">
      <dgm:prSet presAssocID="{EB9EA91E-6CA5-48BA-8D09-33A88D128D8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9355571-1C41-44A9-B9DC-0D0A8F81A2D6}" type="pres">
      <dgm:prSet presAssocID="{6C5D21A7-9D59-45DD-B166-2391424D54A5}" presName="hierRoot1" presStyleCnt="0"/>
      <dgm:spPr/>
    </dgm:pt>
    <dgm:pt modelId="{1808CEA4-4AD4-4A96-AC35-55CEE3E7C657}" type="pres">
      <dgm:prSet presAssocID="{6C5D21A7-9D59-45DD-B166-2391424D54A5}" presName="composite" presStyleCnt="0"/>
      <dgm:spPr/>
    </dgm:pt>
    <dgm:pt modelId="{005F0994-639A-4291-AC15-CF141C46C9A7}" type="pres">
      <dgm:prSet presAssocID="{6C5D21A7-9D59-45DD-B166-2391424D54A5}" presName="background" presStyleLbl="node0" presStyleIdx="0" presStyleCnt="1"/>
      <dgm:spPr/>
    </dgm:pt>
    <dgm:pt modelId="{B9131AAB-0470-454A-B04A-559BD0534562}" type="pres">
      <dgm:prSet presAssocID="{6C5D21A7-9D59-45DD-B166-2391424D54A5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CE2295-A612-446B-8F75-C5875406C11F}" type="pres">
      <dgm:prSet presAssocID="{6C5D21A7-9D59-45DD-B166-2391424D54A5}" presName="hierChild2" presStyleCnt="0"/>
      <dgm:spPr/>
    </dgm:pt>
    <dgm:pt modelId="{2EF2131E-2874-4CA7-875A-90DB141B4F1B}" type="pres">
      <dgm:prSet presAssocID="{1DE0CBF4-A150-41CD-87EF-BDA66DA84CF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F50A79D-7E67-4D1B-A268-BA9392765EAF}" type="pres">
      <dgm:prSet presAssocID="{18F5A07F-4E7C-4009-8099-2EE765C90C7B}" presName="hierRoot2" presStyleCnt="0"/>
      <dgm:spPr/>
    </dgm:pt>
    <dgm:pt modelId="{CD5CCE31-B791-49D3-9787-A67BAF714D52}" type="pres">
      <dgm:prSet presAssocID="{18F5A07F-4E7C-4009-8099-2EE765C90C7B}" presName="composite2" presStyleCnt="0"/>
      <dgm:spPr/>
    </dgm:pt>
    <dgm:pt modelId="{78264425-C22D-44F1-AAAE-A3EE5C2B0F73}" type="pres">
      <dgm:prSet presAssocID="{18F5A07F-4E7C-4009-8099-2EE765C90C7B}" presName="background2" presStyleLbl="node2" presStyleIdx="0" presStyleCnt="2"/>
      <dgm:spPr/>
    </dgm:pt>
    <dgm:pt modelId="{6326A851-128C-4EA0-9C08-81407E8C315E}" type="pres">
      <dgm:prSet presAssocID="{18F5A07F-4E7C-4009-8099-2EE765C90C7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FD52C5-E375-404B-AE7F-E7430AE2C1D0}" type="pres">
      <dgm:prSet presAssocID="{18F5A07F-4E7C-4009-8099-2EE765C90C7B}" presName="hierChild3" presStyleCnt="0"/>
      <dgm:spPr/>
    </dgm:pt>
    <dgm:pt modelId="{A505BB98-2096-4EC9-8F73-14C27E7991A4}" type="pres">
      <dgm:prSet presAssocID="{96588F24-C639-4411-A4CD-3A511997ED37}" presName="Name17" presStyleLbl="parChTrans1D3" presStyleIdx="0" presStyleCnt="3"/>
      <dgm:spPr/>
      <dgm:t>
        <a:bodyPr/>
        <a:lstStyle/>
        <a:p>
          <a:endParaRPr lang="ru-RU"/>
        </a:p>
      </dgm:t>
    </dgm:pt>
    <dgm:pt modelId="{C146AFC3-A2C2-41AB-864D-4166BAC4B483}" type="pres">
      <dgm:prSet presAssocID="{997C6CDA-3E08-40B9-A071-C890FC33843C}" presName="hierRoot3" presStyleCnt="0"/>
      <dgm:spPr/>
    </dgm:pt>
    <dgm:pt modelId="{3B77059A-DB66-4528-B468-8EC6D68CCA4A}" type="pres">
      <dgm:prSet presAssocID="{997C6CDA-3E08-40B9-A071-C890FC33843C}" presName="composite3" presStyleCnt="0"/>
      <dgm:spPr/>
    </dgm:pt>
    <dgm:pt modelId="{76DE57D9-9D37-4E96-8F83-885B9A03BBD1}" type="pres">
      <dgm:prSet presAssocID="{997C6CDA-3E08-40B9-A071-C890FC33843C}" presName="background3" presStyleLbl="node3" presStyleIdx="0" presStyleCnt="3"/>
      <dgm:spPr/>
    </dgm:pt>
    <dgm:pt modelId="{9C9F50D2-7E54-468C-A0CF-97FFEF3D60DB}" type="pres">
      <dgm:prSet presAssocID="{997C6CDA-3E08-40B9-A071-C890FC33843C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1254C3-CA9F-47F4-B2D1-C85D69B96AB7}" type="pres">
      <dgm:prSet presAssocID="{997C6CDA-3E08-40B9-A071-C890FC33843C}" presName="hierChild4" presStyleCnt="0"/>
      <dgm:spPr/>
    </dgm:pt>
    <dgm:pt modelId="{A6D0BE74-0B08-4E36-84CB-69C4D976C010}" type="pres">
      <dgm:prSet presAssocID="{AC3FD5DC-06B1-45D6-8E94-2A3B06D8BF65}" presName="Name17" presStyleLbl="parChTrans1D3" presStyleIdx="1" presStyleCnt="3"/>
      <dgm:spPr/>
      <dgm:t>
        <a:bodyPr/>
        <a:lstStyle/>
        <a:p>
          <a:endParaRPr lang="ru-RU"/>
        </a:p>
      </dgm:t>
    </dgm:pt>
    <dgm:pt modelId="{3FD6AA07-4ABE-4139-969A-E5AF9D86A453}" type="pres">
      <dgm:prSet presAssocID="{09274281-2BC0-49B9-BA42-5053C95561C4}" presName="hierRoot3" presStyleCnt="0"/>
      <dgm:spPr/>
    </dgm:pt>
    <dgm:pt modelId="{179BEAA1-634A-430A-A04B-9BF7AF852958}" type="pres">
      <dgm:prSet presAssocID="{09274281-2BC0-49B9-BA42-5053C95561C4}" presName="composite3" presStyleCnt="0"/>
      <dgm:spPr/>
    </dgm:pt>
    <dgm:pt modelId="{C8B1CE8D-E09F-42B2-B39B-C571E5AFE890}" type="pres">
      <dgm:prSet presAssocID="{09274281-2BC0-49B9-BA42-5053C95561C4}" presName="background3" presStyleLbl="node3" presStyleIdx="1" presStyleCnt="3"/>
      <dgm:spPr/>
    </dgm:pt>
    <dgm:pt modelId="{0A97EBD5-A16F-4269-AD37-2BED6A793984}" type="pres">
      <dgm:prSet presAssocID="{09274281-2BC0-49B9-BA42-5053C95561C4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DEC388-5989-4508-B39D-149E51C5D54B}" type="pres">
      <dgm:prSet presAssocID="{09274281-2BC0-49B9-BA42-5053C95561C4}" presName="hierChild4" presStyleCnt="0"/>
      <dgm:spPr/>
    </dgm:pt>
    <dgm:pt modelId="{5209F0F0-D4D5-47B2-B2DC-03831E59DC99}" type="pres">
      <dgm:prSet presAssocID="{70B05114-19A5-4A68-AE16-69D9E597AE8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7ACAC8FF-C88F-435C-8D9F-E79A095F9595}" type="pres">
      <dgm:prSet presAssocID="{69898722-4CCB-4557-868D-8CB963ACBD82}" presName="hierRoot2" presStyleCnt="0"/>
      <dgm:spPr/>
    </dgm:pt>
    <dgm:pt modelId="{24B28018-EECB-42B9-B6AE-F816CA1F4457}" type="pres">
      <dgm:prSet presAssocID="{69898722-4CCB-4557-868D-8CB963ACBD82}" presName="composite2" presStyleCnt="0"/>
      <dgm:spPr/>
    </dgm:pt>
    <dgm:pt modelId="{525F362F-B1A1-458F-914E-357F9A6C112A}" type="pres">
      <dgm:prSet presAssocID="{69898722-4CCB-4557-868D-8CB963ACBD82}" presName="background2" presStyleLbl="node2" presStyleIdx="1" presStyleCnt="2"/>
      <dgm:spPr/>
    </dgm:pt>
    <dgm:pt modelId="{4F856375-52DE-4382-9561-0AAB0622203D}" type="pres">
      <dgm:prSet presAssocID="{69898722-4CCB-4557-868D-8CB963ACBD8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94387B-7B94-424F-ACC6-10BBF99F3114}" type="pres">
      <dgm:prSet presAssocID="{69898722-4CCB-4557-868D-8CB963ACBD82}" presName="hierChild3" presStyleCnt="0"/>
      <dgm:spPr/>
    </dgm:pt>
    <dgm:pt modelId="{9F747425-DB8F-46D2-A411-57CA568E715F}" type="pres">
      <dgm:prSet presAssocID="{EAA5D2B6-4E63-4E8A-AF21-3526857B27ED}" presName="Name17" presStyleLbl="parChTrans1D3" presStyleIdx="2" presStyleCnt="3"/>
      <dgm:spPr/>
      <dgm:t>
        <a:bodyPr/>
        <a:lstStyle/>
        <a:p>
          <a:endParaRPr lang="ru-RU"/>
        </a:p>
      </dgm:t>
    </dgm:pt>
    <dgm:pt modelId="{36A0A771-7507-4A1A-BDE7-1AEE9296C07B}" type="pres">
      <dgm:prSet presAssocID="{FC6B8FF0-8475-4F86-AFF2-5D804A4709E5}" presName="hierRoot3" presStyleCnt="0"/>
      <dgm:spPr/>
    </dgm:pt>
    <dgm:pt modelId="{21B405F1-2A9B-4B7B-98DC-EFF6841B67C0}" type="pres">
      <dgm:prSet presAssocID="{FC6B8FF0-8475-4F86-AFF2-5D804A4709E5}" presName="composite3" presStyleCnt="0"/>
      <dgm:spPr/>
    </dgm:pt>
    <dgm:pt modelId="{94831DA9-2E14-41AF-8F64-56921605CA46}" type="pres">
      <dgm:prSet presAssocID="{FC6B8FF0-8475-4F86-AFF2-5D804A4709E5}" presName="background3" presStyleLbl="node3" presStyleIdx="2" presStyleCnt="3"/>
      <dgm:spPr/>
    </dgm:pt>
    <dgm:pt modelId="{9826E054-A257-4DA7-9D0F-3B15A7C958B6}" type="pres">
      <dgm:prSet presAssocID="{FC6B8FF0-8475-4F86-AFF2-5D804A4709E5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D2D625-4485-4820-A3D2-5AE2290D3323}" type="pres">
      <dgm:prSet presAssocID="{FC6B8FF0-8475-4F86-AFF2-5D804A4709E5}" presName="hierChild4" presStyleCnt="0"/>
      <dgm:spPr/>
    </dgm:pt>
  </dgm:ptLst>
  <dgm:cxnLst>
    <dgm:cxn modelId="{18D8E4F2-0966-4872-93D4-D03A207A28FC}" type="presOf" srcId="{997C6CDA-3E08-40B9-A071-C890FC33843C}" destId="{9C9F50D2-7E54-468C-A0CF-97FFEF3D60DB}" srcOrd="0" destOrd="0" presId="urn:microsoft.com/office/officeart/2005/8/layout/hierarchy1"/>
    <dgm:cxn modelId="{3A558EC2-12E3-4CB4-96D0-7B73E70AF0E7}" srcId="{18F5A07F-4E7C-4009-8099-2EE765C90C7B}" destId="{09274281-2BC0-49B9-BA42-5053C95561C4}" srcOrd="1" destOrd="0" parTransId="{AC3FD5DC-06B1-45D6-8E94-2A3B06D8BF65}" sibTransId="{CA6B950F-528A-4E16-8985-C8BA0A7C0750}"/>
    <dgm:cxn modelId="{CD1FB74E-41F1-449C-9F72-C4F066109F1C}" type="presOf" srcId="{EAA5D2B6-4E63-4E8A-AF21-3526857B27ED}" destId="{9F747425-DB8F-46D2-A411-57CA568E715F}" srcOrd="0" destOrd="0" presId="urn:microsoft.com/office/officeart/2005/8/layout/hierarchy1"/>
    <dgm:cxn modelId="{720A1387-1B3B-4A75-9FC3-55AD7C9C7762}" type="presOf" srcId="{18F5A07F-4E7C-4009-8099-2EE765C90C7B}" destId="{6326A851-128C-4EA0-9C08-81407E8C315E}" srcOrd="0" destOrd="0" presId="urn:microsoft.com/office/officeart/2005/8/layout/hierarchy1"/>
    <dgm:cxn modelId="{1BF8861D-48FA-4062-9A5C-80F13A61E41C}" srcId="{EB9EA91E-6CA5-48BA-8D09-33A88D128D81}" destId="{6C5D21A7-9D59-45DD-B166-2391424D54A5}" srcOrd="0" destOrd="0" parTransId="{2C855B6C-720C-4EF0-8492-4B07BC5C1407}" sibTransId="{FBFBC834-0F9B-498C-BC6D-C2730E95306D}"/>
    <dgm:cxn modelId="{0FFD1664-8B28-4CEE-B735-F68A9F228904}" srcId="{6C5D21A7-9D59-45DD-B166-2391424D54A5}" destId="{18F5A07F-4E7C-4009-8099-2EE765C90C7B}" srcOrd="0" destOrd="0" parTransId="{1DE0CBF4-A150-41CD-87EF-BDA66DA84CF7}" sibTransId="{B3D01491-7DAC-4593-B5F0-AEBFDF91705C}"/>
    <dgm:cxn modelId="{A8618F96-94EC-485D-AF4A-014C4D455A4E}" type="presOf" srcId="{FC6B8FF0-8475-4F86-AFF2-5D804A4709E5}" destId="{9826E054-A257-4DA7-9D0F-3B15A7C958B6}" srcOrd="0" destOrd="0" presId="urn:microsoft.com/office/officeart/2005/8/layout/hierarchy1"/>
    <dgm:cxn modelId="{6516C21D-4D00-490A-A1FC-66C10E8E927B}" type="presOf" srcId="{09274281-2BC0-49B9-BA42-5053C95561C4}" destId="{0A97EBD5-A16F-4269-AD37-2BED6A793984}" srcOrd="0" destOrd="0" presId="urn:microsoft.com/office/officeart/2005/8/layout/hierarchy1"/>
    <dgm:cxn modelId="{BFC3A1CE-12F4-40EE-BA20-A5DD1FD15CDA}" type="presOf" srcId="{96588F24-C639-4411-A4CD-3A511997ED37}" destId="{A505BB98-2096-4EC9-8F73-14C27E7991A4}" srcOrd="0" destOrd="0" presId="urn:microsoft.com/office/officeart/2005/8/layout/hierarchy1"/>
    <dgm:cxn modelId="{5954DEA9-ADB7-4F82-A654-DE80460BD5FA}" type="presOf" srcId="{1DE0CBF4-A150-41CD-87EF-BDA66DA84CF7}" destId="{2EF2131E-2874-4CA7-875A-90DB141B4F1B}" srcOrd="0" destOrd="0" presId="urn:microsoft.com/office/officeart/2005/8/layout/hierarchy1"/>
    <dgm:cxn modelId="{95B5AC2B-C774-453C-B308-BB29F3C34E04}" type="presOf" srcId="{70B05114-19A5-4A68-AE16-69D9E597AE8D}" destId="{5209F0F0-D4D5-47B2-B2DC-03831E59DC99}" srcOrd="0" destOrd="0" presId="urn:microsoft.com/office/officeart/2005/8/layout/hierarchy1"/>
    <dgm:cxn modelId="{9B9DBCD1-1D19-4D30-BA73-8AC745254762}" srcId="{69898722-4CCB-4557-868D-8CB963ACBD82}" destId="{FC6B8FF0-8475-4F86-AFF2-5D804A4709E5}" srcOrd="0" destOrd="0" parTransId="{EAA5D2B6-4E63-4E8A-AF21-3526857B27ED}" sibTransId="{D24C27B4-C064-46C0-9769-A69709C97971}"/>
    <dgm:cxn modelId="{EEC3BBB3-43BF-4B9C-A7E8-CC82439A8538}" type="presOf" srcId="{EB9EA91E-6CA5-48BA-8D09-33A88D128D81}" destId="{ED6D23B8-ECF4-4B04-A0E9-81F40FCFDA9B}" srcOrd="0" destOrd="0" presId="urn:microsoft.com/office/officeart/2005/8/layout/hierarchy1"/>
    <dgm:cxn modelId="{B4C4F663-B326-47D3-84EC-DA9669BDB1B9}" type="presOf" srcId="{6C5D21A7-9D59-45DD-B166-2391424D54A5}" destId="{B9131AAB-0470-454A-B04A-559BD0534562}" srcOrd="0" destOrd="0" presId="urn:microsoft.com/office/officeart/2005/8/layout/hierarchy1"/>
    <dgm:cxn modelId="{C44A28F5-E404-46FC-B8D4-E664E383F001}" type="presOf" srcId="{69898722-4CCB-4557-868D-8CB963ACBD82}" destId="{4F856375-52DE-4382-9561-0AAB0622203D}" srcOrd="0" destOrd="0" presId="urn:microsoft.com/office/officeart/2005/8/layout/hierarchy1"/>
    <dgm:cxn modelId="{5CEC32F5-ECF4-4B4C-904D-E622DA0274E1}" srcId="{18F5A07F-4E7C-4009-8099-2EE765C90C7B}" destId="{997C6CDA-3E08-40B9-A071-C890FC33843C}" srcOrd="0" destOrd="0" parTransId="{96588F24-C639-4411-A4CD-3A511997ED37}" sibTransId="{E5AD1C71-BFA0-42D1-B45D-E9E7BCBD2FFD}"/>
    <dgm:cxn modelId="{AEDF868A-E0FD-4EDF-9D25-5D1906FFF022}" srcId="{6C5D21A7-9D59-45DD-B166-2391424D54A5}" destId="{69898722-4CCB-4557-868D-8CB963ACBD82}" srcOrd="1" destOrd="0" parTransId="{70B05114-19A5-4A68-AE16-69D9E597AE8D}" sibTransId="{CD47057E-6D22-49FC-8A2D-AC7A26DC2BA7}"/>
    <dgm:cxn modelId="{198BBFB0-E508-4D30-9F31-E2CD9473B5F4}" type="presOf" srcId="{AC3FD5DC-06B1-45D6-8E94-2A3B06D8BF65}" destId="{A6D0BE74-0B08-4E36-84CB-69C4D976C010}" srcOrd="0" destOrd="0" presId="urn:microsoft.com/office/officeart/2005/8/layout/hierarchy1"/>
    <dgm:cxn modelId="{A134244C-B47D-4D10-831F-999EDA9550C6}" type="presParOf" srcId="{ED6D23B8-ECF4-4B04-A0E9-81F40FCFDA9B}" destId="{19355571-1C41-44A9-B9DC-0D0A8F81A2D6}" srcOrd="0" destOrd="0" presId="urn:microsoft.com/office/officeart/2005/8/layout/hierarchy1"/>
    <dgm:cxn modelId="{04F3D862-C06C-4157-8822-76F9EA050796}" type="presParOf" srcId="{19355571-1C41-44A9-B9DC-0D0A8F81A2D6}" destId="{1808CEA4-4AD4-4A96-AC35-55CEE3E7C657}" srcOrd="0" destOrd="0" presId="urn:microsoft.com/office/officeart/2005/8/layout/hierarchy1"/>
    <dgm:cxn modelId="{9F4C2EB3-0447-4188-9913-1CA6DB1D51FD}" type="presParOf" srcId="{1808CEA4-4AD4-4A96-AC35-55CEE3E7C657}" destId="{005F0994-639A-4291-AC15-CF141C46C9A7}" srcOrd="0" destOrd="0" presId="urn:microsoft.com/office/officeart/2005/8/layout/hierarchy1"/>
    <dgm:cxn modelId="{6FA0B746-F31E-45EF-9B5E-8F8E7FE847B6}" type="presParOf" srcId="{1808CEA4-4AD4-4A96-AC35-55CEE3E7C657}" destId="{B9131AAB-0470-454A-B04A-559BD0534562}" srcOrd="1" destOrd="0" presId="urn:microsoft.com/office/officeart/2005/8/layout/hierarchy1"/>
    <dgm:cxn modelId="{0D40B544-92B0-4370-BF29-06A15713E5E2}" type="presParOf" srcId="{19355571-1C41-44A9-B9DC-0D0A8F81A2D6}" destId="{16CE2295-A612-446B-8F75-C5875406C11F}" srcOrd="1" destOrd="0" presId="urn:microsoft.com/office/officeart/2005/8/layout/hierarchy1"/>
    <dgm:cxn modelId="{459B6E6E-182A-45D6-BB9B-D3C21C5AA51C}" type="presParOf" srcId="{16CE2295-A612-446B-8F75-C5875406C11F}" destId="{2EF2131E-2874-4CA7-875A-90DB141B4F1B}" srcOrd="0" destOrd="0" presId="urn:microsoft.com/office/officeart/2005/8/layout/hierarchy1"/>
    <dgm:cxn modelId="{1B946E7C-C095-4308-898E-EEAFB02390AC}" type="presParOf" srcId="{16CE2295-A612-446B-8F75-C5875406C11F}" destId="{DF50A79D-7E67-4D1B-A268-BA9392765EAF}" srcOrd="1" destOrd="0" presId="urn:microsoft.com/office/officeart/2005/8/layout/hierarchy1"/>
    <dgm:cxn modelId="{3DEA83BC-1917-465F-95D2-236715B4B47B}" type="presParOf" srcId="{DF50A79D-7E67-4D1B-A268-BA9392765EAF}" destId="{CD5CCE31-B791-49D3-9787-A67BAF714D52}" srcOrd="0" destOrd="0" presId="urn:microsoft.com/office/officeart/2005/8/layout/hierarchy1"/>
    <dgm:cxn modelId="{48044C4A-C3DA-4098-A127-E306C03411F1}" type="presParOf" srcId="{CD5CCE31-B791-49D3-9787-A67BAF714D52}" destId="{78264425-C22D-44F1-AAAE-A3EE5C2B0F73}" srcOrd="0" destOrd="0" presId="urn:microsoft.com/office/officeart/2005/8/layout/hierarchy1"/>
    <dgm:cxn modelId="{C326089D-37E7-4E8D-9E5E-01159B901A18}" type="presParOf" srcId="{CD5CCE31-B791-49D3-9787-A67BAF714D52}" destId="{6326A851-128C-4EA0-9C08-81407E8C315E}" srcOrd="1" destOrd="0" presId="urn:microsoft.com/office/officeart/2005/8/layout/hierarchy1"/>
    <dgm:cxn modelId="{F8A5EEE3-4BCC-4066-B053-5C58640CE104}" type="presParOf" srcId="{DF50A79D-7E67-4D1B-A268-BA9392765EAF}" destId="{68FD52C5-E375-404B-AE7F-E7430AE2C1D0}" srcOrd="1" destOrd="0" presId="urn:microsoft.com/office/officeart/2005/8/layout/hierarchy1"/>
    <dgm:cxn modelId="{C97630FC-B644-4FB7-B0D8-EE82A492AD4F}" type="presParOf" srcId="{68FD52C5-E375-404B-AE7F-E7430AE2C1D0}" destId="{A505BB98-2096-4EC9-8F73-14C27E7991A4}" srcOrd="0" destOrd="0" presId="urn:microsoft.com/office/officeart/2005/8/layout/hierarchy1"/>
    <dgm:cxn modelId="{7F54238E-390B-42DD-AFD2-5EFB209322E2}" type="presParOf" srcId="{68FD52C5-E375-404B-AE7F-E7430AE2C1D0}" destId="{C146AFC3-A2C2-41AB-864D-4166BAC4B483}" srcOrd="1" destOrd="0" presId="urn:microsoft.com/office/officeart/2005/8/layout/hierarchy1"/>
    <dgm:cxn modelId="{16883CC0-CE39-4353-8623-969B06E89334}" type="presParOf" srcId="{C146AFC3-A2C2-41AB-864D-4166BAC4B483}" destId="{3B77059A-DB66-4528-B468-8EC6D68CCA4A}" srcOrd="0" destOrd="0" presId="urn:microsoft.com/office/officeart/2005/8/layout/hierarchy1"/>
    <dgm:cxn modelId="{8799ABD4-C06F-4C3D-91C1-DCE0FEE99E30}" type="presParOf" srcId="{3B77059A-DB66-4528-B468-8EC6D68CCA4A}" destId="{76DE57D9-9D37-4E96-8F83-885B9A03BBD1}" srcOrd="0" destOrd="0" presId="urn:microsoft.com/office/officeart/2005/8/layout/hierarchy1"/>
    <dgm:cxn modelId="{1D3F5AEB-900F-41F5-9872-945EB7388378}" type="presParOf" srcId="{3B77059A-DB66-4528-B468-8EC6D68CCA4A}" destId="{9C9F50D2-7E54-468C-A0CF-97FFEF3D60DB}" srcOrd="1" destOrd="0" presId="urn:microsoft.com/office/officeart/2005/8/layout/hierarchy1"/>
    <dgm:cxn modelId="{1B5BEBAA-0BE2-48CB-82E9-06FBC3E080EE}" type="presParOf" srcId="{C146AFC3-A2C2-41AB-864D-4166BAC4B483}" destId="{9D1254C3-CA9F-47F4-B2D1-C85D69B96AB7}" srcOrd="1" destOrd="0" presId="urn:microsoft.com/office/officeart/2005/8/layout/hierarchy1"/>
    <dgm:cxn modelId="{307910FD-F059-46E2-8AA0-7E565F0E7F15}" type="presParOf" srcId="{68FD52C5-E375-404B-AE7F-E7430AE2C1D0}" destId="{A6D0BE74-0B08-4E36-84CB-69C4D976C010}" srcOrd="2" destOrd="0" presId="urn:microsoft.com/office/officeart/2005/8/layout/hierarchy1"/>
    <dgm:cxn modelId="{95C37F6C-C204-4221-BE4B-C4E02DEF0194}" type="presParOf" srcId="{68FD52C5-E375-404B-AE7F-E7430AE2C1D0}" destId="{3FD6AA07-4ABE-4139-969A-E5AF9D86A453}" srcOrd="3" destOrd="0" presId="urn:microsoft.com/office/officeart/2005/8/layout/hierarchy1"/>
    <dgm:cxn modelId="{66CBDE84-C328-41BA-904A-3EE336F4C800}" type="presParOf" srcId="{3FD6AA07-4ABE-4139-969A-E5AF9D86A453}" destId="{179BEAA1-634A-430A-A04B-9BF7AF852958}" srcOrd="0" destOrd="0" presId="urn:microsoft.com/office/officeart/2005/8/layout/hierarchy1"/>
    <dgm:cxn modelId="{64A4052F-FA81-4311-BCC9-5104F1F662AD}" type="presParOf" srcId="{179BEAA1-634A-430A-A04B-9BF7AF852958}" destId="{C8B1CE8D-E09F-42B2-B39B-C571E5AFE890}" srcOrd="0" destOrd="0" presId="urn:microsoft.com/office/officeart/2005/8/layout/hierarchy1"/>
    <dgm:cxn modelId="{779444A6-7C49-4AEB-9DD8-CABF09A608B7}" type="presParOf" srcId="{179BEAA1-634A-430A-A04B-9BF7AF852958}" destId="{0A97EBD5-A16F-4269-AD37-2BED6A793984}" srcOrd="1" destOrd="0" presId="urn:microsoft.com/office/officeart/2005/8/layout/hierarchy1"/>
    <dgm:cxn modelId="{45EA5CF6-8433-45DD-9577-1E99D36653DE}" type="presParOf" srcId="{3FD6AA07-4ABE-4139-969A-E5AF9D86A453}" destId="{C0DEC388-5989-4508-B39D-149E51C5D54B}" srcOrd="1" destOrd="0" presId="urn:microsoft.com/office/officeart/2005/8/layout/hierarchy1"/>
    <dgm:cxn modelId="{09A87BB3-F68F-4B81-B38C-6F759EF86A4B}" type="presParOf" srcId="{16CE2295-A612-446B-8F75-C5875406C11F}" destId="{5209F0F0-D4D5-47B2-B2DC-03831E59DC99}" srcOrd="2" destOrd="0" presId="urn:microsoft.com/office/officeart/2005/8/layout/hierarchy1"/>
    <dgm:cxn modelId="{665A04E8-310F-49D3-9B6D-CAF19FAC5C53}" type="presParOf" srcId="{16CE2295-A612-446B-8F75-C5875406C11F}" destId="{7ACAC8FF-C88F-435C-8D9F-E79A095F9595}" srcOrd="3" destOrd="0" presId="urn:microsoft.com/office/officeart/2005/8/layout/hierarchy1"/>
    <dgm:cxn modelId="{5BD65142-43A0-45B2-B8B8-158174B154F9}" type="presParOf" srcId="{7ACAC8FF-C88F-435C-8D9F-E79A095F9595}" destId="{24B28018-EECB-42B9-B6AE-F816CA1F4457}" srcOrd="0" destOrd="0" presId="urn:microsoft.com/office/officeart/2005/8/layout/hierarchy1"/>
    <dgm:cxn modelId="{3CFEA225-5110-49B4-8ECB-002331E8B4EE}" type="presParOf" srcId="{24B28018-EECB-42B9-B6AE-F816CA1F4457}" destId="{525F362F-B1A1-458F-914E-357F9A6C112A}" srcOrd="0" destOrd="0" presId="urn:microsoft.com/office/officeart/2005/8/layout/hierarchy1"/>
    <dgm:cxn modelId="{EF5D9238-5056-437E-8C8B-E022E0154925}" type="presParOf" srcId="{24B28018-EECB-42B9-B6AE-F816CA1F4457}" destId="{4F856375-52DE-4382-9561-0AAB0622203D}" srcOrd="1" destOrd="0" presId="urn:microsoft.com/office/officeart/2005/8/layout/hierarchy1"/>
    <dgm:cxn modelId="{67E56AA3-A123-4A2D-B558-49CAF3B1AA88}" type="presParOf" srcId="{7ACAC8FF-C88F-435C-8D9F-E79A095F9595}" destId="{4A94387B-7B94-424F-ACC6-10BBF99F3114}" srcOrd="1" destOrd="0" presId="urn:microsoft.com/office/officeart/2005/8/layout/hierarchy1"/>
    <dgm:cxn modelId="{886143FD-2730-4E02-AFE3-30B858606BA6}" type="presParOf" srcId="{4A94387B-7B94-424F-ACC6-10BBF99F3114}" destId="{9F747425-DB8F-46D2-A411-57CA568E715F}" srcOrd="0" destOrd="0" presId="urn:microsoft.com/office/officeart/2005/8/layout/hierarchy1"/>
    <dgm:cxn modelId="{4736E01A-3074-440A-A8FC-03EC4C4D9D80}" type="presParOf" srcId="{4A94387B-7B94-424F-ACC6-10BBF99F3114}" destId="{36A0A771-7507-4A1A-BDE7-1AEE9296C07B}" srcOrd="1" destOrd="0" presId="urn:microsoft.com/office/officeart/2005/8/layout/hierarchy1"/>
    <dgm:cxn modelId="{5C1825CA-DDEF-4D88-BAF8-554B7B1CAC10}" type="presParOf" srcId="{36A0A771-7507-4A1A-BDE7-1AEE9296C07B}" destId="{21B405F1-2A9B-4B7B-98DC-EFF6841B67C0}" srcOrd="0" destOrd="0" presId="urn:microsoft.com/office/officeart/2005/8/layout/hierarchy1"/>
    <dgm:cxn modelId="{5F247AD9-184D-4E90-A4D8-EBFF085BC734}" type="presParOf" srcId="{21B405F1-2A9B-4B7B-98DC-EFF6841B67C0}" destId="{94831DA9-2E14-41AF-8F64-56921605CA46}" srcOrd="0" destOrd="0" presId="urn:microsoft.com/office/officeart/2005/8/layout/hierarchy1"/>
    <dgm:cxn modelId="{02F8AFCB-E53B-443F-A2D7-1B9B885B8D66}" type="presParOf" srcId="{21B405F1-2A9B-4B7B-98DC-EFF6841B67C0}" destId="{9826E054-A257-4DA7-9D0F-3B15A7C958B6}" srcOrd="1" destOrd="0" presId="urn:microsoft.com/office/officeart/2005/8/layout/hierarchy1"/>
    <dgm:cxn modelId="{C643BA42-A9C3-4149-B206-AD7AED46416D}" type="presParOf" srcId="{36A0A771-7507-4A1A-BDE7-1AEE9296C07B}" destId="{F3D2D625-4485-4820-A3D2-5AE2290D3323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50F65-B42D-4229-B3FE-AF311E64FD2D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5765F-F314-4629-A1C0-8803489A1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5765F-F314-4629-A1C0-8803489A1C8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12" Type="http://schemas.openxmlformats.org/officeDocument/2006/relationships/image" Target="../media/image85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11" Type="http://schemas.openxmlformats.org/officeDocument/2006/relationships/image" Target="../media/image84.jpeg"/><Relationship Id="rId5" Type="http://schemas.openxmlformats.org/officeDocument/2006/relationships/image" Target="../media/image78.jpeg"/><Relationship Id="rId10" Type="http://schemas.openxmlformats.org/officeDocument/2006/relationships/image" Target="../media/image83.jpeg"/><Relationship Id="rId4" Type="http://schemas.openxmlformats.org/officeDocument/2006/relationships/image" Target="../media/image77.png"/><Relationship Id="rId9" Type="http://schemas.openxmlformats.org/officeDocument/2006/relationships/image" Target="../media/image8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0" Type="http://schemas.openxmlformats.org/officeDocument/2006/relationships/image" Target="../media/image94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png"/><Relationship Id="rId7" Type="http://schemas.openxmlformats.org/officeDocument/2006/relationships/image" Target="../media/image147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Relationship Id="rId9" Type="http://schemas.openxmlformats.org/officeDocument/2006/relationships/image" Target="../media/image1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166"/>
            <a:ext cx="7929618" cy="51435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/>
            </a:r>
            <a:b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</a:rPr>
            </a:b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17962" dir="2700000">
                    <a:srgbClr val="000000"/>
                  </a:outerShdw>
                </a:effectLst>
                <a:latin typeface="Times New Roman" panose="02020603050405020304" pitchFamily="18" charset="0"/>
                <a:ea typeface="Andale Sans UI" pitchFamily="2"/>
                <a:cs typeface="Times New Roman" panose="02020603050405020304" pitchFamily="18" charset="0"/>
              </a:rPr>
              <a:t>ГАПОУ </a:t>
            </a:r>
            <a:r>
              <a:rPr lang="ru-RU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17962" dir="2700000">
                    <a:srgbClr val="000000"/>
                  </a:outerShdw>
                </a:effectLst>
                <a:latin typeface="Times New Roman" panose="02020603050405020304" pitchFamily="18" charset="0"/>
                <a:ea typeface="Andale Sans UI" pitchFamily="2"/>
                <a:cs typeface="Times New Roman" panose="02020603050405020304" pitchFamily="18" charset="0"/>
              </a:rPr>
              <a:t>СО «Екатеринбургский экономико-технологический колледж»</a:t>
            </a:r>
            <a:r>
              <a:rPr lang="ru-RU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17962" dir="2700000">
                    <a:srgbClr val="000000"/>
                  </a:outerShdw>
                </a:effectLst>
                <a:latin typeface="Arial" pitchFamily="34"/>
                <a:ea typeface="Andale Sans UI" pitchFamily="2"/>
                <a:cs typeface="Tahoma" pitchFamily="2"/>
              </a:rPr>
              <a:t/>
            </a:r>
            <a:br>
              <a:rPr lang="ru-RU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17962" dir="2700000">
                    <a:srgbClr val="000000"/>
                  </a:outerShdw>
                </a:effectLst>
                <a:latin typeface="Arial" pitchFamily="34"/>
                <a:ea typeface="Andale Sans UI" pitchFamily="2"/>
                <a:cs typeface="Tahoma" pitchFamily="2"/>
              </a:rPr>
            </a:b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100" b="1" dirty="0" smtClean="0">
                <a:solidFill>
                  <a:srgbClr val="0070C0"/>
                </a:solidFill>
              </a:rPr>
              <a:t>АНАЛИТИЧЕСКИЙ ОТЧЕТ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О ВОСПИТАТЕЛЬНОЙ  ДЕЯТЕЛЬНОСТИ</a:t>
            </a:r>
            <a:r>
              <a:rPr lang="ru-RU" sz="3100" dirty="0" smtClean="0">
                <a:solidFill>
                  <a:srgbClr val="0070C0"/>
                </a:solidFill>
              </a:rPr>
              <a:t/>
            </a:r>
            <a:br>
              <a:rPr lang="ru-RU" sz="3100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ЗА МЕЖАТТЕСТАЦИОННЫЙ ПЕРИОД</a:t>
            </a:r>
            <a:r>
              <a:rPr lang="ru-RU" sz="3100" dirty="0" smtClean="0">
                <a:solidFill>
                  <a:srgbClr val="0070C0"/>
                </a:solidFill>
              </a:rPr>
              <a:t/>
            </a:r>
            <a:br>
              <a:rPr lang="ru-RU" sz="3100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(2016 -2020 г.г.)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5357826"/>
            <a:ext cx="6711340" cy="857256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sz="8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Воспитатель </a:t>
            </a:r>
            <a:endParaRPr lang="ru-RU" sz="8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ru-RU" sz="8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Соколова Наталья Сергеевна</a:t>
            </a:r>
          </a:p>
          <a:p>
            <a:pPr algn="r"/>
            <a:endParaRPr lang="ru-RU" sz="80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429124" y="1571612"/>
            <a:ext cx="1262048" cy="129343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4298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Кружок «Хозяюшка»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vosp\Desktop\фото\SDC14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142984"/>
            <a:ext cx="1960948" cy="2614597"/>
          </a:xfrm>
          <a:prstGeom prst="rect">
            <a:avLst/>
          </a:prstGeom>
          <a:noFill/>
        </p:spPr>
      </p:pic>
      <p:pic>
        <p:nvPicPr>
          <p:cNvPr id="6147" name="Picture 3" descr="C:\Users\vosp\Desktop\фото\SDC148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142985"/>
            <a:ext cx="3286148" cy="2464611"/>
          </a:xfrm>
          <a:prstGeom prst="rect">
            <a:avLst/>
          </a:prstGeom>
          <a:noFill/>
        </p:spPr>
      </p:pic>
      <p:pic>
        <p:nvPicPr>
          <p:cNvPr id="6148" name="Picture 4" descr="C:\Users\vosp\Desktop\фото\SDC14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857628"/>
            <a:ext cx="1964545" cy="2619393"/>
          </a:xfrm>
          <a:prstGeom prst="rect">
            <a:avLst/>
          </a:prstGeom>
          <a:noFill/>
        </p:spPr>
      </p:pic>
      <p:pic>
        <p:nvPicPr>
          <p:cNvPr id="6149" name="Picture 5" descr="C:\Users\vosp\Desktop\фото\SDC148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911206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vosp\Desktop\фото\SDC15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28604"/>
            <a:ext cx="3929090" cy="2946816"/>
          </a:xfrm>
          <a:prstGeom prst="rect">
            <a:avLst/>
          </a:prstGeom>
          <a:noFill/>
        </p:spPr>
      </p:pic>
      <p:pic>
        <p:nvPicPr>
          <p:cNvPr id="3" name="Picture 6" descr="C:\Users\vosp\Desktop\фото\SDC15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14290"/>
            <a:ext cx="1285884" cy="1714512"/>
          </a:xfrm>
          <a:prstGeom prst="rect">
            <a:avLst/>
          </a:prstGeom>
          <a:noFill/>
        </p:spPr>
      </p:pic>
      <p:pic>
        <p:nvPicPr>
          <p:cNvPr id="4" name="Picture 5" descr="C:\Users\vosp\Desktop\фото\SDC15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28604"/>
            <a:ext cx="1714512" cy="1285884"/>
          </a:xfrm>
          <a:prstGeom prst="rect">
            <a:avLst/>
          </a:prstGeom>
          <a:noFill/>
        </p:spPr>
      </p:pic>
      <p:pic>
        <p:nvPicPr>
          <p:cNvPr id="5" name="Picture 4" descr="C:\Users\vosp\Desktop\фото\SDC14958ф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571876"/>
            <a:ext cx="3643338" cy="2771388"/>
          </a:xfrm>
          <a:prstGeom prst="rect">
            <a:avLst/>
          </a:prstGeom>
          <a:noFill/>
        </p:spPr>
      </p:pic>
      <p:pic>
        <p:nvPicPr>
          <p:cNvPr id="6" name="Picture 5" descr="C:\Users\vosp\Desktop\фото\SDC149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5000636"/>
            <a:ext cx="1905013" cy="1428760"/>
          </a:xfrm>
          <a:prstGeom prst="rect">
            <a:avLst/>
          </a:prstGeom>
          <a:noFill/>
        </p:spPr>
      </p:pic>
      <p:pic>
        <p:nvPicPr>
          <p:cNvPr id="7" name="Picture 3" descr="C:\Users\vosp\Desktop\фото\SDC151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0958" y="1857364"/>
            <a:ext cx="1143008" cy="1524010"/>
          </a:xfrm>
          <a:prstGeom prst="rect">
            <a:avLst/>
          </a:prstGeom>
          <a:noFill/>
        </p:spPr>
      </p:pic>
      <p:pic>
        <p:nvPicPr>
          <p:cNvPr id="8" name="Picture 4" descr="C:\Users\vosp\Desktop\фото\SDC1515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2071678"/>
            <a:ext cx="1714512" cy="1285884"/>
          </a:xfrm>
          <a:prstGeom prst="rect">
            <a:avLst/>
          </a:prstGeom>
          <a:noFill/>
        </p:spPr>
      </p:pic>
      <p:pic>
        <p:nvPicPr>
          <p:cNvPr id="9" name="Picture 3" descr="C:\Users\vosp\Desktop\фото\SDC1493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3929066"/>
            <a:ext cx="1768091" cy="2357454"/>
          </a:xfrm>
          <a:prstGeom prst="rect">
            <a:avLst/>
          </a:prstGeom>
          <a:noFill/>
        </p:spPr>
      </p:pic>
      <p:pic>
        <p:nvPicPr>
          <p:cNvPr id="11" name="Picture 2" descr="C:\Users\vosp\Desktop\фото\SDC1495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00430" y="3500438"/>
            <a:ext cx="1071570" cy="14287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5016"/>
            <a:ext cx="8115328" cy="58832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Деятельность студенческого совета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2243466"/>
          </a:xfrm>
        </p:spPr>
        <p:txBody>
          <a:bodyPr>
            <a:normAutofit fontScale="92500" lnSpcReduction="10000"/>
          </a:bodyPr>
          <a:lstStyle/>
          <a:p>
            <a:r>
              <a:rPr lang="ru-RU" sz="2000" i="1" u="sng" dirty="0" smtClean="0">
                <a:solidFill>
                  <a:srgbClr val="C00000"/>
                </a:solidFill>
              </a:rPr>
              <a:t>Цели:</a:t>
            </a:r>
            <a:r>
              <a:rPr lang="ru-RU" sz="2000" dirty="0" smtClean="0">
                <a:solidFill>
                  <a:srgbClr val="C00000"/>
                </a:solidFill>
              </a:rPr>
              <a:t>                                                                 представление интересов студентов, проживающих в общежитии, осуществление </a:t>
            </a:r>
            <a:r>
              <a:rPr lang="ru-RU" sz="2000" dirty="0" smtClean="0">
                <a:solidFill>
                  <a:srgbClr val="0070C0"/>
                </a:solidFill>
              </a:rPr>
              <a:t>самоуправления и самообслуживания, развитие социально-значимых инициатив.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2243466"/>
          </a:xfrm>
        </p:spPr>
        <p:txBody>
          <a:bodyPr>
            <a:normAutofit fontScale="92500" lnSpcReduction="10000"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З</a:t>
            </a:r>
            <a:r>
              <a:rPr lang="ru-RU" sz="2000" i="1" u="sng" dirty="0" smtClean="0">
                <a:solidFill>
                  <a:srgbClr val="C00000"/>
                </a:solidFill>
              </a:rPr>
              <a:t>адачи:</a:t>
            </a:r>
            <a:r>
              <a:rPr lang="ru-RU" sz="2000" u="sng" dirty="0" smtClean="0">
                <a:solidFill>
                  <a:srgbClr val="C00000"/>
                </a:solidFill>
              </a:rPr>
              <a:t>                                                                 </a:t>
            </a:r>
            <a:r>
              <a:rPr lang="ru-RU" sz="2000" dirty="0" smtClean="0">
                <a:solidFill>
                  <a:srgbClr val="C00000"/>
                </a:solidFill>
              </a:rPr>
              <a:t>решение бытовых вопросов, профилактика нарушений правил внутреннего распорядка, сохранение студенческих традиций, формирование толерантности среди студентов</a:t>
            </a:r>
            <a:r>
              <a:rPr lang="ru-RU" sz="2000" dirty="0" smtClean="0">
                <a:solidFill>
                  <a:srgbClr val="0070C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8" name="Содержимое 3" descr="qyCSKwwtXP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5614" y="2929096"/>
            <a:ext cx="4023360" cy="3017520"/>
          </a:xfrm>
        </p:spPr>
      </p:pic>
      <p:graphicFrame>
        <p:nvGraphicFramePr>
          <p:cNvPr id="7" name="Содержимое 3"/>
          <p:cNvGraphicFramePr>
            <a:graphicFrameLocks noGrp="1"/>
          </p:cNvGraphicFramePr>
          <p:nvPr>
            <p:ph sz="quarter" idx="4"/>
          </p:nvPr>
        </p:nvGraphicFramePr>
        <p:xfrm>
          <a:off x="4857752" y="2714620"/>
          <a:ext cx="3829048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22672" cy="72578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Собрание студенческого совета, подготовка к мероприятиям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3554" name="Picture 2" descr="C:\Users\vosp\Desktop\фото\SDC17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214422"/>
            <a:ext cx="1857388" cy="1393041"/>
          </a:xfrm>
          <a:prstGeom prst="rect">
            <a:avLst/>
          </a:prstGeom>
          <a:noFill/>
        </p:spPr>
      </p:pic>
      <p:pic>
        <p:nvPicPr>
          <p:cNvPr id="23555" name="Picture 3" descr="C:\Users\vosp\Desktop\фото\SDC17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9691" y="2857496"/>
            <a:ext cx="1905013" cy="1428760"/>
          </a:xfrm>
          <a:prstGeom prst="rect">
            <a:avLst/>
          </a:prstGeom>
          <a:noFill/>
        </p:spPr>
      </p:pic>
      <p:pic>
        <p:nvPicPr>
          <p:cNvPr id="23556" name="Picture 4" descr="C:\Users\vosp\Desktop\фото\SDC176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142983"/>
            <a:ext cx="3643338" cy="2732505"/>
          </a:xfrm>
          <a:prstGeom prst="rect">
            <a:avLst/>
          </a:prstGeom>
          <a:noFill/>
        </p:spPr>
      </p:pic>
      <p:pic>
        <p:nvPicPr>
          <p:cNvPr id="23557" name="Picture 5" descr="C:\Users\vosp\Desktop\фото\SDC176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1928802"/>
            <a:ext cx="1500198" cy="2000264"/>
          </a:xfrm>
          <a:prstGeom prst="rect">
            <a:avLst/>
          </a:prstGeom>
          <a:noFill/>
        </p:spPr>
      </p:pic>
      <p:pic>
        <p:nvPicPr>
          <p:cNvPr id="23558" name="Picture 6" descr="C:\Users\vosp\Desktop\фото\SDC176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3929066"/>
            <a:ext cx="3571900" cy="2678926"/>
          </a:xfrm>
          <a:prstGeom prst="rect">
            <a:avLst/>
          </a:prstGeom>
          <a:noFill/>
        </p:spPr>
      </p:pic>
      <p:pic>
        <p:nvPicPr>
          <p:cNvPr id="8" name="Picture 2" descr="C:\Users\vosp\Desktop\фото\SDC180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94" y="4429132"/>
            <a:ext cx="2786082" cy="2089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Отчет – презентация проделанной студенческим Советом работы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3491" name="Picture 3" descr="C:\Users\Наталья\Desktop\IMG_20191220_154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643050"/>
            <a:ext cx="1714512" cy="2366027"/>
          </a:xfrm>
          <a:prstGeom prst="rect">
            <a:avLst/>
          </a:prstGeom>
          <a:noFill/>
        </p:spPr>
      </p:pic>
      <p:pic>
        <p:nvPicPr>
          <p:cNvPr id="25602" name="Picture 2" descr="C:\Users\Мегаком\Desktop\фото\Новая папка (2)\MibDjE3T3y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6789" y="1643050"/>
            <a:ext cx="1660766" cy="2216664"/>
          </a:xfrm>
          <a:prstGeom prst="rect">
            <a:avLst/>
          </a:prstGeom>
          <a:noFill/>
        </p:spPr>
      </p:pic>
      <p:pic>
        <p:nvPicPr>
          <p:cNvPr id="25603" name="Picture 3" descr="C:\Users\Мегаком\Desktop\фото\Новая папка (2)\Ps_eKuWstB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643050"/>
            <a:ext cx="1641716" cy="2191238"/>
          </a:xfrm>
          <a:prstGeom prst="rect">
            <a:avLst/>
          </a:prstGeom>
          <a:noFill/>
        </p:spPr>
      </p:pic>
      <p:pic>
        <p:nvPicPr>
          <p:cNvPr id="25604" name="Picture 4" descr="C:\Users\Мегаком\Desktop\фото\Новая папка (2)\WeG8JL1Pow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4286256"/>
            <a:ext cx="1568939" cy="2094100"/>
          </a:xfrm>
          <a:prstGeom prst="rect">
            <a:avLst/>
          </a:prstGeom>
          <a:noFill/>
        </p:spPr>
      </p:pic>
      <p:pic>
        <p:nvPicPr>
          <p:cNvPr id="25605" name="Picture 5" descr="C:\Users\Мегаком\Desktop\фото\Новая папка (2)\fQfmW33r2U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4357694"/>
            <a:ext cx="1552140" cy="2071678"/>
          </a:xfrm>
          <a:prstGeom prst="rect">
            <a:avLst/>
          </a:prstGeom>
          <a:noFill/>
        </p:spPr>
      </p:pic>
      <p:pic>
        <p:nvPicPr>
          <p:cNvPr id="25606" name="Picture 6" descr="C:\Users\Мегаком\Desktop\фото\Новая папка (2)\M44l691iU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357694"/>
            <a:ext cx="3357554" cy="20869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4298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Зал для внеурочной деятельности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000504"/>
            <a:ext cx="176809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143116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3" y="1290269"/>
            <a:ext cx="1643073" cy="235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071942"/>
            <a:ext cx="17145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357297"/>
            <a:ext cx="1714512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Учебная комната и библиотека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285860"/>
            <a:ext cx="400052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 descr="G:\20200401_122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285860"/>
            <a:ext cx="2714644" cy="2035983"/>
          </a:xfrm>
          <a:prstGeom prst="rect">
            <a:avLst/>
          </a:prstGeom>
          <a:noFill/>
        </p:spPr>
      </p:pic>
      <p:pic>
        <p:nvPicPr>
          <p:cNvPr id="13315" name="Picture 3" descr="G:\20200401_1225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571876"/>
            <a:ext cx="2928958" cy="21967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35729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Помощь в бытовых вопросах Подготовка к мероприятиям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vosp\Desktop\фото\SDC139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9" y="4000504"/>
            <a:ext cx="1857407" cy="2476541"/>
          </a:xfrm>
          <a:prstGeom prst="rect">
            <a:avLst/>
          </a:prstGeom>
          <a:noFill/>
        </p:spPr>
      </p:pic>
      <p:pic>
        <p:nvPicPr>
          <p:cNvPr id="64514" name="Picture 2" descr="C:\Users\Наталья\Desktop\фото\20190516_221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5886" y="4000505"/>
            <a:ext cx="1893106" cy="2524142"/>
          </a:xfrm>
          <a:prstGeom prst="rect">
            <a:avLst/>
          </a:prstGeom>
          <a:noFill/>
        </p:spPr>
      </p:pic>
      <p:pic>
        <p:nvPicPr>
          <p:cNvPr id="64515" name="Picture 3" descr="C:\Users\Наталья\Desktop\фото\20190516_2217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714488"/>
            <a:ext cx="1714512" cy="2286016"/>
          </a:xfrm>
          <a:prstGeom prst="rect">
            <a:avLst/>
          </a:prstGeom>
          <a:noFill/>
        </p:spPr>
      </p:pic>
      <p:pic>
        <p:nvPicPr>
          <p:cNvPr id="11266" name="Picture 2" descr="G:\Новая папка (3)\SDC139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785926"/>
            <a:ext cx="2571768" cy="1928826"/>
          </a:xfrm>
          <a:prstGeom prst="rect">
            <a:avLst/>
          </a:prstGeom>
          <a:noFill/>
        </p:spPr>
      </p:pic>
      <p:pic>
        <p:nvPicPr>
          <p:cNvPr id="10" name="Picture 2" descr="G:\фото\2019-2020 фото\20200122_1747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3" y="1821645"/>
            <a:ext cx="2524142" cy="1893107"/>
          </a:xfrm>
          <a:prstGeom prst="rect">
            <a:avLst/>
          </a:prstGeom>
          <a:noFill/>
        </p:spPr>
      </p:pic>
      <p:pic>
        <p:nvPicPr>
          <p:cNvPr id="11" name="Picture 2" descr="G:\Новая папка (3)\SDC135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4429132"/>
            <a:ext cx="2428892" cy="18216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1435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Стенд «Наша жизнь», стенгазеты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5000636"/>
            <a:ext cx="2071702" cy="155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1" name="Picture 1" descr="C:\Users\Наталья\Desktop\фото\20190610_194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142984"/>
            <a:ext cx="2286016" cy="1714512"/>
          </a:xfrm>
          <a:prstGeom prst="rect">
            <a:avLst/>
          </a:prstGeom>
          <a:noFill/>
        </p:spPr>
      </p:pic>
      <p:pic>
        <p:nvPicPr>
          <p:cNvPr id="1027" name="Picture 3" descr="G:\фото\2019-2020 фото\20191107_213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071810"/>
            <a:ext cx="2190734" cy="1643050"/>
          </a:xfrm>
          <a:prstGeom prst="rect">
            <a:avLst/>
          </a:prstGeom>
          <a:noFill/>
        </p:spPr>
      </p:pic>
      <p:pic>
        <p:nvPicPr>
          <p:cNvPr id="26626" name="Picture 2" descr="G:\Новая папка (6)\DCIM\102SSCAM\SDC178282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357562"/>
            <a:ext cx="2303858" cy="3071810"/>
          </a:xfrm>
          <a:prstGeom prst="rect">
            <a:avLst/>
          </a:prstGeom>
          <a:noFill/>
        </p:spPr>
      </p:pic>
      <p:pic>
        <p:nvPicPr>
          <p:cNvPr id="9" name="Picture 2" descr="G:\фото\2019-2020 фото\отчет март\20200305_2136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3071810"/>
            <a:ext cx="2286015" cy="1714511"/>
          </a:xfrm>
          <a:prstGeom prst="rect">
            <a:avLst/>
          </a:prstGeom>
          <a:noFill/>
        </p:spPr>
      </p:pic>
      <p:pic>
        <p:nvPicPr>
          <p:cNvPr id="10" name="Picture 2" descr="G:\фото\2019-2020 фото\отчет март\20200304_2133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1071546"/>
            <a:ext cx="2286016" cy="1714512"/>
          </a:xfrm>
          <a:prstGeom prst="rect">
            <a:avLst/>
          </a:prstGeom>
          <a:noFill/>
        </p:spPr>
      </p:pic>
      <p:pic>
        <p:nvPicPr>
          <p:cNvPr id="11" name="Picture 3" descr="G:\фото\2019-2020 фото\20190926_19113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6" y="1142984"/>
            <a:ext cx="2500330" cy="1875248"/>
          </a:xfrm>
          <a:prstGeom prst="rect">
            <a:avLst/>
          </a:prstGeom>
          <a:noFill/>
        </p:spPr>
      </p:pic>
      <p:pic>
        <p:nvPicPr>
          <p:cNvPr id="12" name="Picture 4" descr="C:\Users\Мегаком\Desktop\фото\SDC1826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88" y="4929198"/>
            <a:ext cx="2214578" cy="16609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Посвящение в жильцы общежития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4579" name="Picture 3" descr="C:\Users\vosp\Desktop\фото\SDC176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3" y="1178702"/>
            <a:ext cx="2143140" cy="1607355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143248"/>
            <a:ext cx="2143140" cy="160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142984"/>
            <a:ext cx="22860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vosp\Desktop\фото\SDC154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143249"/>
            <a:ext cx="1143008" cy="152401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4929198"/>
            <a:ext cx="2190733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5000636"/>
            <a:ext cx="218968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 descr="C:\Users\vosp\Desktop\фото\SDC177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34" y="1285860"/>
            <a:ext cx="1232306" cy="1643074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3071810"/>
            <a:ext cx="2214578" cy="166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 descr="C:\Users\vosp\Desktop\фото\SDC1539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1238235"/>
            <a:ext cx="1285884" cy="1714512"/>
          </a:xfrm>
          <a:prstGeom prst="rect">
            <a:avLst/>
          </a:prstGeom>
          <a:noFill/>
        </p:spPr>
      </p:pic>
      <p:pic>
        <p:nvPicPr>
          <p:cNvPr id="14" name="Picture 4" descr="C:\Users\vosp\Desktop\фото\SDC1777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4857759"/>
            <a:ext cx="2333609" cy="1750207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15272" y="3143248"/>
            <a:ext cx="11767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357694"/>
            <a:ext cx="7858180" cy="2500306"/>
          </a:xfrm>
        </p:spPr>
        <p:txBody>
          <a:bodyPr>
            <a:normAutofit fontScale="90000"/>
          </a:bodyPr>
          <a:lstStyle/>
          <a:p>
            <a:pPr lvl="0" indent="450850" algn="ctr" fontAlgn="base">
              <a:spcAft>
                <a:spcPct val="0"/>
              </a:spcAft>
              <a:tabLst>
                <a:tab pos="-800100" algn="l"/>
              </a:tabLst>
            </a:pP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Целью аналитического отчета </a:t>
            </a:r>
            <a:r>
              <a:rPr lang="ru-RU" sz="2200" dirty="0" smtClean="0"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самоанализ и самооценка профессиональной деятельности  по воспитательной работе в общежитии за </a:t>
            </a:r>
            <a:r>
              <a:rPr lang="ru-RU" sz="22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межаттестационный</a:t>
            </a: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период </a:t>
            </a:r>
            <a:b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аналитического отчета:</a:t>
            </a:r>
            <a:r>
              <a:rPr lang="ru-RU" sz="2200" b="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проанализировать эффективность профессиональной педагогической деятельности в воспитательном  процессе;  выявить проблемы, возникшие в ходе профессиональной деятельности и спроектировать пути их решения  в следующий </a:t>
            </a:r>
            <a:r>
              <a:rPr lang="ru-RU" sz="22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межаттестационный</a:t>
            </a: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период .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14282" y="571480"/>
            <a:ext cx="3714776" cy="3571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себе: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214810" y="428604"/>
            <a:ext cx="4471990" cy="571504"/>
          </a:xfrm>
        </p:spPr>
        <p:txBody>
          <a:bodyPr>
            <a:normAutofit fontScale="25000" lnSpcReduction="20000"/>
          </a:bodyPr>
          <a:lstStyle/>
          <a:p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образовании:</a:t>
            </a:r>
          </a:p>
          <a:p>
            <a:endParaRPr lang="ru-RU" sz="8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642910" y="1071546"/>
            <a:ext cx="3500462" cy="2571768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Соколова Наталья Сергеевна, автор тезисов является воспитателем  общежития ГАПОУ СО «Екатеринбургский экономико-технологический колледж». 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Стаж педагогической работы - 14 лет,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стаж работы в данном учреждении – 3,6 года,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стаж работы в должности воспитателя общежития 3 года 6 месяцев. 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Аттестацию автор тезисов проходит впервые.</a:t>
            </a:r>
          </a:p>
          <a:p>
            <a:pPr algn="just"/>
            <a:endParaRPr lang="ru-RU" sz="1600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214810" y="1071546"/>
            <a:ext cx="4286280" cy="2928958"/>
          </a:xfrm>
        </p:spPr>
        <p:txBody>
          <a:bodyPr>
            <a:noAutofit/>
          </a:bodyPr>
          <a:lstStyle/>
          <a:p>
            <a:pPr mar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800100" algn="l"/>
              </a:tabLst>
            </a:pPr>
            <a:r>
              <a:rPr lang="ru-RU" sz="1200" b="1" dirty="0" smtClean="0">
                <a:solidFill>
                  <a:srgbClr val="002060"/>
                </a:solidFill>
              </a:rPr>
              <a:t>Образование</a:t>
            </a:r>
            <a:r>
              <a:rPr lang="ru-RU" sz="1000" dirty="0" smtClean="0">
                <a:solidFill>
                  <a:srgbClr val="002060"/>
                </a:solidFill>
              </a:rPr>
              <a:t>: среднее профессиональное (повышенный уровень), окончила ГОУ СПО СО «</a:t>
            </a:r>
            <a:r>
              <a:rPr lang="ru-RU" sz="1000" dirty="0" err="1" smtClean="0">
                <a:solidFill>
                  <a:srgbClr val="002060"/>
                </a:solidFill>
              </a:rPr>
              <a:t>Алапаевский</a:t>
            </a:r>
            <a:r>
              <a:rPr lang="ru-RU" sz="1000" dirty="0" smtClean="0">
                <a:solidFill>
                  <a:srgbClr val="002060"/>
                </a:solidFill>
              </a:rPr>
              <a:t> профессионально – педагогический колледж» в 2007 году по специальности «Профессиональное обучение», профиль: «Технология продовольственных продуктов». Присвоена квалификация «Мастер профессионального обучения, технолог».</a:t>
            </a:r>
          </a:p>
          <a:p>
            <a:pPr mar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800100" algn="l"/>
              </a:tabLst>
            </a:pPr>
            <a:r>
              <a:rPr lang="ru-RU" sz="1200" b="1" dirty="0" smtClean="0">
                <a:solidFill>
                  <a:srgbClr val="002060"/>
                </a:solidFill>
              </a:rPr>
              <a:t>В  </a:t>
            </a:r>
            <a:r>
              <a:rPr lang="ru-RU" sz="1200" b="1" dirty="0" err="1" smtClean="0">
                <a:solidFill>
                  <a:srgbClr val="002060"/>
                </a:solidFill>
              </a:rPr>
              <a:t>межаттестационный</a:t>
            </a:r>
            <a:r>
              <a:rPr lang="ru-RU" sz="1200" b="1" dirty="0" smtClean="0">
                <a:solidFill>
                  <a:srgbClr val="002060"/>
                </a:solidFill>
              </a:rPr>
              <a:t>  период:</a:t>
            </a:r>
          </a:p>
          <a:p>
            <a:pPr mar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800100" algn="l"/>
              </a:tabLst>
            </a:pPr>
            <a:r>
              <a:rPr lang="ru-RU" sz="1000" dirty="0" smtClean="0">
                <a:solidFill>
                  <a:srgbClr val="002060"/>
                </a:solidFill>
              </a:rPr>
              <a:t>2017 г. ГБУЗ СО «Свердловский областной центр профилактики и борьбы со СПИД» (Сертификат (8 часов), дата выдачи 19 сентября 2017 г.);</a:t>
            </a:r>
          </a:p>
          <a:p>
            <a:pPr mar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800100" algn="l"/>
              </a:tabLst>
            </a:pPr>
            <a:r>
              <a:rPr lang="ru-RU" sz="1000" dirty="0" smtClean="0">
                <a:solidFill>
                  <a:srgbClr val="002060"/>
                </a:solidFill>
              </a:rPr>
              <a:t> 2017 г. ГАПОУ СО «Екатеринбургский экономико-технологический колледж», Областной семинар «ПРОТИВОДЕЙСТВИЕ ИДЕОЛОГИИ ТЕРРОРИЗМА И ЭКСТРЕМИЗМА В ОБРАЗОВАТЕЛЬНОЙ СФЕРЕ» в объеме 8 академических часов;</a:t>
            </a:r>
          </a:p>
          <a:p>
            <a:pPr mar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800100" algn="l"/>
              </a:tabLst>
            </a:pPr>
            <a:r>
              <a:rPr lang="ru-RU" sz="1000" dirty="0" smtClean="0">
                <a:solidFill>
                  <a:srgbClr val="002060"/>
                </a:solidFill>
              </a:rPr>
              <a:t>2017 г. ФГБОУ ВО «Уральский государственный педагогический университет» Институт социального образования. Семинар «ДЕСТРУКТИВНОЕ ВЛИЯНИЕ МОЛОДЕЖНЫХ СУБКУЛЬТУР: ГРУППЫ СМЕРТИ».</a:t>
            </a:r>
          </a:p>
          <a:p>
            <a:pPr marL="0" lvl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800100" algn="l"/>
              </a:tabLs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фото\2019-2020 фото\20190925_192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28604"/>
            <a:ext cx="2571768" cy="1928826"/>
          </a:xfrm>
          <a:prstGeom prst="rect">
            <a:avLst/>
          </a:prstGeom>
          <a:noFill/>
        </p:spPr>
      </p:pic>
      <p:pic>
        <p:nvPicPr>
          <p:cNvPr id="7171" name="Picture 3" descr="G:\фото\2019-2020 фото\20190925_193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643182"/>
            <a:ext cx="2143108" cy="1607331"/>
          </a:xfrm>
          <a:prstGeom prst="rect">
            <a:avLst/>
          </a:prstGeom>
          <a:noFill/>
        </p:spPr>
      </p:pic>
      <p:pic>
        <p:nvPicPr>
          <p:cNvPr id="7172" name="Picture 4" descr="G:\фото\2019-2020 фото\20190925_1939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500042"/>
            <a:ext cx="2857488" cy="1904618"/>
          </a:xfrm>
          <a:prstGeom prst="rect">
            <a:avLst/>
          </a:prstGeom>
          <a:noFill/>
        </p:spPr>
      </p:pic>
      <p:pic>
        <p:nvPicPr>
          <p:cNvPr id="7173" name="Picture 5" descr="G:\фото\2019-2020 фото\20190925_1943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2786058"/>
            <a:ext cx="2095483" cy="1571612"/>
          </a:xfrm>
          <a:prstGeom prst="rect">
            <a:avLst/>
          </a:prstGeom>
          <a:noFill/>
        </p:spPr>
      </p:pic>
      <p:pic>
        <p:nvPicPr>
          <p:cNvPr id="7174" name="Picture 6" descr="G:\фото\2019-2020 фото\20190925_1953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572008"/>
            <a:ext cx="1571636" cy="2095514"/>
          </a:xfrm>
          <a:prstGeom prst="rect">
            <a:avLst/>
          </a:prstGeom>
          <a:noFill/>
        </p:spPr>
      </p:pic>
      <p:pic>
        <p:nvPicPr>
          <p:cNvPr id="7175" name="Picture 7" descr="G:\фото\2019-2020 фото\FL_DZ7jj6Y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4572008"/>
            <a:ext cx="1496251" cy="1998332"/>
          </a:xfrm>
          <a:prstGeom prst="rect">
            <a:avLst/>
          </a:prstGeom>
          <a:noFill/>
        </p:spPr>
      </p:pic>
      <p:pic>
        <p:nvPicPr>
          <p:cNvPr id="7176" name="Picture 8" descr="G:\фото\2019-2020 фото\HXCzbi7fak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4643446"/>
            <a:ext cx="1500198" cy="2000264"/>
          </a:xfrm>
          <a:prstGeom prst="rect">
            <a:avLst/>
          </a:prstGeom>
          <a:noFill/>
        </p:spPr>
      </p:pic>
      <p:pic>
        <p:nvPicPr>
          <p:cNvPr id="7177" name="Picture 9" descr="G:\фото\2019-2020 фото\p23-LIkBgZM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942" y="4572008"/>
            <a:ext cx="1500198" cy="2003603"/>
          </a:xfrm>
          <a:prstGeom prst="rect">
            <a:avLst/>
          </a:prstGeom>
          <a:noFill/>
        </p:spPr>
      </p:pic>
      <p:pic>
        <p:nvPicPr>
          <p:cNvPr id="5122" name="Picture 2" descr="G:\Новая папка (3)\IMG_417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4414" y="285728"/>
            <a:ext cx="1607337" cy="2143116"/>
          </a:xfrm>
          <a:prstGeom prst="rect">
            <a:avLst/>
          </a:prstGeom>
          <a:noFill/>
        </p:spPr>
      </p:pic>
      <p:pic>
        <p:nvPicPr>
          <p:cNvPr id="5123" name="Picture 3" descr="C:\Users\Мегаком\Desktop\фото\2019-2020 фото\0Bhhf62RlPE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43306" y="2714620"/>
            <a:ext cx="2186758" cy="16373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«Хэллоуин»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2290" name="Picture 2" descr="C:\Users\vosp\Desktop\фото\SDC15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571612"/>
            <a:ext cx="2571769" cy="1928827"/>
          </a:xfrm>
          <a:prstGeom prst="rect">
            <a:avLst/>
          </a:prstGeom>
          <a:noFill/>
        </p:spPr>
      </p:pic>
      <p:pic>
        <p:nvPicPr>
          <p:cNvPr id="12291" name="Picture 3" descr="C:\Users\vosp\Desktop\фото\SDC15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357298"/>
            <a:ext cx="1889510" cy="2519346"/>
          </a:xfrm>
          <a:prstGeom prst="rect">
            <a:avLst/>
          </a:prstGeom>
          <a:noFill/>
        </p:spPr>
      </p:pic>
      <p:pic>
        <p:nvPicPr>
          <p:cNvPr id="3074" name="Picture 2" descr="G:\Новая папка (3)\20191031_2054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571612"/>
            <a:ext cx="2518923" cy="1928826"/>
          </a:xfrm>
          <a:prstGeom prst="rect">
            <a:avLst/>
          </a:prstGeom>
          <a:noFill/>
        </p:spPr>
      </p:pic>
      <p:pic>
        <p:nvPicPr>
          <p:cNvPr id="3075" name="Picture 3" descr="G:\Новая папка (3)\SDC132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143380"/>
            <a:ext cx="2643174" cy="1982380"/>
          </a:xfrm>
          <a:prstGeom prst="rect">
            <a:avLst/>
          </a:prstGeom>
          <a:noFill/>
        </p:spPr>
      </p:pic>
      <p:pic>
        <p:nvPicPr>
          <p:cNvPr id="3076" name="Picture 4" descr="G:\Новая папка (3)\SDC155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4214818"/>
            <a:ext cx="1625197" cy="2166929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636" y="4214818"/>
            <a:ext cx="2593302" cy="19449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1435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«День матери»,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«Кулинарный конкурс»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3554" name="Picture 2" descr="C:\Users\Мегаком\Desktop\фото\SDC17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071942"/>
            <a:ext cx="3286148" cy="2464611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6380" y="4071942"/>
            <a:ext cx="3286148" cy="24646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012666" y="1345392"/>
            <a:ext cx="2762269" cy="20717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87"/>
          <a:stretch/>
        </p:blipFill>
        <p:spPr>
          <a:xfrm rot="5400000">
            <a:off x="3514593" y="1271697"/>
            <a:ext cx="2882824" cy="23396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1"/>
          <a:stretch/>
        </p:blipFill>
        <p:spPr>
          <a:xfrm rot="5400000">
            <a:off x="1088846" y="1411428"/>
            <a:ext cx="2680027" cy="2143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Настольные игры и теннис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" name="Объект 1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2976" y="1428736"/>
            <a:ext cx="3524275" cy="30003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2714620"/>
            <a:ext cx="3928348" cy="34463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71480"/>
            <a:ext cx="7279796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«Новый год»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9699" name="Picture 3" descr="C:\Users\vosp\Desktop\фото\SDC18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143380"/>
            <a:ext cx="2857520" cy="2143139"/>
          </a:xfrm>
          <a:prstGeom prst="rect">
            <a:avLst/>
          </a:prstGeom>
          <a:noFill/>
        </p:spPr>
      </p:pic>
      <p:pic>
        <p:nvPicPr>
          <p:cNvPr id="29700" name="Picture 4" descr="C:\Users\vosp\Desktop\фото\SDC18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85860"/>
            <a:ext cx="2762269" cy="2071702"/>
          </a:xfrm>
          <a:prstGeom prst="rect">
            <a:avLst/>
          </a:prstGeom>
          <a:noFill/>
        </p:spPr>
      </p:pic>
      <p:pic>
        <p:nvPicPr>
          <p:cNvPr id="29701" name="Picture 5" descr="C:\Users\vosp\Desktop\фото\SDC18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428736"/>
            <a:ext cx="3143272" cy="2357454"/>
          </a:xfrm>
          <a:prstGeom prst="rect">
            <a:avLst/>
          </a:prstGeom>
          <a:noFill/>
        </p:spPr>
      </p:pic>
      <p:pic>
        <p:nvPicPr>
          <p:cNvPr id="21506" name="Picture 2" descr="C:\Users\Мегаком\Desktop\фото\SDC138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1571612"/>
            <a:ext cx="1815366" cy="2286016"/>
          </a:xfrm>
          <a:prstGeom prst="rect">
            <a:avLst/>
          </a:prstGeom>
          <a:noFill/>
        </p:spPr>
      </p:pic>
      <p:pic>
        <p:nvPicPr>
          <p:cNvPr id="21507" name="Picture 3" descr="C:\Users\Мегаком\Desktop\фото\SDC180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214818"/>
            <a:ext cx="2667019" cy="2000264"/>
          </a:xfrm>
          <a:prstGeom prst="rect">
            <a:avLst/>
          </a:prstGeom>
          <a:noFill/>
        </p:spPr>
      </p:pic>
      <p:pic>
        <p:nvPicPr>
          <p:cNvPr id="21509" name="Picture 5" descr="C:\Users\Мегаком\Desktop\фото\YOB6jBUrSE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4071942"/>
            <a:ext cx="1857370" cy="24764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28604"/>
            <a:ext cx="7498080" cy="12144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«День студента»,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«День влюбленных»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C:\Users\Мегаком\Desktop\фото\SDC158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785926"/>
            <a:ext cx="3000396" cy="2250297"/>
          </a:xfrm>
          <a:prstGeom prst="rect">
            <a:avLst/>
          </a:prstGeom>
          <a:noFill/>
        </p:spPr>
      </p:pic>
      <p:pic>
        <p:nvPicPr>
          <p:cNvPr id="5" name="Picture 3" descr="C:\Users\vosp\Desktop\фото\SDC156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14554"/>
            <a:ext cx="4572032" cy="3429024"/>
          </a:xfrm>
          <a:prstGeom prst="rect">
            <a:avLst/>
          </a:prstGeom>
          <a:noFill/>
        </p:spPr>
      </p:pic>
      <p:pic>
        <p:nvPicPr>
          <p:cNvPr id="22531" name="Picture 3" descr="C:\Users\Мегаком\Desktop\фото\SDC159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357694"/>
            <a:ext cx="3000396" cy="22502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143800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«Масленица»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3571900" cy="476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G:\фото\2019-2020 фото\фотоотчет февраль\SDC159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9891" y="1500174"/>
            <a:ext cx="3589761" cy="47863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85794"/>
            <a:ext cx="6351102" cy="100013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«День без сигарет»,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«День борьбы со </a:t>
            </a:r>
            <a:r>
              <a:rPr lang="ru-RU" sz="3200" b="1" dirty="0" err="1" smtClean="0">
                <a:solidFill>
                  <a:srgbClr val="C00000"/>
                </a:solidFill>
              </a:rPr>
              <a:t>СПИДом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G:\фото\20190530_214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00240"/>
            <a:ext cx="3571900" cy="2232438"/>
          </a:xfrm>
          <a:prstGeom prst="rect">
            <a:avLst/>
          </a:prstGeom>
          <a:noFill/>
        </p:spPr>
      </p:pic>
      <p:pic>
        <p:nvPicPr>
          <p:cNvPr id="15363" name="Picture 3" descr="C:\Users\Мегаком\Desktop\фото\SDC133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0"/>
            <a:ext cx="3429024" cy="2161000"/>
          </a:xfrm>
          <a:prstGeom prst="rect">
            <a:avLst/>
          </a:prstGeom>
          <a:noFill/>
        </p:spPr>
      </p:pic>
      <p:pic>
        <p:nvPicPr>
          <p:cNvPr id="15364" name="Picture 4" descr="C:\Users\Мегаком\Desktop\фото\SDC135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429132"/>
            <a:ext cx="3357586" cy="2143140"/>
          </a:xfrm>
          <a:prstGeom prst="rect">
            <a:avLst/>
          </a:prstGeom>
          <a:noFill/>
        </p:spPr>
      </p:pic>
      <p:pic>
        <p:nvPicPr>
          <p:cNvPr id="15365" name="Picture 5" descr="C:\Users\Мегаком\Desktop\фото\SDC178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429132"/>
            <a:ext cx="3357586" cy="21070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50099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«День защитника отечества»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22" name="Picture 2" descr="C:\Users\vosp\Desktop\фото\SDC18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5" y="1500174"/>
            <a:ext cx="3268289" cy="4357718"/>
          </a:xfrm>
          <a:prstGeom prst="rect">
            <a:avLst/>
          </a:prstGeom>
          <a:noFill/>
        </p:spPr>
      </p:pic>
      <p:pic>
        <p:nvPicPr>
          <p:cNvPr id="30723" name="Picture 3" descr="C:\Users\vosp\Desktop\фото\SDC18218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57364"/>
            <a:ext cx="4467588" cy="3571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572428" cy="13572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«Международный женский день»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1746" name="Picture 2" descr="C:\Users\vosp\Desktop\фото\SDC18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571612"/>
            <a:ext cx="3143272" cy="2357454"/>
          </a:xfrm>
          <a:prstGeom prst="rect">
            <a:avLst/>
          </a:prstGeom>
          <a:noFill/>
        </p:spPr>
      </p:pic>
      <p:pic>
        <p:nvPicPr>
          <p:cNvPr id="31747" name="Picture 3" descr="C:\Users\vosp\Desktop\фото\SDC18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14554"/>
            <a:ext cx="4286280" cy="3214710"/>
          </a:xfrm>
          <a:prstGeom prst="rect">
            <a:avLst/>
          </a:prstGeom>
          <a:noFill/>
        </p:spPr>
      </p:pic>
      <p:pic>
        <p:nvPicPr>
          <p:cNvPr id="31748" name="Picture 4" descr="C:\Users\vosp\Desktop\фото\SDC182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071942"/>
            <a:ext cx="3167085" cy="23753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715304" cy="2286016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>
                <a:solidFill>
                  <a:srgbClr val="C00000"/>
                </a:solidFill>
              </a:rPr>
              <a:t>Цель воспитательной работы: </a:t>
            </a:r>
            <a:r>
              <a:rPr lang="ru-RU" sz="2700" dirty="0" smtClean="0">
                <a:solidFill>
                  <a:srgbClr val="0070C0"/>
                </a:solidFill>
              </a:rPr>
              <a:t/>
            </a:r>
            <a:br>
              <a:rPr lang="ru-RU" sz="27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Создание благоприятных условий для всестороннего развития и самореализации личности, готовой в новых социально – экономических условиях самосовершенствоваться и самостоятельно решать возникающие проблемы. </a:t>
            </a: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3000372"/>
            <a:ext cx="3357586" cy="3187068"/>
          </a:xfrm>
        </p:spPr>
        <p:txBody>
          <a:bodyPr>
            <a:normAutofit fontScale="47500" lnSpcReduction="20000"/>
          </a:bodyPr>
          <a:lstStyle/>
          <a:p>
            <a:pPr marL="596646" indent="-514350">
              <a:buFont typeface="Arial" pitchFamily="34" charset="0"/>
              <a:buChar char="•"/>
            </a:pPr>
            <a:r>
              <a:rPr lang="ru-RU" sz="4400" dirty="0" smtClean="0">
                <a:solidFill>
                  <a:srgbClr val="C00000"/>
                </a:solidFill>
              </a:rPr>
              <a:t>Направления деятельности:</a:t>
            </a:r>
          </a:p>
          <a:p>
            <a:pPr marL="825246" indent="-742950" algn="just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1.Организационно – бытовая, </a:t>
            </a:r>
          </a:p>
          <a:p>
            <a:pPr marL="825246" indent="-742950" algn="just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2. Адаптационная, </a:t>
            </a:r>
          </a:p>
          <a:p>
            <a:pPr marL="825246" indent="-742950" algn="just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3.Студенческого самоуправления, </a:t>
            </a:r>
          </a:p>
          <a:p>
            <a:pPr marL="825246" indent="-742950" algn="just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4. Внеурочная, </a:t>
            </a:r>
          </a:p>
          <a:p>
            <a:pPr marL="825246" indent="-742950" algn="just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5. Профилактическая.</a:t>
            </a:r>
          </a:p>
          <a:p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57554" y="2643182"/>
            <a:ext cx="5214974" cy="385765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Реализация задач: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Создание благоприятных социально-бытовых условий для  поддержания порядка и дисциплины в общежитии.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Создание условий для успешной адаптации к условиям проживания в общежитии .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Развитие  студенческого самоуправления,  как фактора успешной социализации. 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Организация досуга и занятости во внеурочное время.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Профилактика  </a:t>
            </a:r>
            <a:r>
              <a:rPr lang="ru-RU" sz="1800" dirty="0" err="1" smtClean="0">
                <a:solidFill>
                  <a:srgbClr val="002060"/>
                </a:solidFill>
              </a:rPr>
              <a:t>девиантного</a:t>
            </a:r>
            <a:r>
              <a:rPr lang="ru-RU" sz="1800" dirty="0" smtClean="0">
                <a:solidFill>
                  <a:srgbClr val="002060"/>
                </a:solidFill>
              </a:rPr>
              <a:t> и </a:t>
            </a:r>
            <a:r>
              <a:rPr lang="ru-RU" sz="1800" dirty="0" err="1" smtClean="0">
                <a:solidFill>
                  <a:srgbClr val="002060"/>
                </a:solidFill>
              </a:rPr>
              <a:t>делинквентного</a:t>
            </a:r>
            <a:r>
              <a:rPr lang="ru-RU" sz="1800" dirty="0" smtClean="0">
                <a:solidFill>
                  <a:srgbClr val="002060"/>
                </a:solidFill>
              </a:rPr>
              <a:t> поведения, формирование гражданской позиции.</a:t>
            </a:r>
          </a:p>
          <a:p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42918"/>
            <a:ext cx="749808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Творческие вечера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vosp\Desktop\фото\SDC149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71678"/>
            <a:ext cx="4286280" cy="3214711"/>
          </a:xfrm>
          <a:prstGeom prst="rect">
            <a:avLst/>
          </a:prstGeom>
          <a:noFill/>
        </p:spPr>
      </p:pic>
      <p:pic>
        <p:nvPicPr>
          <p:cNvPr id="9219" name="Picture 3" descr="C:\Users\vosp\Desktop\фото\SDC14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643050"/>
            <a:ext cx="3214711" cy="4286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857232"/>
            <a:ext cx="7498080" cy="5715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Мини-концерты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vosp\Desktop\фото\SDC13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4572032" cy="3429024"/>
          </a:xfrm>
          <a:prstGeom prst="rect">
            <a:avLst/>
          </a:prstGeom>
          <a:noFill/>
        </p:spPr>
      </p:pic>
      <p:pic>
        <p:nvPicPr>
          <p:cNvPr id="3076" name="Picture 4" descr="C:\Users\vosp\Desktop\фото\SDC14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714488"/>
            <a:ext cx="3364783" cy="44863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215238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Дискотеки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3314" name="Picture 2" descr="C:\Users\vosp\Desktop\фото\SDC155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14422"/>
            <a:ext cx="3286148" cy="2464610"/>
          </a:xfrm>
          <a:prstGeom prst="rect">
            <a:avLst/>
          </a:prstGeom>
          <a:noFill/>
        </p:spPr>
      </p:pic>
      <p:pic>
        <p:nvPicPr>
          <p:cNvPr id="13317" name="Picture 5" descr="C:\Users\vosp\Desktop\фото\SDC156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071942"/>
            <a:ext cx="3381400" cy="2536049"/>
          </a:xfrm>
          <a:prstGeom prst="rect">
            <a:avLst/>
          </a:prstGeom>
          <a:noFill/>
        </p:spPr>
      </p:pic>
      <p:pic>
        <p:nvPicPr>
          <p:cNvPr id="7" name="Picture 4" descr="C:\Users\vosp\Desktop\фото\SDC15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071942"/>
            <a:ext cx="3286148" cy="2464610"/>
          </a:xfrm>
          <a:prstGeom prst="rect">
            <a:avLst/>
          </a:prstGeom>
          <a:noFill/>
        </p:spPr>
      </p:pic>
      <p:pic>
        <p:nvPicPr>
          <p:cNvPr id="12290" name="Picture 2" descr="G:\Новая папка (3)\SDC155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196562"/>
            <a:ext cx="3214677" cy="241100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14356"/>
            <a:ext cx="7498080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Проект «1000 добрых дел»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G:\фото\SDC1359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786058"/>
            <a:ext cx="2006975" cy="2714644"/>
          </a:xfrm>
          <a:prstGeom prst="rect">
            <a:avLst/>
          </a:prstGeom>
          <a:noFill/>
        </p:spPr>
      </p:pic>
      <p:pic>
        <p:nvPicPr>
          <p:cNvPr id="10242" name="Picture 2" descr="G:\Новая папка (3)\SDC135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88"/>
            <a:ext cx="2857488" cy="2143116"/>
          </a:xfrm>
          <a:prstGeom prst="rect">
            <a:avLst/>
          </a:prstGeom>
          <a:noFill/>
        </p:spPr>
      </p:pic>
      <p:pic>
        <p:nvPicPr>
          <p:cNvPr id="10245" name="Picture 5" descr="G:\Новая папка (3)\SDC137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14818"/>
            <a:ext cx="2952770" cy="2214578"/>
          </a:xfrm>
          <a:prstGeom prst="rect">
            <a:avLst/>
          </a:prstGeom>
          <a:noFill/>
        </p:spPr>
      </p:pic>
      <p:pic>
        <p:nvPicPr>
          <p:cNvPr id="10246" name="Picture 6" descr="C:\Users\Мегаком\Desktop\фото\2019-2020 фото\отчет март\20200302_1813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714488"/>
            <a:ext cx="2857520" cy="2143140"/>
          </a:xfrm>
          <a:prstGeom prst="rect">
            <a:avLst/>
          </a:prstGeom>
          <a:noFill/>
        </p:spPr>
      </p:pic>
      <p:pic>
        <p:nvPicPr>
          <p:cNvPr id="10247" name="Picture 7" descr="C:\Users\Мегаком\Desktop\фото\2019-2020 фото\отчет март\20200303_1850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4214794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21442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Конкурсы, соревнования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7650" name="Picture 2" descr="C:\Users\vosp\Desktop\фото\SDC178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4857760"/>
            <a:ext cx="2190734" cy="164305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000372"/>
            <a:ext cx="2214578" cy="165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Наталья\Desktop\IMG_20191219_2037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2928934"/>
            <a:ext cx="2286016" cy="1714512"/>
          </a:xfrm>
          <a:prstGeom prst="rect">
            <a:avLst/>
          </a:prstGeom>
          <a:noFill/>
        </p:spPr>
      </p:pic>
      <p:pic>
        <p:nvPicPr>
          <p:cNvPr id="7171" name="Picture 3" descr="G:\Новая папка (3)\mG5lUh0NAs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857496"/>
            <a:ext cx="2428892" cy="1639523"/>
          </a:xfrm>
          <a:prstGeom prst="rect">
            <a:avLst/>
          </a:prstGeom>
          <a:noFill/>
        </p:spPr>
      </p:pic>
      <p:pic>
        <p:nvPicPr>
          <p:cNvPr id="8" name="Picture 2" descr="C:\Users\vosp\Desktop\фото\SDC156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1142984"/>
            <a:ext cx="2143140" cy="1607355"/>
          </a:xfrm>
          <a:prstGeom prst="rect">
            <a:avLst/>
          </a:prstGeom>
          <a:noFill/>
        </p:spPr>
      </p:pic>
      <p:pic>
        <p:nvPicPr>
          <p:cNvPr id="7172" name="Picture 4" descr="G:\Новая папка (3)\SDC141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4857761"/>
            <a:ext cx="2286016" cy="1714512"/>
          </a:xfrm>
          <a:prstGeom prst="rect">
            <a:avLst/>
          </a:prstGeom>
          <a:noFill/>
        </p:spPr>
      </p:pic>
      <p:pic>
        <p:nvPicPr>
          <p:cNvPr id="7173" name="Picture 5" descr="C:\Users\Мегаком\Desktop\фото\2019-2020 фото\20190925_185344(0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7515" y="4857760"/>
            <a:ext cx="2190765" cy="1643074"/>
          </a:xfrm>
          <a:prstGeom prst="rect">
            <a:avLst/>
          </a:prstGeom>
          <a:noFill/>
        </p:spPr>
      </p:pic>
      <p:pic>
        <p:nvPicPr>
          <p:cNvPr id="7174" name="Picture 6" descr="C:\Users\Мегаком\Desktop\фото\2019-2020 фото\20190925_18573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85852" y="1571612"/>
            <a:ext cx="2286016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7072362" cy="9286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Тематические лекции,  дискуссии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Users\vosp\Desktop\фото\SDC158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4129117" cy="3643338"/>
          </a:xfrm>
          <a:prstGeom prst="rect">
            <a:avLst/>
          </a:prstGeom>
          <a:noFill/>
        </p:spPr>
      </p:pic>
      <p:pic>
        <p:nvPicPr>
          <p:cNvPr id="9" name="Picture 2" descr="C:\Users\vosp\Desktop\фото\SDC157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571612"/>
            <a:ext cx="3143272" cy="2357454"/>
          </a:xfrm>
          <a:prstGeom prst="rect">
            <a:avLst/>
          </a:prstGeom>
          <a:noFill/>
        </p:spPr>
      </p:pic>
      <p:pic>
        <p:nvPicPr>
          <p:cNvPr id="6146" name="Picture 2" descr="G:\Новая папка (3)\IMG_8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143380"/>
            <a:ext cx="3238521" cy="24288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00042"/>
            <a:ext cx="7065482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«Мастер-классы»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9" name="Picture 3" descr="G:\фото\2019-2020 фото\фотоотчет февраль\SDC15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7298"/>
            <a:ext cx="1928826" cy="2571768"/>
          </a:xfrm>
          <a:prstGeom prst="rect">
            <a:avLst/>
          </a:prstGeom>
          <a:noFill/>
        </p:spPr>
      </p:pic>
      <p:pic>
        <p:nvPicPr>
          <p:cNvPr id="4100" name="Picture 4" descr="G:\фото\2019-2020 фото\фотоотчет февраль\SDC159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357298"/>
            <a:ext cx="1910986" cy="2547980"/>
          </a:xfrm>
          <a:prstGeom prst="rect">
            <a:avLst/>
          </a:prstGeom>
          <a:noFill/>
        </p:spPr>
      </p:pic>
      <p:pic>
        <p:nvPicPr>
          <p:cNvPr id="4102" name="Picture 6" descr="G:\фото\2019-2020 фото\фотоотчет февраль\SDC159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285860"/>
            <a:ext cx="1982405" cy="2643206"/>
          </a:xfrm>
          <a:prstGeom prst="rect">
            <a:avLst/>
          </a:prstGeom>
          <a:noFill/>
        </p:spPr>
      </p:pic>
      <p:pic>
        <p:nvPicPr>
          <p:cNvPr id="2050" name="Picture 2" descr="G:\Новая папка (3)\20191014_1928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071942"/>
            <a:ext cx="3357554" cy="2518166"/>
          </a:xfrm>
          <a:prstGeom prst="rect">
            <a:avLst/>
          </a:prstGeom>
          <a:noFill/>
        </p:spPr>
      </p:pic>
      <p:pic>
        <p:nvPicPr>
          <p:cNvPr id="2051" name="Picture 3" descr="G:\Новая папка (3)\20191014_1928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4071942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71480"/>
            <a:ext cx="7715304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Чаепитие «Кулинарные посиделки»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G:\Новая папка (3)\aLTw33lwm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571612"/>
            <a:ext cx="3536180" cy="4714908"/>
          </a:xfrm>
          <a:prstGeom prst="rect">
            <a:avLst/>
          </a:prstGeom>
          <a:noFill/>
        </p:spPr>
      </p:pic>
      <p:pic>
        <p:nvPicPr>
          <p:cNvPr id="4099" name="Picture 3" descr="G:\Новая папка (3)\-eY_lFmhm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5"/>
            <a:ext cx="3643338" cy="48577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358246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Лекция </a:t>
            </a:r>
            <a:r>
              <a:rPr lang="ru-RU" sz="3600" b="1" dirty="0" smtClean="0">
                <a:solidFill>
                  <a:srgbClr val="C00000"/>
                </a:solidFill>
              </a:rPr>
              <a:t>«УРАЛ БЕЗ НАРКОТИКОВ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»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C:\Users\vosp\Desktop\фото\SDC15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3116"/>
            <a:ext cx="4071966" cy="3429026"/>
          </a:xfrm>
          <a:prstGeom prst="rect">
            <a:avLst/>
          </a:prstGeom>
          <a:noFill/>
        </p:spPr>
      </p:pic>
      <p:pic>
        <p:nvPicPr>
          <p:cNvPr id="15364" name="Picture 4" descr="C:\Users\vosp\Desktop\фото\SDC15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85926"/>
            <a:ext cx="3464743" cy="46196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42918"/>
            <a:ext cx="6994044" cy="5715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«Психологическая мастерская»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428736"/>
            <a:ext cx="3571900" cy="26753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1428736"/>
            <a:ext cx="1819250" cy="2428892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28" y="4214818"/>
            <a:ext cx="1798392" cy="20717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695" t="25673"/>
          <a:stretch/>
        </p:blipFill>
        <p:spPr>
          <a:xfrm>
            <a:off x="4786314" y="3986684"/>
            <a:ext cx="3643338" cy="26284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Дежурства по кухне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3" name="Содержимое 3" descr="SDC167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3857628"/>
            <a:ext cx="3678823" cy="2654999"/>
          </a:xfrm>
          <a:prstGeom prst="rect">
            <a:avLst/>
          </a:prstGeom>
        </p:spPr>
      </p:pic>
      <p:pic>
        <p:nvPicPr>
          <p:cNvPr id="22531" name="Picture 3" descr="C:\Users\vosp\Desktop\фото\кухн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786190"/>
            <a:ext cx="2092456" cy="2760240"/>
          </a:xfrm>
          <a:prstGeom prst="rect">
            <a:avLst/>
          </a:prstGeom>
          <a:noFill/>
        </p:spPr>
      </p:pic>
      <p:pic>
        <p:nvPicPr>
          <p:cNvPr id="22532" name="Picture 4" descr="C:\Users\vosp\Desktop\фото\мальчики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0952" y="1285861"/>
            <a:ext cx="3601114" cy="2286016"/>
          </a:xfrm>
          <a:prstGeom prst="rect">
            <a:avLst/>
          </a:prstGeom>
          <a:noFill/>
        </p:spPr>
      </p:pic>
      <p:pic>
        <p:nvPicPr>
          <p:cNvPr id="44033" name="Picture 1" descr="C:\Users\Наталья\Desktop\фото\20190425_2103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214422"/>
            <a:ext cx="1857388" cy="24765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Противоречия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935480"/>
            <a:ext cx="7715304" cy="4389120"/>
          </a:xfrm>
        </p:spPr>
        <p:txBody>
          <a:bodyPr/>
          <a:lstStyle/>
          <a:p>
            <a:pPr algn="just"/>
            <a:r>
              <a:rPr lang="ru-RU" dirty="0" smtClean="0"/>
              <a:t>Содержание и ориентиры воспитательной работы сталкиваются с происходящими в обществе изменениями и противоречием между новыми требованиями к развивающейся личности, с одной стороны, уровнем и характером имеющихся знаний, навыков, качеств и способностей, с другой стороны.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358114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Анализ</a:t>
            </a:r>
            <a:r>
              <a:rPr lang="ru-RU" sz="4000" b="1" dirty="0" smtClean="0">
                <a:solidFill>
                  <a:srgbClr val="C00000"/>
                </a:solidFill>
              </a:rPr>
              <a:t> результатов деятельности: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714488"/>
            <a:ext cx="6715172" cy="453391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В общежитии создан благоприятный психологический климат;</a:t>
            </a:r>
          </a:p>
          <a:p>
            <a:pPr algn="just"/>
            <a:r>
              <a:rPr lang="ru-RU" dirty="0" smtClean="0"/>
              <a:t>Успешно проходит социальная адаптация студентов;</a:t>
            </a:r>
          </a:p>
          <a:p>
            <a:pPr algn="just"/>
            <a:r>
              <a:rPr lang="ru-RU" dirty="0" smtClean="0"/>
              <a:t>Возросла значимость студенческого самоуправления;</a:t>
            </a:r>
          </a:p>
          <a:p>
            <a:pPr algn="just"/>
            <a:r>
              <a:rPr lang="ru-RU" dirty="0" smtClean="0"/>
              <a:t>Увеличилось количество студентов участвующих в мероприятиях;</a:t>
            </a:r>
          </a:p>
          <a:p>
            <a:pPr algn="just"/>
            <a:r>
              <a:rPr lang="ru-RU" dirty="0" smtClean="0"/>
              <a:t>Существенно уменьшились факты нарушений.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Педагогические условия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935480"/>
            <a:ext cx="7500990" cy="4389120"/>
          </a:xfrm>
        </p:spPr>
        <p:txBody>
          <a:bodyPr>
            <a:norm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Основным </a:t>
            </a:r>
            <a:r>
              <a:rPr lang="ru-RU" dirty="0" smtClean="0"/>
              <a:t>условием,  позволившим  </a:t>
            </a:r>
            <a:r>
              <a:rPr lang="ru-RU" dirty="0" smtClean="0"/>
              <a:t>получить </a:t>
            </a:r>
            <a:r>
              <a:rPr lang="ru-RU" dirty="0" smtClean="0"/>
              <a:t>указанный выше результат деятельности, считаю  дифференцированный подход к воспитанию и индивидуальному развитию личности а также применение в воспитательном процессе сочетания традиционных методов и элементов современных педагогических технологий.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86742" cy="114300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Мониторинг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4348" y="1357297"/>
          <a:ext cx="7858182" cy="4786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5378"/>
                <a:gridCol w="3892371"/>
                <a:gridCol w="2570433"/>
              </a:tblGrid>
              <a:tr h="581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Этапы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Обследуемые параметры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Методы исследования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71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Вводный (Входная диагностика)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 выявить приоритетные ценности,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-оценить степень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сформированности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мировозрения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 идеологических позиций личности, её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общественнополезной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и трудовой активности, отношение к общественным нормам и нравственно-этическим началам, к правилам общежития, выявить мотивацию студентов в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досуговых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мероприятиях;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Анкетирование, собеседование, опрос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Наблюдение за поведением и межличностным общением.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Индивидуальные и групповые беседы.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56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Основной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(Текущая диагностика)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 выявление эмоционально-психологического климата в коллективе;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 уровень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сформированности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коммуникативных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 организаторских умений.-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 выявление лидерских качеств;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Опрос, анкетирование, беседы. Наблюдение за эмоционально-психологическим климатом в коллективе,  активностью студентов, проявлением лидерских и коммуникативных качеств.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15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Рефлексивный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(Итоговая диагностика)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-выявить качественный уровень проведённых  мероприятий;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-выявить уровень удовлетворённости студентов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-Опрос, анкетирование, беседы с участниками проводимых мероприятий,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 Обсуждение и анализ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Социальный</a:t>
            </a:r>
            <a:r>
              <a:rPr lang="ru-RU" sz="4000" b="1" dirty="0" smtClean="0">
                <a:solidFill>
                  <a:srgbClr val="C00000"/>
                </a:solidFill>
              </a:rPr>
              <a:t> портрет контингента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785786" y="1357298"/>
          <a:ext cx="5286412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643438" y="-214338"/>
          <a:ext cx="3857652" cy="707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Внеурочная деятельность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571613"/>
          <a:ext cx="8229600" cy="47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715304" cy="5000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Выводы</a:t>
            </a:r>
            <a:r>
              <a:rPr lang="ru-RU" sz="3600" b="1" dirty="0" smtClean="0">
                <a:solidFill>
                  <a:srgbClr val="C00000"/>
                </a:solidFill>
              </a:rPr>
              <a:t>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072494" cy="5105416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Анализ  деятельности показал, позитивную динамику развития  по всем направлениям. Считаю, что результативность в работе была достигнута благодаря использованию  инновационных педагогических технологий в сочетании с традиционными.</a:t>
            </a:r>
          </a:p>
          <a:p>
            <a:pPr algn="just"/>
            <a:r>
              <a:rPr lang="ru-RU" sz="2000" dirty="0" smtClean="0"/>
              <a:t> Мониторинг выявил, что у многих студентов низкий социально-культурный уровень, процесс социализации деформирован, они не испытывают интереса к саморазвитию</a:t>
            </a:r>
          </a:p>
          <a:p>
            <a:pPr algn="just"/>
            <a:r>
              <a:rPr lang="ru-RU" sz="2000" dirty="0" smtClean="0"/>
              <a:t>Отсюда вытекают сложности и проблемы воспитательного процесса, необходимость решения не только </a:t>
            </a:r>
            <a:r>
              <a:rPr lang="ru-RU" sz="2000" dirty="0" err="1" smtClean="0"/>
              <a:t>воспитательно</a:t>
            </a:r>
            <a:r>
              <a:rPr lang="ru-RU" sz="2000" dirty="0" smtClean="0"/>
              <a:t> – развивающих, но и корректирующих задач. </a:t>
            </a:r>
          </a:p>
          <a:p>
            <a:pPr algn="just"/>
            <a:r>
              <a:rPr lang="ru-RU" sz="2000" dirty="0" smtClean="0"/>
              <a:t>Для успешной социальной адаптации необходимо проводить индивидуальную работу совместно со специалистами колледжа и социальными партнерами.</a:t>
            </a:r>
          </a:p>
          <a:p>
            <a:pPr algn="just"/>
            <a:r>
              <a:rPr lang="ru-RU" sz="2000" dirty="0" smtClean="0"/>
              <a:t>Воспитание студентов, проживающих в общежитии - сложный и многогранный процесс, тщательного отбора воспитательных средств, поиска новых форм и методов. </a:t>
            </a:r>
          </a:p>
          <a:p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500990" cy="178595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Направления деятельности на следующий </a:t>
            </a:r>
            <a:r>
              <a:rPr lang="ru-RU" sz="3200" b="1" dirty="0" err="1" smtClean="0">
                <a:solidFill>
                  <a:srgbClr val="C00000"/>
                </a:solidFill>
              </a:rPr>
              <a:t>межаттестационный</a:t>
            </a:r>
            <a:r>
              <a:rPr lang="ru-RU" sz="3200" b="1" dirty="0" smtClean="0">
                <a:solidFill>
                  <a:srgbClr val="C00000"/>
                </a:solidFill>
              </a:rPr>
              <a:t> период: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928802"/>
            <a:ext cx="7786742" cy="431959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Пройти повышение квалификации по технологии инклюзивного образования и воспитания детей и подростков с ОВЗ (ограниченными возможностями здоровья).</a:t>
            </a:r>
          </a:p>
          <a:p>
            <a:pPr algn="just"/>
            <a:r>
              <a:rPr lang="ru-RU" dirty="0" smtClean="0"/>
              <a:t>Разработать программу диагностики причин конфликтных ситуаций среди студентов, их профилактики и разрешения.</a:t>
            </a:r>
          </a:p>
          <a:p>
            <a:pPr algn="just"/>
            <a:r>
              <a:rPr lang="en-US" dirty="0" smtClean="0"/>
              <a:t>O</a:t>
            </a:r>
            <a:r>
              <a:rPr lang="ru-RU" dirty="0" err="1" smtClean="0"/>
              <a:t>бобщить</a:t>
            </a:r>
            <a:r>
              <a:rPr lang="ru-RU" dirty="0" smtClean="0"/>
              <a:t> опыт организации студенческого самоуправления в общежитии колледжа в сборниках семинаров, профессиональных журналах.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715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Генеральные уборки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3" name="Содержимое 5" descr="20191010_214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3929066"/>
            <a:ext cx="2071702" cy="2761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48" t="11694" r="10195" b="9788"/>
          <a:stretch/>
        </p:blipFill>
        <p:spPr>
          <a:xfrm>
            <a:off x="5929322" y="1142984"/>
            <a:ext cx="2060111" cy="2717675"/>
          </a:xfrm>
          <a:prstGeom prst="rect">
            <a:avLst/>
          </a:prstGeom>
        </p:spPr>
      </p:pic>
      <p:pic>
        <p:nvPicPr>
          <p:cNvPr id="19458" name="Picture 2" descr="C:\Users\vosp\Desktop\фото\SDC158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142984"/>
            <a:ext cx="3643338" cy="2732503"/>
          </a:xfrm>
          <a:prstGeom prst="rect">
            <a:avLst/>
          </a:prstGeom>
          <a:noFill/>
        </p:spPr>
      </p:pic>
      <p:pic>
        <p:nvPicPr>
          <p:cNvPr id="19460" name="Picture 4" descr="C:\Users\vosp\Desktop\фото\генералка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14876" y="4000504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4298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Субботники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17" y="3929067"/>
            <a:ext cx="3381397" cy="253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786190"/>
            <a:ext cx="361952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142984"/>
            <a:ext cx="3357586" cy="253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5" name="Picture 1" descr="C:\Users\Наталья\Desktop\фото\20190422_1953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214422"/>
            <a:ext cx="1821669" cy="2428892"/>
          </a:xfrm>
          <a:prstGeom prst="rect">
            <a:avLst/>
          </a:prstGeom>
          <a:noFill/>
        </p:spPr>
      </p:pic>
      <p:pic>
        <p:nvPicPr>
          <p:cNvPr id="1027" name="Picture 3" descr="G:\Новая папка (3)\20190512_2037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1142984"/>
            <a:ext cx="1875230" cy="25003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78581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Смотр-конкурс «Лучшая комната»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6388" name="Picture 4" descr="C:\Users\vosp\Desktop\фото\SDC15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929066"/>
            <a:ext cx="3143272" cy="2357453"/>
          </a:xfrm>
          <a:prstGeom prst="rect">
            <a:avLst/>
          </a:prstGeom>
          <a:noFill/>
        </p:spPr>
      </p:pic>
      <p:pic>
        <p:nvPicPr>
          <p:cNvPr id="16391" name="Picture 7" descr="C:\Users\vosp\Desktop\фото\SDC179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000108"/>
            <a:ext cx="3214710" cy="2411033"/>
          </a:xfrm>
          <a:prstGeom prst="rect">
            <a:avLst/>
          </a:prstGeom>
          <a:noFill/>
        </p:spPr>
      </p:pic>
      <p:pic>
        <p:nvPicPr>
          <p:cNvPr id="7" name="Picture 5" descr="C:\Users\vosp\Desktop\фото\SDC18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929066"/>
            <a:ext cx="3286148" cy="2464610"/>
          </a:xfrm>
          <a:prstGeom prst="rect">
            <a:avLst/>
          </a:prstGeom>
          <a:noFill/>
        </p:spPr>
      </p:pic>
      <p:pic>
        <p:nvPicPr>
          <p:cNvPr id="8" name="Picture 4" descr="C:\Users\vosp\Desktop\фото\SDC18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1071546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0010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Организационное общее собрание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536" b="22531"/>
          <a:stretch/>
        </p:blipFill>
        <p:spPr>
          <a:xfrm>
            <a:off x="1428728" y="1071546"/>
            <a:ext cx="3452420" cy="2428892"/>
          </a:xfrm>
          <a:prstGeom prst="rect">
            <a:avLst/>
          </a:prstGeom>
        </p:spPr>
      </p:pic>
      <p:pic>
        <p:nvPicPr>
          <p:cNvPr id="6" name="Picture 5" descr="C:\Users\vosp\Desktop\фото\wULnIYQHEg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603738"/>
            <a:ext cx="3500462" cy="2687719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3" b="36440"/>
          <a:stretch/>
        </p:blipFill>
        <p:spPr>
          <a:xfrm>
            <a:off x="5500694" y="1428736"/>
            <a:ext cx="2631300" cy="1804320"/>
          </a:xfrm>
          <a:prstGeom prst="rect">
            <a:avLst/>
          </a:prstGeom>
        </p:spPr>
      </p:pic>
      <p:pic>
        <p:nvPicPr>
          <p:cNvPr id="19458" name="Picture 2" descr="C:\Users\Мегаком\Desktop\фото\2019-2020 фото\8y6EptQvKz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3929066"/>
            <a:ext cx="2768421" cy="20717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Беседы, информационные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общие и поэтажные собрания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1" name="Picture 2" descr="C:\Users\vosp\Desktop\фото\собра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85926"/>
            <a:ext cx="3500462" cy="4670927"/>
          </a:xfrm>
          <a:prstGeom prst="rect">
            <a:avLst/>
          </a:prstGeom>
          <a:noFill/>
        </p:spPr>
      </p:pic>
      <p:pic>
        <p:nvPicPr>
          <p:cNvPr id="12" name="Picture 4" descr="C:\Users\vosp\Desktop\фото\SDC17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785926"/>
            <a:ext cx="2928958" cy="2196719"/>
          </a:xfrm>
          <a:prstGeom prst="rect">
            <a:avLst/>
          </a:prstGeom>
          <a:noFill/>
        </p:spPr>
      </p:pic>
      <p:pic>
        <p:nvPicPr>
          <p:cNvPr id="20482" name="Picture 2" descr="C:\Users\Мегаком\Desktop\фото\IMG_85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4143380"/>
            <a:ext cx="3048022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00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2155</TotalTime>
  <Words>785</Words>
  <PresentationFormat>Экран (4:3)</PresentationFormat>
  <Paragraphs>122</Paragraphs>
  <Slides>47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Поток</vt:lpstr>
      <vt:lpstr>        ГАПОУ СО «Екатеринбургский экономико-технологический колледж»     АНАЛИТИЧЕСКИЙ ОТЧЕТ О ВОСПИТАТЕЛЬНОЙ  ДЕЯТЕЛЬНОСТИ ЗА МЕЖАТТЕСТАЦИОННЫЙ ПЕРИОД (2016 -2020 г.г.) </vt:lpstr>
      <vt:lpstr>Целью аналитического отчета  является самоанализ и самооценка профессиональной деятельности  по воспитательной работе в общежитии за межаттестационный период  Задачи аналитического отчета:  проанализировать эффективность профессиональной педагогической деятельности в воспитательном  процессе;  выявить проблемы, возникшие в ходе профессиональной деятельности и спроектировать пути их решения  в следующий межаттестационный период . </vt:lpstr>
      <vt:lpstr>Цель воспитательной работы:  Создание благоприятных условий для всестороннего развития и самореализации личности, готовой в новых социально – экономических условиях самосовершенствоваться и самостоятельно решать возникающие проблемы.  </vt:lpstr>
      <vt:lpstr>Дежурства по кухне</vt:lpstr>
      <vt:lpstr>Генеральные уборки</vt:lpstr>
      <vt:lpstr>Субботники</vt:lpstr>
      <vt:lpstr>Смотр-конкурс «Лучшая комната»</vt:lpstr>
      <vt:lpstr>Организационное общее собрание</vt:lpstr>
      <vt:lpstr>Беседы, информационные общие и поэтажные собрания</vt:lpstr>
      <vt:lpstr>Кружок «Хозяюшка»</vt:lpstr>
      <vt:lpstr>Слайд 11</vt:lpstr>
      <vt:lpstr>Деятельность студенческого совета</vt:lpstr>
      <vt:lpstr>Собрание студенческого совета, подготовка к мероприятиям</vt:lpstr>
      <vt:lpstr>Отчет – презентация проделанной студенческим Советом работы</vt:lpstr>
      <vt:lpstr>Зал для внеурочной деятельности</vt:lpstr>
      <vt:lpstr>Учебная комната и библиотека</vt:lpstr>
      <vt:lpstr>Помощь в бытовых вопросах Подготовка к мероприятиям</vt:lpstr>
      <vt:lpstr>Стенд «Наша жизнь», стенгазеты</vt:lpstr>
      <vt:lpstr>Посвящение в жильцы общежития</vt:lpstr>
      <vt:lpstr>Слайд 20</vt:lpstr>
      <vt:lpstr>«Хэллоуин»</vt:lpstr>
      <vt:lpstr>«День матери»,  «Кулинарный конкурс»</vt:lpstr>
      <vt:lpstr>Настольные игры и теннис</vt:lpstr>
      <vt:lpstr>«Новый год»</vt:lpstr>
      <vt:lpstr>«День студента»,  «День влюбленных»</vt:lpstr>
      <vt:lpstr>«Масленица»</vt:lpstr>
      <vt:lpstr>«День без сигарет»,  «День борьбы со СПИДом»</vt:lpstr>
      <vt:lpstr>«День защитника отечества»</vt:lpstr>
      <vt:lpstr>«Международный женский день»</vt:lpstr>
      <vt:lpstr>Творческие вечера</vt:lpstr>
      <vt:lpstr>Мини-концерты</vt:lpstr>
      <vt:lpstr>Дискотеки</vt:lpstr>
      <vt:lpstr>Проект «1000 добрых дел»</vt:lpstr>
      <vt:lpstr>Конкурсы, соревнования</vt:lpstr>
      <vt:lpstr>Тематические лекции,  дискуссии</vt:lpstr>
      <vt:lpstr>«Мастер-классы»</vt:lpstr>
      <vt:lpstr>Чаепитие «Кулинарные посиделки»</vt:lpstr>
      <vt:lpstr>   Лекция «УРАЛ БЕЗ НАРКОТИКОВ» </vt:lpstr>
      <vt:lpstr>«Психологическая мастерская»</vt:lpstr>
      <vt:lpstr>Противоречия</vt:lpstr>
      <vt:lpstr>Анализ результатов деятельности: </vt:lpstr>
      <vt:lpstr>Педагогические условия</vt:lpstr>
      <vt:lpstr>Мониторинг  </vt:lpstr>
      <vt:lpstr>Социальный портрет контингента </vt:lpstr>
      <vt:lpstr>Внеурочная деятельность</vt:lpstr>
      <vt:lpstr>Выводы:</vt:lpstr>
      <vt:lpstr>Направления деятельности на следующий межаттестационный период: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Аналитический отчет</dc:title>
  <dc:creator>vosp</dc:creator>
  <cp:lastModifiedBy>Наталья</cp:lastModifiedBy>
  <cp:revision>236</cp:revision>
  <dcterms:created xsi:type="dcterms:W3CDTF">2020-02-16T14:51:04Z</dcterms:created>
  <dcterms:modified xsi:type="dcterms:W3CDTF">2020-05-25T15:34:31Z</dcterms:modified>
</cp:coreProperties>
</file>