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7" r:id="rId2"/>
    <p:sldId id="256" r:id="rId3"/>
    <p:sldId id="258" r:id="rId4"/>
    <p:sldId id="260" r:id="rId5"/>
    <p:sldId id="259" r:id="rId6"/>
    <p:sldId id="261" r:id="rId7"/>
    <p:sldId id="262" r:id="rId8"/>
    <p:sldId id="266" r:id="rId9"/>
    <p:sldId id="263" r:id="rId10"/>
    <p:sldId id="264" r:id="rId11"/>
    <p:sldId id="265" r:id="rId12"/>
    <p:sldId id="267" r:id="rId13"/>
    <p:sldId id="268" r:id="rId14"/>
    <p:sldId id="270" r:id="rId15"/>
    <p:sldId id="271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2" autoAdjust="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AC4C0-5979-4F13-932D-2328AD21EEEA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51D07-76F2-407F-8814-7DDEA8F59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2911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AC4C0-5979-4F13-932D-2328AD21EEEA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51D07-76F2-407F-8814-7DDEA8F59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7550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AC4C0-5979-4F13-932D-2328AD21EEEA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51D07-76F2-407F-8814-7DDEA8F59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3336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AC4C0-5979-4F13-932D-2328AD21EEEA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51D07-76F2-407F-8814-7DDEA8F59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30215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AC4C0-5979-4F13-932D-2328AD21EEEA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51D07-76F2-407F-8814-7DDEA8F59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7776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AC4C0-5979-4F13-932D-2328AD21EEEA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51D07-76F2-407F-8814-7DDEA8F59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95398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AC4C0-5979-4F13-932D-2328AD21EEEA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51D07-76F2-407F-8814-7DDEA8F59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084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AC4C0-5979-4F13-932D-2328AD21EEEA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51D07-76F2-407F-8814-7DDEA8F59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39785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AC4C0-5979-4F13-932D-2328AD21EEEA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51D07-76F2-407F-8814-7DDEA8F59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96351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AC4C0-5979-4F13-932D-2328AD21EEEA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51D07-76F2-407F-8814-7DDEA8F59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2453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AC4C0-5979-4F13-932D-2328AD21EEEA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51D07-76F2-407F-8814-7DDEA8F59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5714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8AC4C0-5979-4F13-932D-2328AD21EEEA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51D07-76F2-407F-8814-7DDEA8F59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7386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translated.turbopages.org/proxy_u/en-ru.ru.1c8a1440-6576d618-e7fade75-74722d776562/https/en.wikipedia.org/wiki/Metencephalon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hyperlink" Target="https://translated.turbopages.org/proxy_u/en-ru.ru.1c8a1440-6576d618-e7fade75-74722d776562/https/en.wikipedia.org/wiki/Rhombencephalon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20" y="214290"/>
            <a:ext cx="8405329" cy="1357322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endParaRPr lang="ru-RU" sz="7700" dirty="0" smtClean="0">
              <a:latin typeface="Bookman Old Style" panose="02050604050505020204" pitchFamily="18" charset="0"/>
            </a:endParaRPr>
          </a:p>
          <a:p>
            <a:pPr marL="0" indent="0" algn="ctr">
              <a:buNone/>
            </a:pPr>
            <a:r>
              <a:rPr lang="ru-RU" sz="14400" b="1" dirty="0" smtClean="0">
                <a:latin typeface="Century" pitchFamily="18" charset="0"/>
                <a:cs typeface="Times New Roman" pitchFamily="18" charset="0"/>
              </a:rPr>
              <a:t>Строение и расположение мозжечка. </a:t>
            </a:r>
            <a:r>
              <a:rPr lang="ru-RU" sz="14400" b="1" dirty="0" smtClean="0"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14400" b="1" dirty="0">
                <a:latin typeface="Century" pitchFamily="18" charset="0"/>
                <a:cs typeface="Times New Roman" pitchFamily="18" charset="0"/>
              </a:rPr>
              <a:t/>
            </a:r>
            <a:br>
              <a:rPr lang="ru-RU" sz="14400" b="1" dirty="0">
                <a:latin typeface="Century" pitchFamily="18" charset="0"/>
                <a:cs typeface="Times New Roman" pitchFamily="18" charset="0"/>
              </a:rPr>
            </a:br>
            <a:endParaRPr lang="ru-RU" sz="14400" b="1" dirty="0" smtClean="0">
              <a:latin typeface="Century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sz="14400" dirty="0" smtClean="0">
              <a:latin typeface="Century" pitchFamily="18" charset="0"/>
            </a:endParaRPr>
          </a:p>
          <a:p>
            <a:pPr marL="0" indent="0" algn="r">
              <a:buNone/>
            </a:pPr>
            <a:endParaRPr lang="ru-RU" sz="14400" dirty="0">
              <a:latin typeface="Century" pitchFamily="18" charset="0"/>
            </a:endParaRPr>
          </a:p>
          <a:p>
            <a:pPr marL="0" indent="0" algn="r">
              <a:buNone/>
            </a:pPr>
            <a:r>
              <a:rPr lang="ru-RU" sz="5100" dirty="0" smtClean="0">
                <a:latin typeface="Bookman Old Style" panose="02050604050505020204" pitchFamily="18" charset="0"/>
              </a:rPr>
              <a:t> </a:t>
            </a:r>
            <a:endParaRPr lang="ru-RU" dirty="0" smtClean="0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314" name="AutoShape 2" descr="Мозжечок сделал нас умны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Мозжечок сделал нас умны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17" name="Picture 5" descr="C:\Users\Администратор\Desktop\article_Depositphotos_13281788_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928802"/>
            <a:ext cx="4286280" cy="428628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429256" y="4143380"/>
            <a:ext cx="350046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Century" pitchFamily="18" charset="0"/>
              </a:rPr>
              <a:t>Выполнила:</a:t>
            </a:r>
          </a:p>
          <a:p>
            <a:r>
              <a:rPr lang="ru-RU" sz="2400" dirty="0" smtClean="0">
                <a:latin typeface="Century" pitchFamily="18" charset="0"/>
                <a:cs typeface="Times New Roman" pitchFamily="18" charset="0"/>
              </a:rPr>
              <a:t>Сорокина Н.Н. учитель биологии </a:t>
            </a:r>
            <a:r>
              <a:rPr lang="ru-RU" sz="2400" dirty="0" err="1" smtClean="0">
                <a:latin typeface="Century" pitchFamily="18" charset="0"/>
                <a:cs typeface="Times New Roman" pitchFamily="18" charset="0"/>
              </a:rPr>
              <a:t>моу</a:t>
            </a:r>
            <a:r>
              <a:rPr lang="ru-RU" sz="2400" dirty="0" smtClean="0"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Century" pitchFamily="18" charset="0"/>
                <a:cs typeface="Times New Roman" pitchFamily="18" charset="0"/>
              </a:rPr>
              <a:t>сш</a:t>
            </a:r>
            <a:r>
              <a:rPr lang="ru-RU" sz="2400" dirty="0" smtClean="0">
                <a:latin typeface="Century" pitchFamily="18" charset="0"/>
                <a:cs typeface="Times New Roman" pitchFamily="18" charset="0"/>
              </a:rPr>
              <a:t> р.п.Сурское</a:t>
            </a:r>
            <a:endParaRPr lang="ru-RU" sz="2400" dirty="0" smtClean="0">
              <a:latin typeface="Century" pitchFamily="18" charset="0"/>
              <a:cs typeface="Times New Roman" pitchFamily="18" charset="0"/>
            </a:endParaRPr>
          </a:p>
          <a:p>
            <a:endParaRPr lang="ru-RU" sz="2400" dirty="0" smtClean="0">
              <a:latin typeface="Century" pitchFamily="18" charset="0"/>
            </a:endParaRPr>
          </a:p>
          <a:p>
            <a:endParaRPr lang="ru-RU" sz="2000" b="1" dirty="0" smtClean="0">
              <a:latin typeface="Century" pitchFamily="18" charset="0"/>
            </a:endParaRPr>
          </a:p>
          <a:p>
            <a:endParaRPr lang="ru-RU" sz="2000" b="1" dirty="0">
              <a:latin typeface="Century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121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42908" y="285728"/>
            <a:ext cx="8229600" cy="73319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          </a:t>
            </a:r>
            <a:r>
              <a:rPr lang="ru-RU" b="1" dirty="0" smtClean="0">
                <a:latin typeface="Century" pitchFamily="18" charset="0"/>
                <a:cs typeface="Times New Roman" pitchFamily="18" charset="0"/>
              </a:rPr>
              <a:t>Кора мозжечка</a:t>
            </a:r>
            <a:endParaRPr lang="ru-RU" b="1" dirty="0"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857232"/>
            <a:ext cx="85725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entury" pitchFamily="18" charset="0"/>
                <a:cs typeface="Times New Roman" pitchFamily="18" charset="0"/>
              </a:rPr>
              <a:t>Кора мозжечка состоит из серого вещества толщиной 1 — 2,5 мм. В коре различают три слоя: наружный - молекулярный, средний - слой грушевидных нейронов (</a:t>
            </a:r>
            <a:r>
              <a:rPr lang="ru-RU" sz="2400" dirty="0" err="1" smtClean="0">
                <a:latin typeface="Century" pitchFamily="18" charset="0"/>
                <a:cs typeface="Times New Roman" pitchFamily="18" charset="0"/>
              </a:rPr>
              <a:t>ганглионарный</a:t>
            </a:r>
            <a:r>
              <a:rPr lang="ru-RU" sz="2400" dirty="0" smtClean="0">
                <a:latin typeface="Century" pitchFamily="18" charset="0"/>
                <a:cs typeface="Times New Roman" pitchFamily="18" charset="0"/>
              </a:rPr>
              <a:t>), внутренний зернистый. </a:t>
            </a:r>
            <a:endParaRPr lang="ru-RU" sz="2400" dirty="0">
              <a:latin typeface="Century" pitchFamily="18" charset="0"/>
              <a:cs typeface="Times New Roman" pitchFamily="18" charset="0"/>
            </a:endParaRPr>
          </a:p>
        </p:txBody>
      </p:sp>
      <p:pic>
        <p:nvPicPr>
          <p:cNvPr id="4098" name="Picture 2" descr="Мозжечок (cerebellum) - презентация онлайн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2625298"/>
            <a:ext cx="5643602" cy="42327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3495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00042"/>
            <a:ext cx="8229600" cy="86834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Century" pitchFamily="18" charset="0"/>
                <a:cs typeface="Times New Roman" pitchFamily="18" charset="0"/>
              </a:rPr>
              <a:t>Серое вещество мозжечка</a:t>
            </a:r>
            <a:endParaRPr lang="ru-RU" sz="3200" dirty="0"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4348" y="1643050"/>
            <a:ext cx="792961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Century" pitchFamily="18" charset="0"/>
                <a:cs typeface="Times New Roman" pitchFamily="18" charset="0"/>
              </a:rPr>
              <a:t>Серое вещество состоит из клеток, расположенных в три слоя  :</a:t>
            </a:r>
            <a:br>
              <a:rPr lang="ru-RU" sz="2800" dirty="0" smtClean="0">
                <a:latin typeface="Century" pitchFamily="18" charset="0"/>
                <a:cs typeface="Times New Roman" pitchFamily="18" charset="0"/>
              </a:rPr>
            </a:br>
            <a:r>
              <a:rPr lang="ru-RU" sz="2800" dirty="0" smtClean="0">
                <a:latin typeface="Century" pitchFamily="18" charset="0"/>
                <a:cs typeface="Times New Roman" pitchFamily="18" charset="0"/>
              </a:rPr>
              <a:t>наружный слой – состоит из звездчатых и </a:t>
            </a:r>
            <a:r>
              <a:rPr lang="ru-RU" sz="2800" dirty="0" err="1" smtClean="0">
                <a:latin typeface="Century" pitchFamily="18" charset="0"/>
                <a:cs typeface="Times New Roman" pitchFamily="18" charset="0"/>
              </a:rPr>
              <a:t>корзинчатых</a:t>
            </a:r>
            <a:r>
              <a:rPr lang="ru-RU" sz="2800" dirty="0" smtClean="0"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Century" pitchFamily="18" charset="0"/>
                <a:cs typeface="Times New Roman" pitchFamily="18" charset="0"/>
              </a:rPr>
              <a:t>клеток;средний</a:t>
            </a:r>
            <a:r>
              <a:rPr lang="ru-RU" sz="2800" dirty="0" smtClean="0">
                <a:latin typeface="Century" pitchFamily="18" charset="0"/>
                <a:cs typeface="Times New Roman" pitchFamily="18" charset="0"/>
              </a:rPr>
              <a:t> слой – представлен крупными </a:t>
            </a:r>
            <a:r>
              <a:rPr lang="ru-RU" sz="2800" dirty="0" err="1" smtClean="0">
                <a:latin typeface="Century" pitchFamily="18" charset="0"/>
                <a:cs typeface="Times New Roman" pitchFamily="18" charset="0"/>
              </a:rPr>
              <a:t>ганглиозными</a:t>
            </a:r>
            <a:r>
              <a:rPr lang="ru-RU" sz="2800" dirty="0" smtClean="0"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Century" pitchFamily="18" charset="0"/>
                <a:cs typeface="Times New Roman" pitchFamily="18" charset="0"/>
              </a:rPr>
              <a:t>клетками;внутренний</a:t>
            </a:r>
            <a:r>
              <a:rPr lang="ru-RU" sz="2800" dirty="0" smtClean="0">
                <a:latin typeface="Century" pitchFamily="18" charset="0"/>
                <a:cs typeface="Times New Roman" pitchFamily="18" charset="0"/>
              </a:rPr>
              <a:t> зернистый слой – состоит из зернистых клеток, между которыми встречаются крупные звездчатые. </a:t>
            </a:r>
            <a:endParaRPr lang="ru-RU" sz="2800" dirty="0">
              <a:latin typeface="Century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852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229600" cy="86834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Century" pitchFamily="18" charset="0"/>
                <a:cs typeface="Times New Roman" pitchFamily="18" charset="0"/>
              </a:rPr>
              <a:t>Белое вещество мозжечка</a:t>
            </a:r>
            <a:endParaRPr lang="ru-RU" sz="3200" b="1" dirty="0"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7224" y="1714488"/>
            <a:ext cx="7429552" cy="528641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dirty="0" smtClean="0">
                <a:latin typeface="Century" pitchFamily="18" charset="0"/>
                <a:cs typeface="Times New Roman" pitchFamily="18" charset="0"/>
              </a:rPr>
              <a:t>Белое вещество мозжечка слагается из различного рода нервных волокон. Одни из них связывают извилины и дольки, другие идут от коры к внутренним ядрам мозжечка и, наконец, третьи связывают мозжечок с соседними отделами мозга. </a:t>
            </a:r>
            <a:endParaRPr lang="ru-RU" sz="2800" dirty="0">
              <a:latin typeface="Century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483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282" y="500042"/>
            <a:ext cx="8229600" cy="73205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          </a:t>
            </a:r>
            <a:r>
              <a:rPr lang="ru-RU" b="1" dirty="0" smtClean="0">
                <a:latin typeface="Century" pitchFamily="18" charset="0"/>
                <a:cs typeface="Times New Roman" pitchFamily="18" charset="0"/>
              </a:rPr>
              <a:t>Мозжечковые ножки</a:t>
            </a:r>
            <a:endParaRPr lang="ru-RU" dirty="0"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43538" y="2000240"/>
            <a:ext cx="350046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entury" pitchFamily="18" charset="0"/>
                <a:cs typeface="Times New Roman" pitchFamily="18" charset="0"/>
              </a:rPr>
              <a:t>1. Нижние ножки (к продолговатому мозгу).    </a:t>
            </a:r>
          </a:p>
          <a:p>
            <a:r>
              <a:rPr lang="ru-RU" sz="2400" dirty="0" smtClean="0">
                <a:latin typeface="Century" pitchFamily="18" charset="0"/>
                <a:cs typeface="Times New Roman" pitchFamily="18" charset="0"/>
              </a:rPr>
              <a:t>2. Средние ножки (к мосту).  </a:t>
            </a:r>
          </a:p>
          <a:p>
            <a:r>
              <a:rPr lang="ru-RU" sz="2400" dirty="0" smtClean="0">
                <a:latin typeface="Century" pitchFamily="18" charset="0"/>
                <a:cs typeface="Times New Roman" pitchFamily="18" charset="0"/>
              </a:rPr>
              <a:t>3. Верхние ножки (к крыше среднего мозга).  </a:t>
            </a:r>
          </a:p>
          <a:p>
            <a:endParaRPr lang="ru-RU" sz="2400" dirty="0">
              <a:latin typeface="Century" pitchFamily="18" charset="0"/>
            </a:endParaRPr>
          </a:p>
        </p:txBody>
      </p:sp>
      <p:pic>
        <p:nvPicPr>
          <p:cNvPr id="1026" name="Picture 2" descr="Структурная организация мозжечка с хема строения мозжечка (вид снизу и  спереди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85926"/>
            <a:ext cx="5343305" cy="36433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626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58" y="214290"/>
            <a:ext cx="8143932" cy="50006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800" b="1" dirty="0" smtClean="0">
                <a:latin typeface="Century" pitchFamily="18" charset="0"/>
                <a:cs typeface="Times New Roman" pitchFamily="18" charset="0"/>
              </a:rPr>
              <a:t>Функции мозжечка</a:t>
            </a:r>
            <a:endParaRPr lang="ru-RU" sz="2400" dirty="0"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785794"/>
            <a:ext cx="871543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entury" pitchFamily="18" charset="0"/>
                <a:cs typeface="Times New Roman" pitchFamily="18" charset="0"/>
              </a:rPr>
              <a:t>1. </a:t>
            </a:r>
            <a:r>
              <a:rPr lang="ru-RU" dirty="0" smtClean="0">
                <a:latin typeface="Century" pitchFamily="18" charset="0"/>
                <a:cs typeface="Times New Roman" pitchFamily="18" charset="0"/>
              </a:rPr>
              <a:t>регулирует силу и точность мышечных сокращений и их тонус как в покое, так и при движениях, а также синергию сокращений разных мышц при сложных движениях.</a:t>
            </a:r>
          </a:p>
          <a:p>
            <a:r>
              <a:rPr lang="ru-RU" dirty="0" smtClean="0">
                <a:latin typeface="Century" pitchFamily="18" charset="0"/>
                <a:cs typeface="Times New Roman" pitchFamily="18" charset="0"/>
              </a:rPr>
              <a:t>2. влияет на возбудимость сенсомоторной коры больших полушарий и контролирует тем самым уровень тактильной, температурной и зрительной чувствительности</a:t>
            </a:r>
          </a:p>
          <a:p>
            <a:r>
              <a:rPr lang="ru-RU" dirty="0" smtClean="0">
                <a:latin typeface="Century" pitchFamily="18" charset="0"/>
                <a:cs typeface="Times New Roman" pitchFamily="18" charset="0"/>
              </a:rPr>
              <a:t>3. играет </a:t>
            </a:r>
            <a:r>
              <a:rPr lang="ru-RU" dirty="0" err="1" smtClean="0">
                <a:latin typeface="Century" pitchFamily="18" charset="0"/>
                <a:cs typeface="Times New Roman" pitchFamily="18" charset="0"/>
              </a:rPr>
              <a:t>адаптационнотрофическую</a:t>
            </a:r>
            <a:r>
              <a:rPr lang="ru-RU" dirty="0" smtClean="0">
                <a:latin typeface="Century" pitchFamily="18" charset="0"/>
                <a:cs typeface="Times New Roman" pitchFamily="18" charset="0"/>
              </a:rPr>
              <a:t> роль в регуляции не только мышечной деятельности, но и ее вегетативного обеспечения</a:t>
            </a:r>
          </a:p>
          <a:p>
            <a:r>
              <a:rPr lang="ru-RU" dirty="0" smtClean="0">
                <a:latin typeface="Century" pitchFamily="18" charset="0"/>
                <a:cs typeface="Times New Roman" pitchFamily="18" charset="0"/>
              </a:rPr>
              <a:t>4. оказывает как угнетающее, так и стимулирующее влияние на работу </a:t>
            </a:r>
            <a:r>
              <a:rPr lang="ru-RU" dirty="0" err="1" smtClean="0">
                <a:latin typeface="Century" pitchFamily="18" charset="0"/>
                <a:cs typeface="Times New Roman" pitchFamily="18" charset="0"/>
              </a:rPr>
              <a:t>сердечно-сосудистой</a:t>
            </a:r>
            <a:r>
              <a:rPr lang="ru-RU" dirty="0" smtClean="0">
                <a:latin typeface="Century" pitchFamily="18" charset="0"/>
                <a:cs typeface="Times New Roman" pitchFamily="18" charset="0"/>
              </a:rPr>
              <a:t> системы</a:t>
            </a:r>
          </a:p>
          <a:p>
            <a:endParaRPr lang="ru-RU" dirty="0">
              <a:latin typeface="Century" pitchFamily="18" charset="0"/>
            </a:endParaRPr>
          </a:p>
        </p:txBody>
      </p:sp>
      <p:pic>
        <p:nvPicPr>
          <p:cNvPr id="29698" name="Picture 2" descr="Головной и спинной мозг, подготовка к ЕГЭ по биологи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3811002"/>
            <a:ext cx="5143536" cy="30469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626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3108" y="214290"/>
            <a:ext cx="4714908" cy="64294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714356"/>
            <a:ext cx="878687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entury" pitchFamily="18" charset="0"/>
                <a:cs typeface="Times New Roman" pitchFamily="18" charset="0"/>
              </a:rPr>
              <a:t>Мозжечок - это крупный отдел головного мозга, входящий в состав головного мозга. Состоит из поверхностно расположенной коры мозжечка и залегающих в глубине ядер. Кора мозжечка разделена бороздами на доли, ее поверхность равна половине поверхности коры большого мозга. Информация, приходящая в мозжечок, вначале адресуется клеткам коры, оттуда передается на ядра мозжечка и только затем - к другим отделам мозга. Функциональное значение мозжечка заключается в обеспечении соответствия движений приходящей сенсорной информации. Играет ведущую роль в поддержании равновесия тела и координации движений. Согласно исследованиям последних лет, выполненных с помощью </a:t>
            </a:r>
            <a:r>
              <a:rPr lang="ru-RU" dirty="0" err="1" smtClean="0">
                <a:latin typeface="Century" pitchFamily="18" charset="0"/>
                <a:cs typeface="Times New Roman" pitchFamily="18" charset="0"/>
              </a:rPr>
              <a:t>инвазивных</a:t>
            </a:r>
            <a:r>
              <a:rPr lang="ru-RU" dirty="0" smtClean="0">
                <a:latin typeface="Century" pitchFamily="18" charset="0"/>
                <a:cs typeface="Times New Roman" pitchFamily="18" charset="0"/>
              </a:rPr>
              <a:t> методов мозжечок участвует в когнитивных процессах.</a:t>
            </a:r>
            <a:endParaRPr lang="ru-RU" dirty="0"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28674" name="AutoShape 2" descr="Открыта новая «эмоциональная» функция мозжечка - Телеканал Докто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675" name="Picture 3" descr="C:\Users\Администратор\Desktop\1c64062b7bbccf6c14ec35cf764c9673ee97c84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4051585"/>
            <a:ext cx="4984670" cy="28064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626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 descr="Открыта новая «эмоциональная» функция мозжечка - Телеканал Докто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22" name="Picture 2" descr="Картинки &quot;Спасибо за внимание&quot; для презентации - 553 классных иде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357298"/>
            <a:ext cx="6832580" cy="3843326"/>
          </a:xfrm>
          <a:prstGeom prst="rect">
            <a:avLst/>
          </a:prstGeom>
          <a:noFill/>
        </p:spPr>
      </p:pic>
      <p:pic>
        <p:nvPicPr>
          <p:cNvPr id="1026" name="Picture 2" descr="https://coolsen.ru/wp-content/uploads/2021/06/3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626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714356"/>
            <a:ext cx="4357686" cy="5286412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latin typeface="Century" pitchFamily="18" charset="0"/>
              </a:rPr>
              <a:t> </a:t>
            </a:r>
            <a:r>
              <a:rPr lang="ru-RU" sz="2000" dirty="0" smtClean="0">
                <a:latin typeface="Century" pitchFamily="18" charset="0"/>
                <a:cs typeface="Times New Roman" pitchFamily="18" charset="0"/>
              </a:rPr>
              <a:t>Головной мозг - самый крупный отдел центральной нервной системы человека, расположенный в черепной коробке. Головной мозг состоит из пяти отделов: продолговатого, заднего, среднего, промежуточного и конечного мозга. Задний мозг включает в себя </a:t>
            </a:r>
            <a:r>
              <a:rPr lang="ru-RU" sz="2000" dirty="0" err="1" smtClean="0">
                <a:latin typeface="Century" pitchFamily="18" charset="0"/>
                <a:cs typeface="Times New Roman" pitchFamily="18" charset="0"/>
              </a:rPr>
              <a:t>варолиев</a:t>
            </a:r>
            <a:r>
              <a:rPr lang="ru-RU" sz="2000" dirty="0" smtClean="0">
                <a:latin typeface="Century" pitchFamily="18" charset="0"/>
                <a:cs typeface="Times New Roman" pitchFamily="18" charset="0"/>
              </a:rPr>
              <a:t> мост и мозжечок. </a:t>
            </a:r>
            <a:r>
              <a:rPr lang="ru-RU" sz="2000" dirty="0" err="1" smtClean="0">
                <a:latin typeface="Century" pitchFamily="18" charset="0"/>
                <a:cs typeface="Times New Roman" pitchFamily="18" charset="0"/>
              </a:rPr>
              <a:t>Варолиев</a:t>
            </a:r>
            <a:r>
              <a:rPr lang="ru-RU" sz="2000" dirty="0" smtClean="0">
                <a:latin typeface="Century" pitchFamily="18" charset="0"/>
                <a:cs typeface="Times New Roman" pitchFamily="18" charset="0"/>
              </a:rPr>
              <a:t> мост снизу ограничен продолговатым мозгом, сверху переходит в ножки мозга, боковые его отделы образуют средние ножки мозжечка.</a:t>
            </a:r>
            <a:br>
              <a:rPr lang="ru-RU" sz="2000" dirty="0" smtClean="0">
                <a:latin typeface="Century" pitchFamily="18" charset="0"/>
                <a:cs typeface="Times New Roman" pitchFamily="18" charset="0"/>
              </a:rPr>
            </a:br>
            <a:r>
              <a:rPr lang="ru-RU" sz="2000" dirty="0" smtClean="0"/>
              <a:t>   </a:t>
            </a:r>
            <a:endParaRPr lang="ru-RU" sz="2000" dirty="0">
              <a:latin typeface="Bookman Old Style" panose="02050604050505020204" pitchFamily="18" charset="0"/>
            </a:endParaRPr>
          </a:p>
        </p:txBody>
      </p:sp>
      <p:pic>
        <p:nvPicPr>
          <p:cNvPr id="12290" name="Picture 2" descr="Строение и функции мозжечка. Поражение мозжечка головного мозг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85437" y="1643050"/>
            <a:ext cx="4658563" cy="32427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3250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50405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Century" pitchFamily="18" charset="0"/>
                <a:cs typeface="Times New Roman" pitchFamily="18" charset="0"/>
              </a:rPr>
              <a:t>История изучения мозжечка</a:t>
            </a:r>
            <a:endParaRPr lang="ru-RU" sz="3200" dirty="0"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3" y="5429264"/>
            <a:ext cx="18893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       </a:t>
            </a:r>
            <a:r>
              <a:rPr lang="ru-RU" sz="2000" dirty="0" smtClean="0"/>
              <a:t> </a:t>
            </a:r>
            <a:endParaRPr lang="ru-RU" sz="2000" dirty="0"/>
          </a:p>
        </p:txBody>
      </p:sp>
      <p:sp>
        <p:nvSpPr>
          <p:cNvPr id="11266" name="AutoShape 2" descr="Андреас Везали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67" name="Picture 3" descr="C:\Users\Администратор\Desktop\везалий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071546"/>
            <a:ext cx="3381072" cy="4500595"/>
          </a:xfrm>
          <a:prstGeom prst="rect">
            <a:avLst/>
          </a:prstGeom>
          <a:noFill/>
        </p:spPr>
      </p:pic>
      <p:pic>
        <p:nvPicPr>
          <p:cNvPr id="8" name="Содержимое 7" descr="Рисунок мозга из атласа Андреаса Везалия"/>
          <p:cNvPicPr>
            <a:picLocks noGrp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000628" y="1142984"/>
            <a:ext cx="3714776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857224" y="5857892"/>
            <a:ext cx="27622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Century" pitchFamily="18" charset="0"/>
                <a:cs typeface="Times New Roman" pitchFamily="18" charset="0"/>
              </a:rPr>
              <a:t>Андреас Везалий</a:t>
            </a:r>
            <a:endParaRPr lang="ru-RU" sz="2400" dirty="0">
              <a:latin typeface="Century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848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472" y="5357826"/>
            <a:ext cx="3357586" cy="64294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400" b="1" dirty="0" err="1" smtClean="0">
                <a:latin typeface="Century" pitchFamily="18" charset="0"/>
                <a:cs typeface="Times New Roman" pitchFamily="18" charset="0"/>
              </a:rPr>
              <a:t>Луиджи</a:t>
            </a:r>
            <a:r>
              <a:rPr lang="ru-RU" sz="2400" b="1" dirty="0" smtClean="0"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Century" pitchFamily="18" charset="0"/>
                <a:cs typeface="Times New Roman" pitchFamily="18" charset="0"/>
              </a:rPr>
              <a:t>Роландо</a:t>
            </a:r>
            <a:r>
              <a:rPr lang="ru-RU" sz="3800" dirty="0" smtClean="0">
                <a:latin typeface="Century" pitchFamily="18" charset="0"/>
                <a:cs typeface="Times New Roman" pitchFamily="18" charset="0"/>
              </a:rPr>
              <a:t>  </a:t>
            </a:r>
            <a:endParaRPr lang="ru-RU" sz="3800" dirty="0">
              <a:latin typeface="Century" pitchFamily="18" charset="0"/>
              <a:cs typeface="Times New Roman" pitchFamily="18" charset="0"/>
            </a:endParaRPr>
          </a:p>
        </p:txBody>
      </p:sp>
      <p:pic>
        <p:nvPicPr>
          <p:cNvPr id="10242" name="Picture 2" descr="Роландо, Луиджи — Википеди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714356"/>
            <a:ext cx="3786214" cy="443067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572000" y="1285860"/>
            <a:ext cx="4572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entury" pitchFamily="18" charset="0"/>
                <a:cs typeface="Times New Roman" pitchFamily="18" charset="0"/>
              </a:rPr>
              <a:t>При повреждении или удаление мозжечка у различных животных,   обратил внимание на нарушение у них произвольных движений и установил связи мозжечка с </a:t>
            </a:r>
            <a:r>
              <a:rPr lang="ru-RU" sz="2400" dirty="0" err="1" smtClean="0">
                <a:latin typeface="Century" pitchFamily="18" charset="0"/>
                <a:cs typeface="Times New Roman" pitchFamily="18" charset="0"/>
              </a:rPr>
              <a:t>гомолатеральными</a:t>
            </a:r>
            <a:r>
              <a:rPr lang="ru-RU" sz="2400" dirty="0" smtClean="0">
                <a:latin typeface="Century" pitchFamily="18" charset="0"/>
                <a:cs typeface="Times New Roman" pitchFamily="18" charset="0"/>
              </a:rPr>
              <a:t> частями тела.</a:t>
            </a:r>
            <a:endParaRPr lang="ru-RU" sz="2400" dirty="0">
              <a:latin typeface="Century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960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428604"/>
            <a:ext cx="7929586" cy="478634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dirty="0" smtClean="0">
                <a:latin typeface="Century" pitchFamily="18" charset="0"/>
                <a:cs typeface="Times New Roman" pitchFamily="18" charset="0"/>
              </a:rPr>
              <a:t>Конец XIX в. Ч. Шеррингтон (1897),М. </a:t>
            </a:r>
            <a:r>
              <a:rPr lang="ru-RU" sz="2400" dirty="0" err="1" smtClean="0">
                <a:latin typeface="Century" pitchFamily="18" charset="0"/>
                <a:cs typeface="Times New Roman" pitchFamily="18" charset="0"/>
              </a:rPr>
              <a:t>Левенталь</a:t>
            </a:r>
            <a:r>
              <a:rPr lang="ru-RU" sz="2400" dirty="0" smtClean="0">
                <a:latin typeface="Century" pitchFamily="18" charset="0"/>
                <a:cs typeface="Times New Roman" pitchFamily="18" charset="0"/>
              </a:rPr>
              <a:t> и В. А. Х. </a:t>
            </a:r>
            <a:r>
              <a:rPr lang="ru-RU" sz="2400" dirty="0" err="1" smtClean="0">
                <a:latin typeface="Century" pitchFamily="18" charset="0"/>
                <a:cs typeface="Times New Roman" pitchFamily="18" charset="0"/>
              </a:rPr>
              <a:t>Хорсли</a:t>
            </a:r>
            <a:r>
              <a:rPr lang="ru-RU" sz="2400" dirty="0" smtClean="0">
                <a:latin typeface="Century" pitchFamily="18" charset="0"/>
                <a:cs typeface="Times New Roman" pitchFamily="18" charset="0"/>
              </a:rPr>
              <a:t> (1897)   обнаружили, что </a:t>
            </a:r>
            <a:r>
              <a:rPr lang="ru-RU" sz="2400" dirty="0" err="1" smtClean="0">
                <a:latin typeface="Century" pitchFamily="18" charset="0"/>
                <a:cs typeface="Times New Roman" pitchFamily="18" charset="0"/>
              </a:rPr>
              <a:t>децеребрационная</a:t>
            </a:r>
            <a:r>
              <a:rPr lang="ru-RU" sz="2400" dirty="0" smtClean="0">
                <a:latin typeface="Century" pitchFamily="18" charset="0"/>
                <a:cs typeface="Times New Roman" pitchFamily="18" charset="0"/>
              </a:rPr>
              <a:t> ригидность может быть заторможена раздражением мозжечка.</a:t>
            </a:r>
          </a:p>
          <a:p>
            <a:endParaRPr lang="ru-RU" dirty="0">
              <a:latin typeface="Century" pitchFamily="18" charset="0"/>
            </a:endParaRPr>
          </a:p>
        </p:txBody>
      </p:sp>
      <p:pic>
        <p:nvPicPr>
          <p:cNvPr id="9218" name="Picture 2" descr="ya vsiw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2214554"/>
            <a:ext cx="5786478" cy="433420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82385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429256" y="2357430"/>
            <a:ext cx="3543296" cy="32861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dirty="0" smtClean="0">
                <a:latin typeface="Century" pitchFamily="18" charset="0"/>
                <a:cs typeface="Times New Roman" pitchFamily="18" charset="0"/>
              </a:rPr>
              <a:t>В эмбриогенезе мозжечок развивается из рострального отдела заднего мозгового пузыря.</a:t>
            </a:r>
            <a:endParaRPr lang="ru-RU" sz="2400" dirty="0"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43042" y="500042"/>
            <a:ext cx="62151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Century" pitchFamily="18" charset="0"/>
                <a:cs typeface="Times New Roman" pitchFamily="18" charset="0"/>
              </a:rPr>
              <a:t>Развитие мозжечка</a:t>
            </a:r>
            <a:endParaRPr lang="ru-RU" sz="3200" dirty="0">
              <a:latin typeface="Century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за что отвечает мозг животных: 2 тыс изображений найдено в Яндекс Картинках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643050"/>
            <a:ext cx="5143536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29720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3504" y="1214422"/>
            <a:ext cx="3757610" cy="48577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smtClean="0">
                <a:latin typeface="Century" pitchFamily="18" charset="0"/>
                <a:cs typeface="Times New Roman" pitchFamily="18" charset="0"/>
              </a:rPr>
              <a:t>Анатомы классифицируют мозжечок как часть </a:t>
            </a:r>
            <a:r>
              <a:rPr lang="ru-RU" sz="2400" dirty="0" smtClean="0">
                <a:latin typeface="Century" pitchFamily="18" charset="0"/>
                <a:cs typeface="Times New Roman" pitchFamily="18" charset="0"/>
                <a:hlinkClick r:id="rId3" tooltip="Метэнцефалон"/>
              </a:rPr>
              <a:t>головного мозга</a:t>
            </a:r>
            <a:r>
              <a:rPr lang="ru-RU" sz="2400" dirty="0" smtClean="0">
                <a:latin typeface="Century" pitchFamily="18" charset="0"/>
                <a:cs typeface="Times New Roman" pitchFamily="18" charset="0"/>
              </a:rPr>
              <a:t>, который также включает мост; головной мозг, в свою очередь, является верхней частью </a:t>
            </a:r>
            <a:r>
              <a:rPr lang="ru-RU" sz="2400" dirty="0" smtClean="0">
                <a:latin typeface="Century" pitchFamily="18" charset="0"/>
                <a:cs typeface="Times New Roman" pitchFamily="18" charset="0"/>
                <a:hlinkClick r:id="rId4" tooltip="Ромбовидный мозг"/>
              </a:rPr>
              <a:t>ромбовидного головного мозга</a:t>
            </a:r>
            <a:r>
              <a:rPr lang="ru-RU" sz="2400" dirty="0" smtClean="0">
                <a:latin typeface="Century" pitchFamily="18" charset="0"/>
                <a:cs typeface="Times New Roman" pitchFamily="18" charset="0"/>
              </a:rPr>
              <a:t> или "заднего мозга".</a:t>
            </a:r>
            <a:endParaRPr lang="ru-RU" sz="2400" dirty="0"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285728"/>
            <a:ext cx="82153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entury" pitchFamily="18" charset="0"/>
                <a:cs typeface="Times New Roman" pitchFamily="18" charset="0"/>
              </a:rPr>
              <a:t>Местоположение мозжечка в головном мозге</a:t>
            </a:r>
            <a:endParaRPr lang="ru-RU" sz="2800" dirty="0">
              <a:latin typeface="Century" pitchFamily="18" charset="0"/>
              <a:cs typeface="Times New Roman" pitchFamily="18" charset="0"/>
            </a:endParaRPr>
          </a:p>
        </p:txBody>
      </p:sp>
      <p:pic>
        <p:nvPicPr>
          <p:cNvPr id="7170" name="Picture 2" descr="Мозжечок - король мозга! | Студия нейропсихологии РОСТ | Дзен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1285860"/>
            <a:ext cx="4714908" cy="47149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53669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86834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Century" pitchFamily="18" charset="0"/>
                <a:cs typeface="Times New Roman" pitchFamily="18" charset="0"/>
              </a:rPr>
              <a:t>Строение мозжечка</a:t>
            </a:r>
            <a:endParaRPr lang="ru-RU" sz="3200" dirty="0"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1071546"/>
            <a:ext cx="8143932" cy="214313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dirty="0" smtClean="0">
                <a:latin typeface="Century" pitchFamily="18" charset="0"/>
                <a:cs typeface="Times New Roman" pitchFamily="18" charset="0"/>
              </a:rPr>
              <a:t>В мозжечке различают два полушария и непарную срединную </a:t>
            </a:r>
            <a:r>
              <a:rPr lang="ru-RU" sz="2800" dirty="0" err="1" smtClean="0">
                <a:latin typeface="Century" pitchFamily="18" charset="0"/>
                <a:cs typeface="Times New Roman" pitchFamily="18" charset="0"/>
              </a:rPr>
              <a:t>филогенически</a:t>
            </a:r>
            <a:r>
              <a:rPr lang="ru-RU" sz="2800" dirty="0" smtClean="0">
                <a:latin typeface="Century" pitchFamily="18" charset="0"/>
                <a:cs typeface="Times New Roman" pitchFamily="18" charset="0"/>
              </a:rPr>
              <a:t> старую часть – червь.</a:t>
            </a:r>
            <a:endParaRPr lang="ru-RU" sz="2800" dirty="0">
              <a:latin typeface="Century" pitchFamily="18" charset="0"/>
              <a:cs typeface="Times New Roman" pitchFamily="18" charset="0"/>
            </a:endParaRPr>
          </a:p>
        </p:txBody>
      </p:sp>
      <p:pic>
        <p:nvPicPr>
          <p:cNvPr id="6146" name="Picture 2" descr="Мозжечок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2714620"/>
            <a:ext cx="6987385" cy="37862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897120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Century" pitchFamily="18" charset="0"/>
                <a:cs typeface="Times New Roman" pitchFamily="18" charset="0"/>
              </a:rPr>
              <a:t>Отделы мозжечка</a:t>
            </a:r>
            <a:endParaRPr lang="ru-RU" sz="3200" b="1" dirty="0">
              <a:latin typeface="Century" pitchFamily="18" charset="0"/>
              <a:cs typeface="Times New Roman" pitchFamily="18" charset="0"/>
            </a:endParaRPr>
          </a:p>
        </p:txBody>
      </p:sp>
      <p:pic>
        <p:nvPicPr>
          <p:cNvPr id="5122" name="Picture 2" descr="Строение и функции мозжечка - презентация онлайн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114357"/>
            <a:ext cx="7668175" cy="57436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51774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335</TotalTime>
  <Words>473</Words>
  <Application>Microsoft Office PowerPoint</Application>
  <PresentationFormat>Экран (4:3)</PresentationFormat>
  <Paragraphs>39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 Головной мозг - самый крупный отдел центральной нервной системы человека, расположенный в черепной коробке. Головной мозг состоит из пяти отделов: продолговатого, заднего, среднего, промежуточного и конечного мозга. Задний мозг включает в себя варолиев мост и мозжечок. Варолиев мост снизу ограничен продолговатым мозгом, сверху переходит в ножки мозга, боковые его отделы образуют средние ножки мозжечка.    </vt:lpstr>
      <vt:lpstr>История изучения мозжечка</vt:lpstr>
      <vt:lpstr>Слайд 4</vt:lpstr>
      <vt:lpstr>Слайд 5</vt:lpstr>
      <vt:lpstr>Слайд 6</vt:lpstr>
      <vt:lpstr>Слайд 7</vt:lpstr>
      <vt:lpstr>Строение мозжечка</vt:lpstr>
      <vt:lpstr>Отделы мозжечка</vt:lpstr>
      <vt:lpstr>Слайд 10</vt:lpstr>
      <vt:lpstr>Серое вещество мозжечка</vt:lpstr>
      <vt:lpstr>Белое вещество мозжечка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Родина Марина Александровна СД5И19/09 Мозжечок, строение и функции.</dc:title>
  <dc:creator>user</dc:creator>
  <cp:lastModifiedBy>Администратор</cp:lastModifiedBy>
  <cp:revision>29</cp:revision>
  <dcterms:created xsi:type="dcterms:W3CDTF">2020-09-24T11:28:26Z</dcterms:created>
  <dcterms:modified xsi:type="dcterms:W3CDTF">2024-01-05T10:05:25Z</dcterms:modified>
</cp:coreProperties>
</file>