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2" r:id="rId24"/>
    <p:sldId id="273" r:id="rId25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5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9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5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0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1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6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7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8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7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5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2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3" name="PlaceHolder 5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6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8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9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0" name="PlaceHolder 7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143000" y="1122480"/>
            <a:ext cx="6857640" cy="23871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45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45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ACAE498F-91BA-4B1B-A640-F4EB7D1AA86F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50C98E7-8AF6-478C-894D-87D03118CDFB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3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2F6C16FB-3CBC-4142-9C75-28FE02125376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60641DF-C3B9-4F4F-B99C-6DFE3C87FA1E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3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BE1BCAF8-9DE3-4C25-B73F-9325858E2F06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251DB21-F191-447D-917A-FAC6BACE4DA9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7803D50C-9BD0-480A-A62C-FB5D598AF6CF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EC11A55-55D3-45CC-8786-E470B9D4F64A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3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85840" cy="43509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4629240" y="1825560"/>
            <a:ext cx="3885840" cy="43509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67" name="PlaceHolder 4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3FC96D0D-F3F3-450A-B8B9-62BBA6D9EB6B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9" name="PlaceHolder 6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B12E134-C965-46D5-9497-80B397AF0275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body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07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FE7ACDA-7749-459C-B9F6-01D37A2ABDB0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3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35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  <p:sp>
        <p:nvSpPr>
          <p:cNvPr id="250" name="PlaceHolder 4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51" name="PlaceHolder 5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52" name="PlaceHolder 6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DA172DB-F58B-498E-B334-54FC6B8DD7D4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630000" y="457200"/>
            <a:ext cx="2948760" cy="159984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628880" cy="48733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514440" lvl="1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857160" lvl="2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200240" lvl="3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1542960" lvl="4" indent="-171000">
              <a:lnSpc>
                <a:spcPct val="90000"/>
              </a:lnSpc>
              <a:spcBef>
                <a:spcPts val="374"/>
              </a:spcBef>
              <a:buClr>
                <a:srgbClr val="000000"/>
              </a:buClr>
              <a:buFont typeface="Arial"/>
              <a:buChar char="•"/>
            </a:pPr>
            <a:r>
              <a:rPr lang="ru-RU" sz="15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91" name="PlaceHolder 3"/>
          <p:cNvSpPr>
            <a:spLocks noGrp="1"/>
          </p:cNvSpPr>
          <p:nvPr>
            <p:ph type="body"/>
          </p:nvPr>
        </p:nvSpPr>
        <p:spPr>
          <a:xfrm>
            <a:off x="630000" y="2057400"/>
            <a:ext cx="2948760" cy="381132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751"/>
              </a:spcBef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92" name="PlaceHolder 4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250ABD50-F065-435E-AD41-26EB58B6D656}" type="datetime">
              <a:rPr lang="ru-RU" sz="900" b="0" strike="noStrike" spc="-1">
                <a:solidFill>
                  <a:srgbClr val="8B8B8B"/>
                </a:solidFill>
                <a:latin typeface="Calibri"/>
              </a:rPr>
              <a:t>22.12.2023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93" name="PlaceHolder 5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94" name="PlaceHolder 6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0DE64E9-A790-41DF-AAD1-A8F28DC052FF}" type="slidenum">
              <a:rPr lang="ru-RU" sz="9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2" name="Picture 2"/>
          <p:cNvPicPr/>
          <p:nvPr/>
        </p:nvPicPr>
        <p:blipFill>
          <a:blip r:embed="rId2"/>
          <a:stretch/>
        </p:blipFill>
        <p:spPr>
          <a:xfrm>
            <a:off x="899640" y="365040"/>
            <a:ext cx="6912360" cy="6231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Picture 4"/>
          <p:cNvPicPr/>
          <p:nvPr/>
        </p:nvPicPr>
        <p:blipFill>
          <a:blip r:embed="rId2"/>
          <a:stretch/>
        </p:blipFill>
        <p:spPr>
          <a:xfrm>
            <a:off x="324000" y="0"/>
            <a:ext cx="8459280" cy="5657400"/>
          </a:xfrm>
          <a:prstGeom prst="rect">
            <a:avLst/>
          </a:prstGeom>
          <a:ln w="9360">
            <a:noFill/>
          </a:ln>
        </p:spPr>
      </p:pic>
      <p:sp>
        <p:nvSpPr>
          <p:cNvPr id="350" name="CustomShape 1"/>
          <p:cNvSpPr/>
          <p:nvPr/>
        </p:nvSpPr>
        <p:spPr>
          <a:xfrm>
            <a:off x="2473920" y="5567400"/>
            <a:ext cx="4424040" cy="1431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00"/>
                </a:solidFill>
                <a:latin typeface="Calibri"/>
              </a:rPr>
              <a:t>1556 год</a:t>
            </a:r>
            <a:r>
              <a:rPr lang="ru-RU" sz="4400" b="1" strike="noStrike" spc="-1">
                <a:solidFill>
                  <a:srgbClr val="66FF33"/>
                </a:solidFill>
                <a:latin typeface="Calibri"/>
              </a:rPr>
              <a:t> –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66FF33"/>
                </a:solidFill>
                <a:latin typeface="Calibri"/>
              </a:rPr>
              <a:t>взятие Астрахани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2" name="Picture 4"/>
          <p:cNvPicPr/>
          <p:nvPr/>
        </p:nvPicPr>
        <p:blipFill>
          <a:blip r:embed="rId2"/>
          <a:stretch/>
        </p:blipFill>
        <p:spPr>
          <a:xfrm>
            <a:off x="157018" y="-73891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353" name="CustomShape 2"/>
          <p:cNvSpPr/>
          <p:nvPr/>
        </p:nvSpPr>
        <p:spPr>
          <a:xfrm>
            <a:off x="324000" y="476280"/>
            <a:ext cx="8280000" cy="518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4" name="Picture 10"/>
          <p:cNvPicPr/>
          <p:nvPr/>
        </p:nvPicPr>
        <p:blipFill>
          <a:blip r:embed="rId3"/>
          <a:stretch/>
        </p:blipFill>
        <p:spPr>
          <a:xfrm>
            <a:off x="2987640" y="3789360"/>
            <a:ext cx="3168360" cy="2879280"/>
          </a:xfrm>
          <a:prstGeom prst="rect">
            <a:avLst/>
          </a:prstGeom>
          <a:ln w="9360">
            <a:noFill/>
          </a:ln>
        </p:spPr>
      </p:pic>
      <p:sp>
        <p:nvSpPr>
          <p:cNvPr id="355" name="CustomShape 3"/>
          <p:cNvSpPr/>
          <p:nvPr/>
        </p:nvSpPr>
        <p:spPr>
          <a:xfrm>
            <a:off x="231840" y="4889520"/>
            <a:ext cx="275544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3300"/>
                </a:solidFill>
                <a:latin typeface="Arial Black"/>
              </a:rPr>
              <a:t>  Шапка</a:t>
            </a: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56" name="CustomShape 4"/>
          <p:cNvSpPr/>
          <p:nvPr/>
        </p:nvSpPr>
        <p:spPr>
          <a:xfrm>
            <a:off x="6498000" y="4826160"/>
            <a:ext cx="202500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3300"/>
                </a:solidFill>
                <a:latin typeface="Arial Black"/>
              </a:rPr>
              <a:t>Казанская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57" name="CustomShape 5"/>
          <p:cNvSpPr/>
          <p:nvPr/>
        </p:nvSpPr>
        <p:spPr>
          <a:xfrm>
            <a:off x="324000" y="692280"/>
            <a:ext cx="8496000" cy="3312720"/>
          </a:xfrm>
          <a:prstGeom prst="ellipseRibbon2">
            <a:avLst>
              <a:gd name="adj1" fmla="val 19477"/>
              <a:gd name="adj2" fmla="val 71861"/>
              <a:gd name="adj3" fmla="val 12500"/>
            </a:avLst>
          </a:prstGeom>
          <a:solidFill>
            <a:srgbClr val="FFCC66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8" name="CustomShape 6"/>
          <p:cNvSpPr/>
          <p:nvPr/>
        </p:nvSpPr>
        <p:spPr>
          <a:xfrm>
            <a:off x="1600200" y="857160"/>
            <a:ext cx="5851080" cy="283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800000"/>
                </a:solidFill>
                <a:latin typeface="Calibri"/>
              </a:rPr>
              <a:t>Взятие ханств сделало Волгу «русской рекой», а это способствовало развитию разносторонних связей с государствами и народами Востока. В состав Российского государства вошли многие народы, населявшие территорию Поволжья. Теперь их историческая судьба оказалась тесно связана с Россией. Российское государство становилось все более многонациональным.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359" name="CustomShape 7"/>
          <p:cNvSpPr/>
          <p:nvPr/>
        </p:nvSpPr>
        <p:spPr>
          <a:xfrm>
            <a:off x="1527120" y="857160"/>
            <a:ext cx="5924160" cy="366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26" name="Picture 2" descr="https://www.esteticanochi.ru/upload/medialibrary/4d8/4d80b68a26baf2c3d56cb89fca2d89c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76" y="-697959"/>
            <a:ext cx="9040982" cy="748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3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delay="1300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3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ПОКОРЕНИЕ ЗАПАДНОЙ СИБИРИ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1" name="Рисунок 360"/>
          <p:cNvPicPr/>
          <p:nvPr/>
        </p:nvPicPr>
        <p:blipFill>
          <a:blip r:embed="rId2"/>
          <a:stretch/>
        </p:blipFill>
        <p:spPr>
          <a:xfrm>
            <a:off x="219240" y="1452960"/>
            <a:ext cx="9143640" cy="5714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TextShape 2"/>
          <p:cNvSpPr txBox="1"/>
          <p:nvPr/>
        </p:nvSpPr>
        <p:spPr>
          <a:xfrm>
            <a:off x="433800" y="792000"/>
            <a:ext cx="8206200" cy="5694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spAutoFit/>
          </a:bodyPr>
          <a:lstStyle/>
          <a:p>
            <a:r>
              <a:rPr lang="ru-RU" sz="3200" b="1" u="sng" strike="noStrike" spc="-1">
                <a:solidFill>
                  <a:srgbClr val="800000"/>
                </a:solidFill>
                <a:uFillTx/>
                <a:latin typeface="Georgia"/>
              </a:rPr>
              <a:t>Начало присоединения Сибири:</a:t>
            </a:r>
            <a:endParaRPr lang="ru-RU" sz="3200" b="0" strike="noStrike" spc="-1">
              <a:latin typeface="Arial"/>
            </a:endParaRPr>
          </a:p>
          <a:p>
            <a:endParaRPr lang="ru-RU" sz="3200" b="0" strike="noStrike" spc="-1">
              <a:latin typeface="Arial"/>
            </a:endParaRPr>
          </a:p>
          <a:p>
            <a:r>
              <a:rPr lang="ru-RU" sz="3200" b="1" strike="noStrike" spc="-1">
                <a:solidFill>
                  <a:srgbClr val="800000"/>
                </a:solidFill>
                <a:latin typeface="Georgia"/>
              </a:rPr>
              <a:t>1555 </a:t>
            </a:r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– хан Едигер перешел в российское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                 подданство, стал платить в казну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  </a:t>
            </a:r>
            <a:r>
              <a:rPr lang="ru-RU" sz="2400" b="1" strike="noStrike" spc="-1">
                <a:solidFill>
                  <a:srgbClr val="003300"/>
                </a:solidFill>
                <a:latin typeface="Georgia"/>
              </a:rPr>
              <a:t>ЯСАК</a:t>
            </a:r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</a:t>
            </a:r>
            <a:r>
              <a:rPr lang="ru-RU" sz="2400" b="0" strike="noStrike" spc="-1">
                <a:solidFill>
                  <a:srgbClr val="003300"/>
                </a:solidFill>
                <a:latin typeface="Georgia"/>
              </a:rPr>
              <a:t>(налог мехами- по соболю и белке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3300"/>
                </a:solidFill>
                <a:latin typeface="Georgia"/>
              </a:rPr>
              <a:t>                  с каждого человека)</a:t>
            </a:r>
            <a:endParaRPr lang="ru-RU" sz="2400" b="0" strike="noStrike" spc="-1">
              <a:latin typeface="Arial"/>
            </a:endParaRPr>
          </a:p>
          <a:p>
            <a:r>
              <a:rPr lang="ru-RU" sz="3200" b="1" strike="noStrike" spc="-1">
                <a:solidFill>
                  <a:srgbClr val="800000"/>
                </a:solidFill>
                <a:latin typeface="Georgia"/>
              </a:rPr>
              <a:t>1563</a:t>
            </a:r>
            <a:r>
              <a:rPr lang="ru-RU" sz="3200" b="1" strike="noStrike" spc="-1">
                <a:solidFill>
                  <a:srgbClr val="000000"/>
                </a:solidFill>
                <a:latin typeface="Georg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– сибирским ханом становится Кучум –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                 противник присоединения. Он прекратил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                 посылать ясак Москве и возобновил набеги на 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                 русские поселения</a:t>
            </a:r>
            <a:endParaRPr lang="ru-RU" sz="2400" b="0" strike="noStrike" spc="-1">
              <a:latin typeface="Arial"/>
            </a:endParaRPr>
          </a:p>
          <a:p>
            <a:r>
              <a:rPr lang="ru-RU" sz="3200" b="1" strike="noStrike" spc="-1">
                <a:solidFill>
                  <a:srgbClr val="800000"/>
                </a:solidFill>
                <a:latin typeface="Georgia"/>
                <a:ea typeface="Microsoft YaHei"/>
              </a:rPr>
              <a:t>1581-1585- поход Ермака Тимофеевича на Сибирское ханство</a:t>
            </a:r>
            <a:r>
              <a:rPr lang="ru-RU" sz="2400" b="0" strike="noStrike" spc="-1">
                <a:solidFill>
                  <a:srgbClr val="000000"/>
                </a:solidFill>
                <a:latin typeface="Georgia"/>
              </a:rPr>
              <a:t> </a:t>
            </a:r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Рисунок 363"/>
          <p:cNvPicPr/>
          <p:nvPr/>
        </p:nvPicPr>
        <p:blipFill>
          <a:blip r:embed="rId2"/>
          <a:stretch/>
        </p:blipFill>
        <p:spPr>
          <a:xfrm>
            <a:off x="648000" y="216000"/>
            <a:ext cx="8280000" cy="626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Рисунок 364"/>
          <p:cNvPicPr/>
          <p:nvPr/>
        </p:nvPicPr>
        <p:blipFill>
          <a:blip r:embed="rId2"/>
          <a:stretch/>
        </p:blipFill>
        <p:spPr>
          <a:xfrm>
            <a:off x="2088000" y="306000"/>
            <a:ext cx="4860720" cy="655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ПРОБЛЕМНЫЙ ВОПРОС УРОКА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6" name="TextShape 2"/>
          <p:cNvSpPr txBox="1"/>
          <p:nvPr/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171360" indent="-171000" algn="ctr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3600" b="1" strike="noStrike" spc="-1">
                <a:solidFill>
                  <a:srgbClr val="44546A"/>
                </a:solidFill>
                <a:latin typeface="Times New Roman"/>
              </a:rPr>
              <a:t>КАКОЕ ВЛИЯНИЕ НА РАЗВИТИЕ СТРАНЫ ОКАЗАЛО ПРИОБРЕТЕНИЕ НОВЫХ ТЕРРИТОРИЙ?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17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3300" b="0" strike="noStrike" spc="-1">
                <a:solidFill>
                  <a:srgbClr val="000000"/>
                </a:solidFill>
                <a:latin typeface="Times New Roman"/>
              </a:rPr>
              <a:t>Домашнее задание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TextShape 2"/>
          <p:cNvSpPr txBox="1"/>
          <p:nvPr/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2100" b="1" strike="noStrike" spc="-1">
                <a:solidFill>
                  <a:srgbClr val="44546A"/>
                </a:solidFill>
                <a:latin typeface="Times New Roman"/>
              </a:rPr>
              <a:t>Параграф 7-8 изучить</a:t>
            </a:r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000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2100" b="1" strike="noStrike" spc="-1">
                <a:solidFill>
                  <a:srgbClr val="44546A"/>
                </a:solidFill>
                <a:latin typeface="Times New Roman"/>
              </a:rPr>
              <a:t>Контурная карта «Внешняя политика Ивана-IV»</a:t>
            </a:r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137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extShape 1"/>
          <p:cNvSpPr txBox="1"/>
          <p:nvPr/>
        </p:nvSpPr>
        <p:spPr>
          <a:xfrm>
            <a:off x="62892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         ВНЕШНЯЯ ПОЛИТИКА </a:t>
            </a:r>
            <a:r>
              <a:t/>
            </a:r>
            <a:br/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ИВАНА IV    ГРОЗНОГО(1533-1584)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4" name="Рисунок 333"/>
          <p:cNvPicPr/>
          <p:nvPr/>
        </p:nvPicPr>
        <p:blipFill>
          <a:blip r:embed="rId2"/>
          <a:stretch/>
        </p:blipFill>
        <p:spPr>
          <a:xfrm>
            <a:off x="1950840" y="1825560"/>
            <a:ext cx="4889160" cy="4942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ПРОБЛЕМНЫЙ ВОПРОС УРОКА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6" name="TextShape 2"/>
          <p:cNvSpPr txBox="1"/>
          <p:nvPr/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171360" indent="-171000" algn="ctr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3600" b="1" strike="noStrike" spc="-1">
                <a:solidFill>
                  <a:srgbClr val="44546A"/>
                </a:solidFill>
                <a:latin typeface="Times New Roman"/>
              </a:rPr>
              <a:t>КАКОЕ ВЛИЯНИЕ НА РАЗВИТИЕ СТРАНЫ ОКАЗАЛО ПРИОБРЕТЕНИЕ НОВЫХ ТЕРРИТОРИЙ?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8" name="TextShape 2"/>
          <p:cNvSpPr txBox="1"/>
          <p:nvPr/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endParaRPr lang="ru-RU" sz="21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9" name="Picture 2"/>
          <p:cNvPicPr/>
          <p:nvPr/>
        </p:nvPicPr>
        <p:blipFill>
          <a:blip r:embed="rId2"/>
          <a:stretch/>
        </p:blipFill>
        <p:spPr>
          <a:xfrm>
            <a:off x="251640" y="260640"/>
            <a:ext cx="8712720" cy="659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1" name="Рисунок 340"/>
          <p:cNvPicPr/>
          <p:nvPr/>
        </p:nvPicPr>
        <p:blipFill>
          <a:blip r:embed="rId2"/>
          <a:stretch/>
        </p:blipFill>
        <p:spPr>
          <a:xfrm>
            <a:off x="144000" y="288000"/>
            <a:ext cx="8784000" cy="626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ПОХОДЫ ИВАНА IV НА КАЗАНЬ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TextShape 2"/>
          <p:cNvSpPr txBox="1"/>
          <p:nvPr/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171360" indent="-171000" algn="ctr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3600" b="1" strike="noStrike" spc="-1">
                <a:solidFill>
                  <a:srgbClr val="44546A"/>
                </a:solidFill>
                <a:latin typeface="Times New Roman"/>
              </a:rPr>
              <a:t>1547-1548- Первый поход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000" algn="ctr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3600" b="1" strike="noStrike" spc="-1">
                <a:solidFill>
                  <a:srgbClr val="44546A"/>
                </a:solidFill>
                <a:latin typeface="Times New Roman"/>
              </a:rPr>
              <a:t>1549-1550- Второй поход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000" algn="ctr">
              <a:lnSpc>
                <a:spcPct val="90000"/>
              </a:lnSpc>
              <a:spcBef>
                <a:spcPts val="751"/>
              </a:spcBef>
              <a:buClr>
                <a:srgbClr val="44546A"/>
              </a:buClr>
              <a:buFont typeface="Arial"/>
              <a:buChar char="•"/>
            </a:pPr>
            <a:r>
              <a:rPr lang="ru-RU" sz="3600" b="1" strike="noStrike" spc="-1">
                <a:solidFill>
                  <a:srgbClr val="44546A"/>
                </a:solidFill>
                <a:latin typeface="Times New Roman"/>
              </a:rPr>
              <a:t>1551-1552- Третий поход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/>
          <a:p>
            <a:r>
              <a:rPr lang="ru-RU" sz="3300" b="1" strike="noStrike" spc="-1">
                <a:solidFill>
                  <a:srgbClr val="000000"/>
                </a:solidFill>
                <a:latin typeface="Times New Roman"/>
              </a:rPr>
              <a:t>			КРЕПОСТЬ СВИЯЖСК, АРХИТЕКТОР ИВАН ВЫРОДКОВ</a:t>
            </a:r>
            <a:endParaRPr lang="ru-RU" sz="33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5" name="Рисунок 344"/>
          <p:cNvPicPr/>
          <p:nvPr/>
        </p:nvPicPr>
        <p:blipFill>
          <a:blip r:embed="rId2"/>
          <a:stretch/>
        </p:blipFill>
        <p:spPr>
          <a:xfrm>
            <a:off x="1296360" y="1690200"/>
            <a:ext cx="6643080" cy="4573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Picture 4"/>
          <p:cNvPicPr/>
          <p:nvPr/>
        </p:nvPicPr>
        <p:blipFill>
          <a:blip r:embed="rId2"/>
          <a:stretch/>
        </p:blipFill>
        <p:spPr>
          <a:xfrm>
            <a:off x="0" y="260280"/>
            <a:ext cx="9143640" cy="63576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Picture 4"/>
          <p:cNvPicPr/>
          <p:nvPr/>
        </p:nvPicPr>
        <p:blipFill>
          <a:blip r:embed="rId2"/>
          <a:stretch/>
        </p:blipFill>
        <p:spPr>
          <a:xfrm>
            <a:off x="611280" y="0"/>
            <a:ext cx="7632360" cy="5617800"/>
          </a:xfrm>
          <a:prstGeom prst="rect">
            <a:avLst/>
          </a:prstGeom>
          <a:ln w="9360">
            <a:noFill/>
          </a:ln>
        </p:spPr>
      </p:pic>
      <p:sp>
        <p:nvSpPr>
          <p:cNvPr id="348" name="CustomShape 1"/>
          <p:cNvSpPr/>
          <p:nvPr/>
        </p:nvSpPr>
        <p:spPr>
          <a:xfrm>
            <a:off x="1914120" y="5567400"/>
            <a:ext cx="5540760" cy="1431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00"/>
                </a:solidFill>
                <a:latin typeface="Calibri"/>
              </a:rPr>
              <a:t>2 октября 1552 года</a:t>
            </a:r>
            <a:r>
              <a:rPr lang="ru-RU" sz="4400" b="1" strike="noStrike" spc="-1">
                <a:solidFill>
                  <a:srgbClr val="66FF33"/>
                </a:solidFill>
                <a:latin typeface="Calibri"/>
              </a:rPr>
              <a:t> –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66FF33"/>
                </a:solidFill>
                <a:latin typeface="Calibri"/>
              </a:rPr>
              <a:t>взятие Казани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185</Words>
  <Application>Microsoft Office PowerPoint</Application>
  <PresentationFormat>Экран (4:3)</PresentationFormat>
  <Paragraphs>33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17</vt:i4>
      </vt:variant>
    </vt:vector>
  </HeadingPairs>
  <TitlesOfParts>
    <vt:vector size="35" baseType="lpstr">
      <vt:lpstr>Microsoft YaHei</vt:lpstr>
      <vt:lpstr>Arial</vt:lpstr>
      <vt:lpstr>Arial Black</vt:lpstr>
      <vt:lpstr>Calibri</vt:lpstr>
      <vt:lpstr>Calibri Light</vt:lpstr>
      <vt:lpstr>DejaVu Sans</vt:lpstr>
      <vt:lpstr>Georgia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Внешняя политика Ивана IV</dc:title>
  <dc:subject/>
  <dc:creator>архара</dc:creator>
  <dc:description/>
  <cp:lastModifiedBy>RePack by Diakov</cp:lastModifiedBy>
  <cp:revision>20</cp:revision>
  <dcterms:created xsi:type="dcterms:W3CDTF">2018-01-28T04:25:23Z</dcterms:created>
  <dcterms:modified xsi:type="dcterms:W3CDTF">2023-12-22T10:21:16Z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5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46</vt:i4>
  </property>
</Properties>
</file>