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77" r:id="rId3"/>
    <p:sldId id="256" r:id="rId4"/>
    <p:sldId id="262" r:id="rId5"/>
    <p:sldId id="263" r:id="rId6"/>
    <p:sldId id="264" r:id="rId7"/>
    <p:sldId id="267" r:id="rId8"/>
    <p:sldId id="266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74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7983B-E853-4FD5-B2CD-6DD185E4263B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A43AB-93DB-4216-9B97-048BEA2C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A43AB-93DB-4216-9B97-048BEA2C5DE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787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389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13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344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723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422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760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82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589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315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484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CDF8D-BE99-49C0-8178-2EDFE080994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4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25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allforchildren.ru/ex/unnec/unnec018.jpg" TargetMode="External"/><Relationship Id="rId3" Type="http://schemas.openxmlformats.org/officeDocument/2006/relationships/hyperlink" Target="http://allforchildren.ru/ex/unnec/unnec012.jpg" TargetMode="External"/><Relationship Id="rId7" Type="http://schemas.openxmlformats.org/officeDocument/2006/relationships/hyperlink" Target="http://allforchildren.ru/ex/unnec/unnec017.jpg" TargetMode="External"/><Relationship Id="rId2" Type="http://schemas.openxmlformats.org/officeDocument/2006/relationships/hyperlink" Target="http://allforchildren.ru/ex/unnec/unnec01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forchildren.ru/ex/unnec/unnec016.jpg" TargetMode="External"/><Relationship Id="rId5" Type="http://schemas.openxmlformats.org/officeDocument/2006/relationships/hyperlink" Target="http://allforchildren.ru/ex/unnec/unnec014.jpg" TargetMode="External"/><Relationship Id="rId10" Type="http://schemas.openxmlformats.org/officeDocument/2006/relationships/hyperlink" Target="http://allforchildren.ru/ex/unnec/unnec020.jpg" TargetMode="External"/><Relationship Id="rId4" Type="http://schemas.openxmlformats.org/officeDocument/2006/relationships/hyperlink" Target="http://allforchildren.ru/ex/unnec/unnec013.jpg" TargetMode="External"/><Relationship Id="rId9" Type="http://schemas.openxmlformats.org/officeDocument/2006/relationships/hyperlink" Target="http://allforchildren.ru/ex/unnec/unnec01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 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Кто такой </a:t>
            </a:r>
            <a:r>
              <a:rPr lang="ru-RU" dirty="0" err="1" smtClean="0"/>
              <a:t>Джеральд</a:t>
            </a:r>
            <a:r>
              <a:rPr lang="ru-RU" dirty="0" smtClean="0"/>
              <a:t> Даррелл?</a:t>
            </a:r>
          </a:p>
          <a:p>
            <a:r>
              <a:rPr lang="ru-RU" dirty="0" smtClean="0"/>
              <a:t>Чему посвящены книги писателя?</a:t>
            </a:r>
          </a:p>
          <a:p>
            <a:r>
              <a:rPr lang="ru-RU" dirty="0" smtClean="0"/>
              <a:t>О каком периоде жизни писателя идёт речь в повествовании «Живописный жираф»?</a:t>
            </a:r>
          </a:p>
          <a:p>
            <a:r>
              <a:rPr lang="ru-RU" dirty="0" smtClean="0"/>
              <a:t>Почему в вольере с жирафом Питером оказался козёл Билли?</a:t>
            </a:r>
          </a:p>
          <a:p>
            <a:r>
              <a:rPr lang="ru-RU" dirty="0" smtClean="0"/>
              <a:t>Расскажите о взаимоотношениях животных, используя материалы таблицы и опорные  конструкции.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285728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Сравнительная характеристика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1071546"/>
          <a:ext cx="8215370" cy="4053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07685"/>
                <a:gridCol w="41076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baseline="0" dirty="0" smtClean="0"/>
                        <a:t>Самое высокое млекопитающее </a:t>
                      </a:r>
                      <a:r>
                        <a:rPr lang="ru-RU" sz="2200" u="sng" baseline="0" dirty="0" smtClean="0"/>
                        <a:t>двигалось легко и грациозно</a:t>
                      </a:r>
                      <a:r>
                        <a:rPr lang="ru-RU" sz="2200" baseline="0" dirty="0" smtClean="0"/>
                        <a:t>, как лань, и бесшумно, как облачко. Ни капли неуклюжести, сама плавность и красота движений… (с. 258 – 259).</a:t>
                      </a:r>
                    </a:p>
                    <a:p>
                      <a:r>
                        <a:rPr lang="ru-RU" sz="2200" baseline="0" dirty="0" smtClean="0"/>
                        <a:t>широкая, плавная поступь…      (с. 263).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dirty="0" smtClean="0"/>
                        <a:t>… </a:t>
                      </a:r>
                      <a:r>
                        <a:rPr lang="ru-RU" sz="2200" u="sng" dirty="0" smtClean="0"/>
                        <a:t>поспешил мне навстречу       </a:t>
                      </a:r>
                      <a:r>
                        <a:rPr lang="ru-RU" sz="2200" dirty="0" smtClean="0"/>
                        <a:t>(с. 257).</a:t>
                      </a:r>
                    </a:p>
                    <a:p>
                      <a:r>
                        <a:rPr lang="ru-RU" sz="2200" dirty="0" smtClean="0"/>
                        <a:t>… спешил к ограде встречать посетителя, причём шатался … так убедительно, словно постоянно жил впроголодь       (с. 264).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1643050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Походка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6000768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грациозная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6000768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торопливая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285728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Сравнительная характеристика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1071546"/>
          <a:ext cx="8215370" cy="533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07685"/>
                <a:gridCol w="4107685"/>
              </a:tblGrid>
              <a:tr h="44699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6797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u="sng" baseline="0" dirty="0" smtClean="0"/>
                        <a:t>Ритмично пожёвывал </a:t>
                      </a:r>
                      <a:r>
                        <a:rPr lang="ru-RU" sz="2200" baseline="0" dirty="0" smtClean="0"/>
                        <a:t>(с. 257).</a:t>
                      </a:r>
                    </a:p>
                    <a:p>
                      <a:r>
                        <a:rPr lang="ru-RU" sz="2200" baseline="0" dirty="0" smtClean="0"/>
                        <a:t>Смотреть, как Питер ест, было необычайно интересно… язык безошибочно выбирал и отбраковывал корм… Ещё одно увлекательное зрелище – как он подбирал корм с пола… (с. 261).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dirty="0" smtClean="0"/>
                        <a:t>… набросился на сахар с таким восторгом, будто ни разу не ел досыта (с. 258).</a:t>
                      </a:r>
                    </a:p>
                    <a:p>
                      <a:r>
                        <a:rPr lang="ru-RU" sz="2200" dirty="0" smtClean="0"/>
                        <a:t>… прожорливый козёл (с. 260).</a:t>
                      </a:r>
                    </a:p>
                    <a:p>
                      <a:r>
                        <a:rPr lang="ru-RU" sz="2200" dirty="0" smtClean="0"/>
                        <a:t>… он непрестанно</a:t>
                      </a:r>
                      <a:r>
                        <a:rPr lang="ru-RU" sz="2200" baseline="0" dirty="0" smtClean="0"/>
                        <a:t> искал что-нибудь хоть в какой-то мере съедобное (с. 260).</a:t>
                      </a:r>
                    </a:p>
                    <a:p>
                      <a:r>
                        <a:rPr lang="ru-RU" sz="2200" baseline="0" dirty="0" smtClean="0"/>
                        <a:t>… </a:t>
                      </a:r>
                      <a:r>
                        <a:rPr lang="ru-RU" sz="2200" u="sng" baseline="0" dirty="0" smtClean="0"/>
                        <a:t>вечно занятый поиском пищи </a:t>
                      </a:r>
                      <a:r>
                        <a:rPr lang="ru-RU" sz="2200" baseline="0" dirty="0" smtClean="0"/>
                        <a:t>(с. 262).</a:t>
                      </a:r>
                    </a:p>
                    <a:p>
                      <a:r>
                        <a:rPr lang="ru-RU" sz="2200" baseline="0" dirty="0" smtClean="0"/>
                        <a:t>… с тряпкой во рту, которую он ритмично жуёт… (с. 265).</a:t>
                      </a:r>
                      <a:endParaRPr lang="ru-RU" sz="22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1643050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Приём пищи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6143644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спокойно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6143644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жадно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285728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Сравнительная характеристика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1071546"/>
          <a:ext cx="8215370" cy="4724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07685"/>
                <a:gridCol w="4107685"/>
              </a:tblGrid>
              <a:tr h="44699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326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baseline="0" dirty="0" smtClean="0"/>
                        <a:t>Чрезвычайно учтиво и осторожно обнюхал меня (с. 260).</a:t>
                      </a:r>
                    </a:p>
                    <a:p>
                      <a:r>
                        <a:rPr lang="ru-RU" sz="2200" u="sng" baseline="0" dirty="0" smtClean="0"/>
                        <a:t>Питер – аристократ до кончика ногтей </a:t>
                      </a:r>
                      <a:r>
                        <a:rPr lang="ru-RU" sz="2200" baseline="0" dirty="0" smtClean="0"/>
                        <a:t>(с. 260).</a:t>
                      </a:r>
                    </a:p>
                    <a:p>
                      <a:r>
                        <a:rPr lang="ru-RU" sz="2200" baseline="0" dirty="0" smtClean="0"/>
                        <a:t>Если бы меня попросили охарактеризовать его одним словом, я сказал бы – </a:t>
                      </a:r>
                      <a:r>
                        <a:rPr lang="ru-RU" sz="2200" u="sng" baseline="0" dirty="0" smtClean="0"/>
                        <a:t>интеллигент</a:t>
                      </a:r>
                      <a:r>
                        <a:rPr lang="ru-RU" sz="2200" baseline="0" dirty="0" smtClean="0"/>
                        <a:t> (с. 263).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dirty="0" smtClean="0"/>
                        <a:t>… </a:t>
                      </a:r>
                      <a:r>
                        <a:rPr lang="ru-RU" sz="2200" u="sng" dirty="0" smtClean="0"/>
                        <a:t>достаточно властный и по-своему обаятельный </a:t>
                      </a:r>
                      <a:r>
                        <a:rPr lang="ru-RU" sz="2200" dirty="0" smtClean="0"/>
                        <a:t>(с. 257).</a:t>
                      </a:r>
                    </a:p>
                    <a:p>
                      <a:r>
                        <a:rPr lang="ru-RU" sz="2200" u="none" dirty="0" smtClean="0"/>
                        <a:t>Билли</a:t>
                      </a:r>
                      <a:r>
                        <a:rPr lang="ru-RU" sz="2200" u="none" baseline="0" dirty="0" smtClean="0"/>
                        <a:t> – просто-напросто обыкновенный </a:t>
                      </a:r>
                      <a:r>
                        <a:rPr lang="ru-RU" sz="2200" u="none" dirty="0" smtClean="0"/>
                        <a:t>прожорливый козёл. </a:t>
                      </a:r>
                      <a:r>
                        <a:rPr lang="ru-RU" sz="2200" dirty="0" smtClean="0"/>
                        <a:t>Но никогда не падающий духом козёл с чувством юмора и с козлиной бесцеремонностью (с. 260).</a:t>
                      </a:r>
                    </a:p>
                    <a:p>
                      <a:r>
                        <a:rPr lang="ru-RU" sz="2200" dirty="0" smtClean="0"/>
                        <a:t>Билли был великий попрошайка (с. 264).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1643050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Характер животных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5786454"/>
            <a:ext cx="271464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Спокойный, благородный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5786454"/>
            <a:ext cx="271464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Активный, нахальный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285728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Сравнительная характеристика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1071546"/>
          <a:ext cx="8215370" cy="35004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07685"/>
                <a:gridCol w="4107685"/>
              </a:tblGrid>
              <a:tr h="44699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326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u="sng" baseline="0" dirty="0" smtClean="0"/>
                        <a:t>За всё время, что я работал в доме Питера, он ни разу не проявлял злобы</a:t>
                      </a:r>
                      <a:r>
                        <a:rPr lang="ru-RU" sz="2200" baseline="0" dirty="0" smtClean="0"/>
                        <a:t>…(с. 262).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dirty="0" smtClean="0"/>
                        <a:t>… его представление об игре было своеобразным… </a:t>
                      </a:r>
                      <a:r>
                        <a:rPr lang="ru-RU" sz="2200" u="sng" dirty="0" smtClean="0"/>
                        <a:t>мне грозили неприятности</a:t>
                      </a:r>
                      <a:r>
                        <a:rPr lang="ru-RU" sz="2200" dirty="0" smtClean="0"/>
                        <a:t>… рискуешь остаться без половины галстука… (с. 261).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1643050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Общение с Дарреллом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5786454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спокойное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5786454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задиристое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285728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Сравнительная характеристика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1071546"/>
          <a:ext cx="8215370" cy="25003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07685"/>
                <a:gridCol w="4107685"/>
              </a:tblGrid>
              <a:tr h="44699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431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u="sng" baseline="0" dirty="0" smtClean="0"/>
                        <a:t>Питер осуждающе глядел на них издалека</a:t>
                      </a:r>
                      <a:r>
                        <a:rPr lang="ru-RU" sz="2200" baseline="0" dirty="0" smtClean="0"/>
                        <a:t>…(с. 264).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u="sng" dirty="0" smtClean="0"/>
                        <a:t>Билли был великий попрошайка</a:t>
                      </a:r>
                      <a:r>
                        <a:rPr lang="ru-RU" sz="2200" dirty="0" smtClean="0"/>
                        <a:t>… (с. 261).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1643050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Общение с посетителями зоопарка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571604" y="3429000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спокойное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90" y="3429000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нахальное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4643446"/>
            <a:ext cx="792961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ВЫВОД: </a:t>
            </a:r>
            <a:r>
              <a:rPr lang="ru-RU" sz="2400" dirty="0" smtClean="0"/>
              <a:t>жираф Питер и козёл Билли были полной противоположностью друг друга.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Работаем с заданием 3 (с. 266)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1714488"/>
            <a:ext cx="3357586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Какой эпизод иллюстрировал художник?</a:t>
            </a:r>
          </a:p>
          <a:p>
            <a:endParaRPr lang="ru-RU" sz="2000" dirty="0" smtClean="0"/>
          </a:p>
          <a:p>
            <a:r>
              <a:rPr lang="ru-RU" sz="2000" dirty="0" smtClean="0"/>
              <a:t>Выразительно  прочитайте соответствующий  фрагмент текста.</a:t>
            </a:r>
            <a:endParaRPr lang="ru-RU" sz="2000" dirty="0"/>
          </a:p>
        </p:txBody>
      </p:sp>
      <p:pic>
        <p:nvPicPr>
          <p:cNvPr id="1026" name="Picture 2" descr="image272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 l="3917" t="3957" r="11201" b="34696"/>
          <a:stretch>
            <a:fillRect/>
          </a:stretch>
        </p:blipFill>
        <p:spPr bwMode="auto">
          <a:xfrm>
            <a:off x="500034" y="1714488"/>
            <a:ext cx="4643470" cy="4429156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Задачи урока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3"/>
            <a:ext cx="7186634" cy="350046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Дочитать произведение Даррелла.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Сравнить животных-героев по указанному плану:</a:t>
            </a:r>
          </a:p>
          <a:p>
            <a:pPr marL="514350" indent="-514350"/>
            <a:r>
              <a:rPr lang="ru-RU" dirty="0" smtClean="0"/>
              <a:t>Оформить сравнительную таблицу.</a:t>
            </a:r>
          </a:p>
          <a:p>
            <a:pPr marL="514350" indent="-514350"/>
            <a:r>
              <a:rPr lang="ru-RU" dirty="0" smtClean="0"/>
              <a:t>Подготовить устный рассказ на основе таблицы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50004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571504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/>
              <a:t>Устно ответить на вопросы в заданиях 5, 6, 7 (с. 266).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3"/>
          <a:srcRect l="12501" r="14286"/>
          <a:stretch>
            <a:fillRect/>
          </a:stretch>
        </p:blipFill>
        <p:spPr bwMode="auto">
          <a:xfrm flipH="1">
            <a:off x="5286380" y="928670"/>
            <a:ext cx="3857620" cy="514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allforchildren.ru/ex/unnec/unnec011.jpg</a:t>
            </a:r>
            <a:endParaRPr lang="ru-RU" sz="1600" dirty="0" smtClean="0"/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allforchildren.ru/ex/unnec/unnec012.jpg</a:t>
            </a:r>
            <a:endParaRPr lang="ru-RU" sz="1600" dirty="0" smtClean="0"/>
          </a:p>
          <a:p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allforchildren.ru/ex/unnec/unnec01</a:t>
            </a:r>
            <a:r>
              <a:rPr lang="ru-RU" sz="1600" dirty="0" smtClean="0">
                <a:hlinkClick r:id="rId4"/>
              </a:rPr>
              <a:t>3</a:t>
            </a:r>
            <a:r>
              <a:rPr lang="en-US" sz="1600" dirty="0" smtClean="0">
                <a:hlinkClick r:id="rId4"/>
              </a:rPr>
              <a:t>.jpg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allforchildren.ru/ex/unnec/unnec014.jpg</a:t>
            </a:r>
            <a:endParaRPr lang="ru-RU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allforchildren.ru/ex/unnec/unnec016.jpg</a:t>
            </a:r>
            <a:endParaRPr lang="ru-RU" sz="1600" dirty="0" smtClean="0"/>
          </a:p>
          <a:p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allforchildren.ru/ex/unnec/unnec017.jpg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allforchildren.ru/ex/unnec/unnec018.jpg</a:t>
            </a:r>
            <a:endParaRPr lang="ru-RU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allforchildren.ru/ex/unnec/unnec019.jpg</a:t>
            </a:r>
            <a:endParaRPr lang="ru-RU" sz="1600" dirty="0" smtClean="0"/>
          </a:p>
          <a:p>
            <a:r>
              <a:rPr lang="en-US" sz="1600" dirty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allforchildren.ru/ex/unnec/unnec020.jpg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4500570"/>
            <a:ext cx="5144616" cy="1129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Носова Ольга Михайловна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начальных классов МОУ СОШ № 11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углубленным изучением отдельных предметов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Курского муниципального  района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Ставропольского края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3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 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7186634" cy="492922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/>
            <a:r>
              <a:rPr lang="ru-RU" dirty="0" smtClean="0"/>
              <a:t>Автор с восхищением наблюдает за…</a:t>
            </a:r>
          </a:p>
          <a:p>
            <a:pPr marL="514350" indent="-514350"/>
            <a:r>
              <a:rPr lang="ru-RU" dirty="0" smtClean="0"/>
              <a:t>Если Питер был привязан к …. ,              то Билли … .</a:t>
            </a:r>
          </a:p>
          <a:p>
            <a:pPr marL="514350" indent="-514350"/>
            <a:r>
              <a:rPr lang="ru-RU" dirty="0" smtClean="0"/>
              <a:t>Когда Питеру нужно было пройти,   то он … .    Зато Билли … .</a:t>
            </a:r>
          </a:p>
          <a:p>
            <a:pPr marL="514350" indent="-514350"/>
            <a:r>
              <a:rPr lang="ru-RU" dirty="0" smtClean="0"/>
              <a:t>Автор называет Питера настоящим  … .   А про Билли говорит, что он … .</a:t>
            </a:r>
          </a:p>
          <a:p>
            <a:pPr marL="514350" indent="-514350"/>
            <a:r>
              <a:rPr lang="ru-RU" dirty="0" smtClean="0"/>
              <a:t>Наблюдая за отношениями животных, автор приходит к выводу, что….</a:t>
            </a:r>
            <a:endParaRPr lang="ru-RU" dirty="0"/>
          </a:p>
        </p:txBody>
      </p:sp>
      <p:pic>
        <p:nvPicPr>
          <p:cNvPr id="6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357950" y="228599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5976664" cy="208823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Дж. Даррелл</a:t>
            </a:r>
            <a:b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ЖИВОПИСНЫЙ</a:t>
            </a:r>
            <a:b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ЖИРАФ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7224" y="3500438"/>
            <a:ext cx="4786346" cy="1752600"/>
          </a:xfrm>
        </p:spPr>
        <p:txBody>
          <a:bodyPr/>
          <a:lstStyle/>
          <a:p>
            <a:r>
              <a:rPr lang="ru-RU" dirty="0" smtClean="0"/>
              <a:t>Урок 4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Сравнительная характеристика героев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18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Задачи урока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3"/>
            <a:ext cx="7186634" cy="350046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Дочитать произведение Даррелла.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Сравнить животных-героев по указанному плану:</a:t>
            </a:r>
          </a:p>
          <a:p>
            <a:pPr marL="514350" indent="-514350"/>
            <a:r>
              <a:rPr lang="ru-RU" dirty="0" smtClean="0"/>
              <a:t>Оформить сравнительную таблицу.</a:t>
            </a:r>
          </a:p>
          <a:p>
            <a:pPr marL="514350" indent="-514350"/>
            <a:r>
              <a:rPr lang="ru-RU" dirty="0" smtClean="0"/>
              <a:t>Подготовить устный рассказ на основе таблицы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50004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заключительного фрагмента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785926"/>
            <a:ext cx="6143668" cy="359726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Прочитайте текст от слов «Боюсь, тот факт…» до конца текста (с. 263 – 264).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Отметьте слова, значение которых вы хотели бы уточнить.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Выполните задание 3 (с. 266).</a:t>
            </a:r>
            <a:endParaRPr lang="ru-RU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0" y="2357430"/>
            <a:ext cx="292892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43050"/>
            <a:ext cx="5429288" cy="485778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b="1" dirty="0" smtClean="0"/>
              <a:t>Проникновенный </a:t>
            </a:r>
            <a:r>
              <a:rPr lang="ru-RU" sz="2400" dirty="0" smtClean="0"/>
              <a:t>– искренний, душевный.</a:t>
            </a:r>
          </a:p>
          <a:p>
            <a:pPr marL="514350" indent="-514350">
              <a:buNone/>
            </a:pPr>
            <a:r>
              <a:rPr lang="ru-RU" sz="2400" b="1" dirty="0" smtClean="0"/>
              <a:t>Блеяние</a:t>
            </a:r>
            <a:r>
              <a:rPr lang="ru-RU" sz="2400" dirty="0" smtClean="0"/>
              <a:t> – крик овцы или козы.</a:t>
            </a:r>
          </a:p>
          <a:p>
            <a:pPr marL="514350" indent="-514350">
              <a:buNone/>
            </a:pPr>
            <a:r>
              <a:rPr lang="ru-RU" sz="2400" b="1" dirty="0" smtClean="0"/>
              <a:t>Вымогательство</a:t>
            </a:r>
            <a:r>
              <a:rPr lang="ru-RU" sz="2400" dirty="0" smtClean="0"/>
              <a:t> – здесь: требование от посетителей зоопарка угощения.</a:t>
            </a:r>
          </a:p>
          <a:p>
            <a:pPr marL="514350" indent="-514350">
              <a:buNone/>
            </a:pPr>
            <a:r>
              <a:rPr lang="ru-RU" sz="2400" b="1" dirty="0" smtClean="0"/>
              <a:t>Попрошайка </a:t>
            </a:r>
            <a:r>
              <a:rPr lang="ru-RU" sz="2400" dirty="0" smtClean="0"/>
              <a:t>– здесь: тот, кто надоедает просьбами.</a:t>
            </a:r>
          </a:p>
          <a:p>
            <a:pPr marL="514350" indent="-514350">
              <a:buNone/>
            </a:pPr>
            <a:r>
              <a:rPr lang="ru-RU" sz="2400" b="1" dirty="0" smtClean="0"/>
              <a:t>Впроголодь </a:t>
            </a:r>
            <a:r>
              <a:rPr lang="ru-RU" sz="2400" dirty="0" smtClean="0"/>
              <a:t>– испытывая голод, недоедать.</a:t>
            </a:r>
          </a:p>
          <a:p>
            <a:pPr marL="514350" indent="-514350">
              <a:buNone/>
            </a:pPr>
            <a:r>
              <a:rPr lang="ru-RU" sz="2400" b="1" dirty="0" smtClean="0"/>
              <a:t>Рацион</a:t>
            </a:r>
            <a:r>
              <a:rPr lang="ru-RU" sz="2400" dirty="0" smtClean="0"/>
              <a:t> – количество кормов на одно животное в сутки с учётом их питательной ценности.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643050"/>
            <a:ext cx="4357718" cy="4857784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sz="2400" b="1" dirty="0" smtClean="0"/>
              <a:t>Я по Африке иду.</a:t>
            </a:r>
          </a:p>
          <a:p>
            <a:pPr marL="514350" indent="-514350">
              <a:buNone/>
            </a:pPr>
            <a:r>
              <a:rPr lang="ru-RU" sz="2400" b="1" dirty="0" smtClean="0"/>
              <a:t>Замечаю на ходу, </a:t>
            </a:r>
          </a:p>
          <a:p>
            <a:pPr marL="514350" indent="-514350">
              <a:buNone/>
            </a:pPr>
            <a:r>
              <a:rPr lang="ru-RU" sz="2400" b="1" dirty="0" smtClean="0"/>
              <a:t>Как над морем буйных трав</a:t>
            </a:r>
          </a:p>
          <a:p>
            <a:pPr marL="514350" indent="-514350">
              <a:buNone/>
            </a:pPr>
            <a:r>
              <a:rPr lang="ru-RU" sz="2400" b="1" dirty="0" smtClean="0"/>
              <a:t>Шею вытянул жираф.</a:t>
            </a:r>
          </a:p>
          <a:p>
            <a:pPr marL="514350" indent="-514350">
              <a:buNone/>
            </a:pPr>
            <a:r>
              <a:rPr lang="ru-RU" sz="2400" b="1" dirty="0" smtClean="0"/>
              <a:t>У меня над головой</a:t>
            </a:r>
          </a:p>
          <a:p>
            <a:pPr marL="514350" indent="-514350">
              <a:buNone/>
            </a:pPr>
            <a:r>
              <a:rPr lang="ru-RU" sz="2400" b="1" dirty="0" smtClean="0"/>
              <a:t>Пальма зашуршит листвой,</a:t>
            </a:r>
          </a:p>
          <a:p>
            <a:pPr marL="514350" indent="-514350">
              <a:buNone/>
            </a:pPr>
            <a:r>
              <a:rPr lang="ru-RU" sz="2400" b="1" dirty="0" smtClean="0"/>
              <a:t>Но придётся приседать,</a:t>
            </a:r>
          </a:p>
          <a:p>
            <a:pPr marL="514350" indent="-514350">
              <a:buNone/>
            </a:pPr>
            <a:r>
              <a:rPr lang="ru-RU" sz="2400" b="1" dirty="0" smtClean="0"/>
              <a:t>Чтобы фиников набрать.</a:t>
            </a:r>
          </a:p>
          <a:p>
            <a:pPr marL="514350" indent="-514350">
              <a:buNone/>
            </a:pPr>
            <a:r>
              <a:rPr lang="ru-RU" sz="2400" b="1" dirty="0" smtClean="0"/>
              <a:t>А огромный серый слон</a:t>
            </a:r>
          </a:p>
          <a:p>
            <a:pPr marL="514350" indent="-514350">
              <a:buNone/>
            </a:pPr>
            <a:r>
              <a:rPr lang="ru-RU" sz="2400" b="1" dirty="0" smtClean="0"/>
              <a:t>Посылает мне поклон.</a:t>
            </a:r>
          </a:p>
          <a:p>
            <a:pPr marL="514350" indent="-514350">
              <a:buNone/>
            </a:pPr>
            <a:r>
              <a:rPr lang="ru-RU" sz="2400" b="1" dirty="0" smtClean="0"/>
              <a:t>Я прогулку завершил,</a:t>
            </a:r>
          </a:p>
          <a:p>
            <a:pPr marL="514350" indent="-514350">
              <a:buNone/>
            </a:pPr>
            <a:r>
              <a:rPr lang="ru-RU" sz="2400" b="1" dirty="0" smtClean="0"/>
              <a:t>Сесть на место поспешил.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Работаем с заданием 4 (с. 266)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571612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Сравнительная характеристика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2285992"/>
          <a:ext cx="8215370" cy="4114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07685"/>
                <a:gridCol w="41076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928662" y="2857496"/>
            <a:ext cx="2458208" cy="3357610"/>
          </a:xfrm>
          <a:prstGeom prst="rect">
            <a:avLst/>
          </a:prstGeom>
          <a:noFill/>
        </p:spPr>
      </p:pic>
      <p:pic>
        <p:nvPicPr>
          <p:cNvPr id="10" name="Picture 17" descr="https://img-fotki.yandex.ru/get/15553/200418627.3c/0_1122a9_9b1b9a2a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286124"/>
            <a:ext cx="3719286" cy="273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285728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Сравнительная характеристика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1071546"/>
          <a:ext cx="8215370" cy="4998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07685"/>
                <a:gridCol w="41076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dirty="0" smtClean="0"/>
                        <a:t>Длинные, толстые ресницы; прекрасные,</a:t>
                      </a:r>
                      <a:r>
                        <a:rPr lang="ru-RU" sz="2200" baseline="0" dirty="0" smtClean="0"/>
                        <a:t> огромные, влажные тёмные глаза; замысловатый набор пятен медового и кремового цвета составлял красивейшую неповторимую мозаику (с. 260).</a:t>
                      </a:r>
                    </a:p>
                    <a:p>
                      <a:r>
                        <a:rPr lang="ru-RU" sz="2200" baseline="0" dirty="0" smtClean="0"/>
                        <a:t>Высокий, стройный, длинная, чуткая морда, мягкий взгляд… (с. 263).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200" dirty="0" smtClean="0"/>
                        <a:t>Здоровенный козёл, отнюдь не красивый (с. 257).</a:t>
                      </a:r>
                    </a:p>
                    <a:p>
                      <a:r>
                        <a:rPr lang="ru-RU" sz="2200" dirty="0" smtClean="0"/>
                        <a:t>… далеко не привлекательный на вид козёл…</a:t>
                      </a:r>
                    </a:p>
                    <a:p>
                      <a:r>
                        <a:rPr lang="ru-RU" sz="2200" dirty="0" smtClean="0"/>
                        <a:t>Соломенного цвета шерсть, коренастая фигурка; весёлые жёлтые глаза, короткая щёгольская бородка и нескладное, почти квадратное тело (с. 260).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1643050"/>
            <a:ext cx="821537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Внешний вид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6000768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красивый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6000768"/>
            <a:ext cx="27146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неказистый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909</Words>
  <Application>Microsoft Office PowerPoint</Application>
  <PresentationFormat>Экран (4:3)</PresentationFormat>
  <Paragraphs>185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Проверим домашнее задание</vt:lpstr>
      <vt:lpstr>Проверим домашнее задание</vt:lpstr>
      <vt:lpstr>Дж. Даррелл ЖИВОПИСНЫЙ ЖИРАФ</vt:lpstr>
      <vt:lpstr>    Задачи урока</vt:lpstr>
      <vt:lpstr>Чтение заключительного фрагмента</vt:lpstr>
      <vt:lpstr>Словарная работа</vt:lpstr>
      <vt:lpstr>Физкультминутка </vt:lpstr>
      <vt:lpstr>Работаем с заданием 4 (с. 266) </vt:lpstr>
      <vt:lpstr>Слайд 9</vt:lpstr>
      <vt:lpstr>Слайд 10</vt:lpstr>
      <vt:lpstr>Слайд 11</vt:lpstr>
      <vt:lpstr>Слайд 12</vt:lpstr>
      <vt:lpstr>Слайд 13</vt:lpstr>
      <vt:lpstr>Слайд 14</vt:lpstr>
      <vt:lpstr>Работаем с заданием 3 (с. 266) </vt:lpstr>
      <vt:lpstr>    Задачи урока</vt:lpstr>
      <vt:lpstr>Домашнее задание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лишний предмет часть 2</dc:title>
  <dc:creator>Ольга Михайловна</dc:creator>
  <cp:lastModifiedBy>Natalya Shustova</cp:lastModifiedBy>
  <cp:revision>102</cp:revision>
  <dcterms:created xsi:type="dcterms:W3CDTF">2014-07-31T18:37:51Z</dcterms:created>
  <dcterms:modified xsi:type="dcterms:W3CDTF">2023-05-21T17:59:18Z</dcterms:modified>
</cp:coreProperties>
</file>