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-2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A287B57-AD6E-4B56-ABB9-13E38BA286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6A5C86A-6598-498B-9DF2-3B548D5F5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9903869-9E7D-4115-A04B-0DD3DF66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9DBB-36DB-4AC4-8B21-ADB89A492D5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3119894-7368-4ED9-B00B-2B5308022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751F83A-D394-49BA-90FA-FAE9E3E70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81C2-624E-4113-9FCA-DD722115C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044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264DC8-003F-49F6-B0F4-8E0D61E5F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9D878D74-97B8-431B-8467-8C0929DCA2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57814FA-A9DE-4AB0-9C26-82597342F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9DBB-36DB-4AC4-8B21-ADB89A492D5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FA6F-0EC2-4F5E-8A5D-65BD213EE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5606163-E6A0-4EF7-946D-8EEF0FB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81C2-624E-4113-9FCA-DD722115C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426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36A67FB-1100-4F37-A544-7933FEA906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D346B70-C5D4-4628-AB46-FBF2890E77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C46EC13-1C8F-4CEA-B70D-95B31D6DD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9DBB-36DB-4AC4-8B21-ADB89A492D5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7924067-8B51-4650-ADE5-29171CB1E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DA14B03-586F-478D-AB0F-A3D80891B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81C2-624E-4113-9FCA-DD722115C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057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131118F-9CA5-4C39-9D3E-1B4EF735D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1C437B9-7EAF-486B-9F07-CB6C86D283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9919B6C-1B54-4805-A289-654E41230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9DBB-36DB-4AC4-8B21-ADB89A492D5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9FDD8A7-D720-402A-9A7F-D62A7D314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BFC7AC4-7013-4FEC-A327-DE012753C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81C2-624E-4113-9FCA-DD722115C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677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21A666-33DE-48C3-8E52-552AA0252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7B9E3E0-BFBC-4D22-A5E8-5E3C930EBE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AE68E67-3CF8-4192-B2F3-3B99E2B60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9DBB-36DB-4AC4-8B21-ADB89A492D5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6F3B268-3C22-41D7-8702-A9B70A3F0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8633330-A462-471A-9692-B86C74C6A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81C2-624E-4113-9FCA-DD722115C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225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87905E-96C1-4DAE-AA77-A12C953C1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93B88B9-CD47-4B10-9B3D-A36AD65FAB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CA9BEF6-8055-4352-BABF-3CFDCF78AF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7F2B919-7919-4EA7-B102-3A26B960F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9DBB-36DB-4AC4-8B21-ADB89A492D5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C49B7B8-9721-4936-A7C8-8FCC38F11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DC10377-E3F9-4708-B4A4-4665D59CC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81C2-624E-4113-9FCA-DD722115C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796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B230C1-C0FB-4971-93AD-9136B3024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AE3447A-F024-4D3A-8257-EED8923359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DED2B8B-6DFD-499D-BB0B-9C76F5F088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2D62159-C60F-4CD5-A423-DAAADA8A88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6C60CD8-8D8E-4EA0-A904-6668FD4ADC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F54A557-77EC-46B9-8EB9-8D7AB6725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9DBB-36DB-4AC4-8B21-ADB89A492D5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61A1A6D-61F5-4407-8278-297BB57AE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5D9AD59-697A-4B76-BB94-42C2C4421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81C2-624E-4113-9FCA-DD722115C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079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041E91-C1F3-4172-9B75-6F11A1F7E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FB59269-14FE-4B9D-BB20-D06F0F564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9DBB-36DB-4AC4-8B21-ADB89A492D5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4BC835C-FFD2-4F45-8F4A-065AE43DF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B106421-944D-4402-AD20-76BFD3D41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81C2-624E-4113-9FCA-DD722115C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145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CC9D146-BB6C-4611-93E3-A42C7FD1B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9DBB-36DB-4AC4-8B21-ADB89A492D5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FDD98DC-A15E-4099-9DBB-EAE623288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BC6CC75-F0C0-40C5-AE5D-9B05F1AF7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81C2-624E-4113-9FCA-DD722115C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086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09F03E-4F81-4B88-8584-7AC955F74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A69C54F-141A-47BF-B7D3-1E1042565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09822F0-ECB6-4702-B297-31E15E14C1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129236C-FA97-427D-80DA-F1C801EE2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9DBB-36DB-4AC4-8B21-ADB89A492D5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441CE7D-510D-4FD6-B672-EDF3DA67A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EBFB0F0-9446-4B7C-95CD-183195751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81C2-624E-4113-9FCA-DD722115C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489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6398C5-7EBB-4049-824A-D4D2540DB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C7724A8-1DAA-48EF-8E09-206DB47398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197B453-94FE-419E-99C5-D0755D191D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D11AE13-3136-445A-913A-0FC11CA90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9DBB-36DB-4AC4-8B21-ADB89A492D5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E3EE4A3-B2D4-43EB-B13A-6A6D7B36E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A4B1EA5-2691-4709-B9D2-28024829A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81C2-624E-4113-9FCA-DD722115C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375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0C097C-EC86-4A45-B5E1-9BD252CBC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1FE91EB-AE70-4AD5-87B2-ACF709DD4E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BEC69A3-138F-4471-A84E-EAAC233290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59DBB-36DB-4AC4-8B21-ADB89A492D5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24F8071-A7AC-433B-8039-D76CA83A56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8168E46-7D0C-4DAE-A37A-C843E68DA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F81C2-624E-4113-9FCA-DD722115C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690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F9EC8BB-6B21-479A-ACB4-DFF1CED53A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399" b="2635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xmlns="" id="{87CC2527-562A-4F69-B487-4371E5B243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959322-C520-4A7D-8262-B01078136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22021" y="3231931"/>
            <a:ext cx="3852041" cy="183405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British education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96854D8-D5F0-4D4F-A837-2FDCE749BC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82910" y="5242675"/>
            <a:ext cx="4330262" cy="683284"/>
          </a:xfrm>
        </p:spPr>
        <p:txBody>
          <a:bodyPr>
            <a:normAutofit/>
          </a:bodyPr>
          <a:lstStyle/>
          <a:p>
            <a:endParaRPr lang="ru-RU" sz="200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BCDAEC91-5BCE-4B55-9CC0-43EF94CB73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943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DD4DFC60-E91B-4F83-BE6A-6650CD83B7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244" b="175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37C89E4B-3C9F-44B9-8B86-D9E3D112D8E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4A4396-9981-4B76-B9CE-B9C76CF8B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Greeting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AA2EAA10-076F-46BD-8F0F-B9A2FB77A8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D891E407-403B-4764-86C9-33A56D3BCAA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576470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64058F4-72FC-4B07-9D61-A2B9FA2E0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</a:rPr>
              <a:t>Answer the questions</a:t>
            </a:r>
            <a:endParaRPr lang="ru-RU" dirty="0">
              <a:solidFill>
                <a:schemeClr val="accent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2FC1E10-8664-4731-B360-BF84EF852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  <a:solidFill>
            <a:schemeClr val="accent2">
              <a:lumMod val="40000"/>
              <a:lumOff val="60000"/>
            </a:schemeClr>
          </a:solidFill>
        </p:spPr>
        <p:txBody>
          <a:bodyPr anchor="ctr">
            <a:noAutofit/>
          </a:bodyPr>
          <a:lstStyle/>
          <a:p>
            <a:r>
              <a:rPr lang="en-US" sz="3200" dirty="0"/>
              <a:t>1.What stages is  British education divided into?</a:t>
            </a:r>
          </a:p>
          <a:p>
            <a:r>
              <a:rPr lang="en-US" sz="3200" dirty="0"/>
              <a:t>2.At what age do children start learning?</a:t>
            </a:r>
          </a:p>
          <a:p>
            <a:r>
              <a:rPr lang="en-US" sz="3200" dirty="0"/>
              <a:t>3. How do children study in primary  school?</a:t>
            </a:r>
          </a:p>
          <a:p>
            <a:r>
              <a:rPr lang="en-US" sz="3200" dirty="0"/>
              <a:t>4.Is education compulsory in Britain?</a:t>
            </a:r>
          </a:p>
          <a:p>
            <a:r>
              <a:rPr lang="en-US" sz="3200" dirty="0"/>
              <a:t>What are core subjects in a secondary school?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0268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A6B319F-86FE-4754-878E-06F0804D8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832385" cy="6858000"/>
          </a:xfrm>
          <a:prstGeom prst="rect">
            <a:avLst/>
          </a:prstGeom>
          <a:solidFill>
            <a:schemeClr val="accent5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CF7D1B5-3477-499F-ACC5-2C8B07F4ED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2385" y="0"/>
            <a:ext cx="3218914" cy="6858000"/>
          </a:xfrm>
          <a:prstGeom prst="rect">
            <a:avLst/>
          </a:pr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A1F031-9D20-4F4D-8A96-840964032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206" y="1608667"/>
            <a:ext cx="2823275" cy="4501127"/>
          </a:xfrm>
        </p:spPr>
        <p:txBody>
          <a:bodyPr anchor="t">
            <a:normAutofit/>
          </a:bodyPr>
          <a:lstStyle/>
          <a:p>
            <a:pPr algn="r"/>
            <a:r>
              <a:rPr lang="en-US" sz="3200">
                <a:solidFill>
                  <a:srgbClr val="FFFFFF"/>
                </a:solidFill>
              </a:rPr>
              <a:t>Translate the words, find them in the text ( 3 types of secondary school)</a:t>
            </a:r>
            <a:endParaRPr lang="ru-RU" sz="320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7CCB79E-C4B4-4829-BAF3-47B800AE6A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47698" y="1608667"/>
            <a:ext cx="3421958" cy="4501127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1.</a:t>
            </a:r>
            <a:r>
              <a:rPr lang="ru-RU" dirty="0">
                <a:solidFill>
                  <a:srgbClr val="002060"/>
                </a:solidFill>
              </a:rPr>
              <a:t> высокий стандарт</a:t>
            </a:r>
          </a:p>
          <a:p>
            <a:r>
              <a:rPr lang="ru-RU" dirty="0">
                <a:solidFill>
                  <a:srgbClr val="002060"/>
                </a:solidFill>
              </a:rPr>
              <a:t>2.сделать выбор</a:t>
            </a:r>
          </a:p>
          <a:p>
            <a:r>
              <a:rPr lang="ru-RU" dirty="0">
                <a:solidFill>
                  <a:srgbClr val="002060"/>
                </a:solidFill>
              </a:rPr>
              <a:t>3</a:t>
            </a:r>
            <a:r>
              <a:rPr lang="en-US" dirty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поступление</a:t>
            </a:r>
          </a:p>
          <a:p>
            <a:r>
              <a:rPr lang="ru-RU" dirty="0">
                <a:solidFill>
                  <a:srgbClr val="002060"/>
                </a:solidFill>
              </a:rPr>
              <a:t>4.возможности</a:t>
            </a:r>
          </a:p>
          <a:p>
            <a:r>
              <a:rPr lang="ru-RU" dirty="0">
                <a:solidFill>
                  <a:srgbClr val="002060"/>
                </a:solidFill>
              </a:rPr>
              <a:t>5.аттестат о среднем образовании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AE13067-7C64-45E0-A78F-5C41AE8DF5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89696" y="1608667"/>
            <a:ext cx="3421957" cy="4501127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3200" dirty="0"/>
              <a:t>6.оставаться в школе</a:t>
            </a:r>
          </a:p>
          <a:p>
            <a:r>
              <a:rPr lang="ru-RU" sz="3200" dirty="0"/>
              <a:t>7.частные школы</a:t>
            </a:r>
          </a:p>
          <a:p>
            <a:r>
              <a:rPr lang="ru-RU" sz="3200" dirty="0"/>
              <a:t>8.пансионат</a:t>
            </a:r>
          </a:p>
          <a:p>
            <a:r>
              <a:rPr lang="ru-RU" sz="3200" dirty="0"/>
              <a:t>9.поступать в…</a:t>
            </a:r>
          </a:p>
          <a:p>
            <a:r>
              <a:rPr lang="ru-RU" sz="3200" dirty="0"/>
              <a:t>10.принимать без экзаменов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172000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038CB10-1F5C-4D54-9DF7-12586DE5B0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662A1B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EF45C8-7C50-4EC4-8028-EC61F0A4C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n-US" dirty="0">
                <a:solidFill>
                  <a:srgbClr val="FFFFFF"/>
                </a:solidFill>
              </a:rPr>
              <a:t>Complete the sentences-orally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8DB56EA-818F-4F80-BCBD-7B8C43C554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58" r="1" b="1236"/>
          <a:stretch/>
        </p:blipFill>
        <p:spPr>
          <a:xfrm>
            <a:off x="327547" y="321733"/>
            <a:ext cx="7058306" cy="41073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73ED6512-6858-4552-B699-9A97FE9A4E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E78F622-0222-4AD9-8CDD-1F12B8E392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1.In nursery school…</a:t>
            </a:r>
          </a:p>
          <a:p>
            <a:r>
              <a:rPr lang="en-US" sz="2400" dirty="0">
                <a:solidFill>
                  <a:srgbClr val="FFFFFF"/>
                </a:solidFill>
              </a:rPr>
              <a:t>2.Educaion in Britain is compulsory..</a:t>
            </a:r>
          </a:p>
          <a:p>
            <a:r>
              <a:rPr lang="en-US" sz="2400" dirty="0">
                <a:solidFill>
                  <a:srgbClr val="FFFFFF"/>
                </a:solidFill>
              </a:rPr>
              <a:t>3.Compulsory education starts…</a:t>
            </a:r>
          </a:p>
          <a:p>
            <a:r>
              <a:rPr lang="en-US" sz="2400" dirty="0">
                <a:solidFill>
                  <a:srgbClr val="FFFFFF"/>
                </a:solidFill>
              </a:rPr>
              <a:t>4.Secondary  school is traditionally divided…</a:t>
            </a:r>
          </a:p>
          <a:p>
            <a:r>
              <a:rPr lang="en-US" sz="2400" dirty="0">
                <a:solidFill>
                  <a:srgbClr val="FFFFFF"/>
                </a:solidFill>
              </a:rPr>
              <a:t>5.In such schools pupils are often …</a:t>
            </a:r>
          </a:p>
          <a:p>
            <a:r>
              <a:rPr lang="en-US" sz="2400" dirty="0">
                <a:solidFill>
                  <a:srgbClr val="FFFFFF"/>
                </a:solidFill>
              </a:rPr>
              <a:t>6.Those who stay at school after GSCE…</a:t>
            </a:r>
            <a:endParaRPr lang="ru-RU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945706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трава, здание, поле, внеш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140D2F02-9F04-4B82-AC76-5D44130CEF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541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xmlns="" id="{87CC2527-562A-4F69-B487-4371E5B243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BE3E59-0A4A-4F5E-A4F5-7F6267EFA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2021" y="3231931"/>
            <a:ext cx="3852041" cy="183405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dirty="0">
                <a:solidFill>
                  <a:srgbClr val="002060"/>
                </a:solidFill>
              </a:rPr>
              <a:t>Watch the video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BCDAEC91-5BCE-4B55-9CC0-43EF94CB73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573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24B353E-EF90-462C-8842-B6440BD57C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12" r="-1" b="7297"/>
          <a:stretch/>
        </p:blipFill>
        <p:spPr>
          <a:xfrm>
            <a:off x="20" y="10"/>
            <a:ext cx="12188932" cy="6857990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5E8D2E83-FB3A-40E7-A9E5-7AB389D612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0AE683-31CA-4122-A744-D558F57F8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DBB116-7B91-4DED-835F-F32F1663A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3" y="4856921"/>
            <a:ext cx="9565028" cy="124924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Make the table about schools in Britain and Russia-</a:t>
            </a:r>
          </a:p>
          <a:p>
            <a:r>
              <a:rPr lang="en-US" sz="2400" dirty="0">
                <a:solidFill>
                  <a:srgbClr val="002060"/>
                </a:solidFill>
              </a:rPr>
              <a:t>stages of education, a uniform, core subjects, certificate of education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6198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2BC26D8-82FB-445E-AA49-62A77D7C1E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5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B44330D-EA18-4254-AA95-EB49948539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B5240E4-3145-4A69-8725-8D361F8C2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956" y="643467"/>
            <a:ext cx="742808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9998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152</Words>
  <Application>Microsoft Office PowerPoint</Application>
  <PresentationFormat>Произвольный</PresentationFormat>
  <Paragraphs>29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British education</vt:lpstr>
      <vt:lpstr>Greeting</vt:lpstr>
      <vt:lpstr>Answer the questions</vt:lpstr>
      <vt:lpstr>Translate the words, find them in the text ( 3 types of secondary school)</vt:lpstr>
      <vt:lpstr>Complete the sentences-orally</vt:lpstr>
      <vt:lpstr>Watch the video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British education</dc:title>
  <dc:creator>Александр Алипатов</dc:creator>
  <cp:lastModifiedBy>Алипатов</cp:lastModifiedBy>
  <cp:revision>4</cp:revision>
  <dcterms:created xsi:type="dcterms:W3CDTF">2020-10-05T19:06:41Z</dcterms:created>
  <dcterms:modified xsi:type="dcterms:W3CDTF">2022-10-12T14:27:35Z</dcterms:modified>
</cp:coreProperties>
</file>