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938238-8DB6-48D7-AF6D-B66414F8815E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D3AA70-56A0-4F4B-BA73-D62C5564F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3AA70-56A0-4F4B-BA73-D62C5564F18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5984" y="571480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431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7" y="1500174"/>
            <a:ext cx="871540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Дидактические   игры  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 русскому  языку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класс</a:t>
            </a:r>
          </a:p>
          <a:p>
            <a:pPr algn="ctr"/>
            <a:r>
              <a:rPr lang="ru-RU" sz="54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Существительные</a:t>
            </a:r>
            <a:endParaRPr lang="ru-RU" sz="5400" b="1" cap="none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15140" y="5857892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Л.Б.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Стученкова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     2024 год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04822" y="4786321"/>
            <a:ext cx="5134355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1  часть</a:t>
            </a:r>
            <a:endParaRPr lang="ru-RU" sz="24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К  каждому  слову  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стадо,  табун,  стая,  рой,  косяк,  отара 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подбери  существительное - название  животных, которое допустимо  в  данном  сочетании  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Слова  для  справок: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рыбы, овцы,  лошади,  коровы,   пчёлы,  волки </a:t>
            </a: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61555" y="285728"/>
            <a:ext cx="49008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Подбери  слово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21429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Табун  лошадей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Admin\Desktop\табу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42918"/>
            <a:ext cx="2685639" cy="17859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357950" y="21429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Стадо  коров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1027" name="Picture 3" descr="C:\Users\Admin\Desktop\стадо коров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642918"/>
            <a:ext cx="3276357" cy="185738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14678" y="21429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Стая  волков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1028" name="Picture 4" descr="C:\Users\Admin\Desktop\стая волков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642918"/>
            <a:ext cx="2669300" cy="185738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57158" y="378619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Рой  пчёл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142844" y="4429132"/>
            <a:ext cx="287946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3428992" y="3786190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Косяк рыбы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1032" name="Picture 8" descr="C:\Users\Admin\Desktop\косяк рыбы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40" y="4357694"/>
            <a:ext cx="2794000" cy="18542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6572264" y="3714752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Отара  овец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1033" name="Picture 9" descr="C:\Users\Admin\Desktop\отара овец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36" y="4357694"/>
            <a:ext cx="2857520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11" grpId="0"/>
      <p:bldP spid="15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85787" y="285728"/>
            <a:ext cx="81805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Сказка   наших   дней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5984" y="1500174"/>
            <a:ext cx="6143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Докажи,  что  сказка  стала  былью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2214554"/>
            <a:ext cx="87154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Запиши  современные  названия  сказочных  предметов: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* ковёр – самолёт                                      * клубок  с  нитками</a:t>
            </a:r>
          </a:p>
          <a:p>
            <a:pPr>
              <a:buFont typeface="Arial" charset="0"/>
              <a:buChar char="•"/>
            </a:pPr>
            <a:endParaRPr lang="ru-RU" sz="2400" i="1" dirty="0" smtClean="0">
              <a:solidFill>
                <a:srgbClr val="002060"/>
              </a:solidFill>
            </a:endParaRPr>
          </a:p>
          <a:p>
            <a:r>
              <a:rPr lang="ru-RU" sz="2400" i="1" dirty="0" smtClean="0">
                <a:solidFill>
                  <a:srgbClr val="002060"/>
                </a:solidFill>
              </a:rPr>
              <a:t>* чудо-зеркальце                                           * перо  жар – птицы</a:t>
            </a:r>
          </a:p>
          <a:p>
            <a:pPr>
              <a:buFont typeface="Arial" charset="0"/>
              <a:buChar char="•"/>
            </a:pPr>
            <a:endParaRPr lang="ru-RU" sz="2400" i="1" dirty="0" smtClean="0">
              <a:solidFill>
                <a:srgbClr val="002060"/>
              </a:solidFill>
            </a:endParaRPr>
          </a:p>
          <a:p>
            <a:r>
              <a:rPr lang="ru-RU" sz="2400" i="1" dirty="0" smtClean="0">
                <a:solidFill>
                  <a:srgbClr val="002060"/>
                </a:solidFill>
              </a:rPr>
              <a:t>* Конёк – Горбунок                                        * печка  Емели</a:t>
            </a:r>
          </a:p>
          <a:p>
            <a:pPr>
              <a:buFont typeface="Arial" charset="0"/>
              <a:buChar char="•"/>
            </a:pPr>
            <a:endParaRPr lang="ru-RU" sz="2400" i="1" dirty="0" smtClean="0">
              <a:solidFill>
                <a:srgbClr val="002060"/>
              </a:solidFill>
            </a:endParaRPr>
          </a:p>
          <a:p>
            <a:r>
              <a:rPr lang="ru-RU" sz="2400" i="1" dirty="0" smtClean="0">
                <a:solidFill>
                  <a:srgbClr val="002060"/>
                </a:solidFill>
              </a:rPr>
              <a:t>* Бурёнка  </a:t>
            </a:r>
            <a:r>
              <a:rPr lang="ru-RU" sz="2400" i="1" dirty="0" err="1" smtClean="0">
                <a:solidFill>
                  <a:srgbClr val="002060"/>
                </a:solidFill>
              </a:rPr>
              <a:t>Крошечки-Хаврошечки</a:t>
            </a:r>
            <a:r>
              <a:rPr lang="ru-RU" sz="2400" i="1" dirty="0" smtClean="0">
                <a:solidFill>
                  <a:srgbClr val="002060"/>
                </a:solidFill>
              </a:rPr>
              <a:t>          * </a:t>
            </a:r>
            <a:r>
              <a:rPr lang="ru-RU" sz="2400" i="1" dirty="0" err="1" smtClean="0">
                <a:solidFill>
                  <a:srgbClr val="002060"/>
                </a:solidFill>
              </a:rPr>
              <a:t>молодильные</a:t>
            </a:r>
            <a:r>
              <a:rPr lang="ru-RU" sz="2400" i="1" dirty="0" smtClean="0">
                <a:solidFill>
                  <a:srgbClr val="002060"/>
                </a:solidFill>
              </a:rPr>
              <a:t>  яблочки</a:t>
            </a:r>
            <a:endParaRPr lang="ru-RU" sz="24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5" y="71414"/>
            <a:ext cx="228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ковёр – самолёт –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авиалайнер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endParaRPr lang="ru-RU" dirty="0"/>
          </a:p>
        </p:txBody>
      </p:sp>
      <p:pic>
        <p:nvPicPr>
          <p:cNvPr id="2050" name="Picture 2" descr="C:\Users\Admin\Desktop\ковер самоле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42852"/>
            <a:ext cx="1523437" cy="1428760"/>
          </a:xfrm>
          <a:prstGeom prst="rect">
            <a:avLst/>
          </a:prstGeom>
          <a:noFill/>
        </p:spPr>
      </p:pic>
      <p:pic>
        <p:nvPicPr>
          <p:cNvPr id="2051" name="Picture 3" descr="C:\Users\Admin\Desktop\авиалайне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714356"/>
            <a:ext cx="1674694" cy="157163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2357430"/>
            <a:ext cx="2357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клубок  с  нитками-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C00000"/>
                </a:solidFill>
              </a:rPr>
              <a:t>компас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2052" name="Picture 4" descr="C:\Users\Admin\Desktop\клубо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2143116"/>
            <a:ext cx="1428760" cy="174996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1406" y="4643446"/>
            <a:ext cx="214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чудо – зеркальце-</a:t>
            </a:r>
          </a:p>
          <a:p>
            <a:r>
              <a:rPr lang="ru-RU" i="1" dirty="0" smtClean="0">
                <a:solidFill>
                  <a:srgbClr val="C00000"/>
                </a:solidFill>
              </a:rPr>
              <a:t>спутниковая  связь</a:t>
            </a:r>
          </a:p>
          <a:p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2053" name="Picture 5" descr="C:\Users\Admin\Desktop\компас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3071810"/>
            <a:ext cx="1571636" cy="1479187"/>
          </a:xfrm>
          <a:prstGeom prst="rect">
            <a:avLst/>
          </a:prstGeom>
          <a:noFill/>
        </p:spPr>
      </p:pic>
      <p:pic>
        <p:nvPicPr>
          <p:cNvPr id="2054" name="Picture 6" descr="C:\Users\Admin\Desktop\зеркальце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08" y="4214818"/>
            <a:ext cx="1518058" cy="1428760"/>
          </a:xfrm>
          <a:prstGeom prst="rect">
            <a:avLst/>
          </a:prstGeom>
          <a:noFill/>
        </p:spPr>
      </p:pic>
      <p:pic>
        <p:nvPicPr>
          <p:cNvPr id="2055" name="Picture 7" descr="C:\Users\Admin\Desktop\спутник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5214950"/>
            <a:ext cx="1763703" cy="1529559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857752" y="71414"/>
            <a:ext cx="214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Перо  жар-птицы-</a:t>
            </a:r>
          </a:p>
          <a:p>
            <a:r>
              <a:rPr lang="ru-RU" i="1" dirty="0" smtClean="0">
                <a:solidFill>
                  <a:srgbClr val="C00000"/>
                </a:solidFill>
              </a:rPr>
              <a:t>электричество</a:t>
            </a:r>
          </a:p>
          <a:p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43768" y="214290"/>
            <a:ext cx="1785950" cy="1322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 descr="C:\Users\Admin\Desktop\лампа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14942" y="714356"/>
            <a:ext cx="1500198" cy="1411951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4786314" y="2143116"/>
            <a:ext cx="2643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яблочко  на  тарелочке-</a:t>
            </a:r>
          </a:p>
          <a:p>
            <a:r>
              <a:rPr lang="ru-RU" i="1" dirty="0" smtClean="0">
                <a:solidFill>
                  <a:srgbClr val="C00000"/>
                </a:solidFill>
              </a:rPr>
              <a:t>телевизор</a:t>
            </a:r>
          </a:p>
          <a:p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2059" name="Picture 11" descr="C:\Users\Admin\Desktop\яблочко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286644" y="2143116"/>
            <a:ext cx="1643074" cy="1546423"/>
          </a:xfrm>
          <a:prstGeom prst="rect">
            <a:avLst/>
          </a:prstGeom>
          <a:noFill/>
        </p:spPr>
      </p:pic>
      <p:pic>
        <p:nvPicPr>
          <p:cNvPr id="2060" name="Picture 12" descr="C:\Users\Admin\Desktop\теле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429256" y="2714620"/>
            <a:ext cx="1428760" cy="1905013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4714876" y="471488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печка  Емели-</a:t>
            </a:r>
          </a:p>
          <a:p>
            <a:r>
              <a:rPr lang="ru-RU" i="1" dirty="0" smtClean="0">
                <a:solidFill>
                  <a:srgbClr val="C00000"/>
                </a:solidFill>
              </a:rPr>
              <a:t>легковой автомобиль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358082" y="4143380"/>
            <a:ext cx="1571636" cy="2007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929058" y="5357826"/>
            <a:ext cx="3214710" cy="139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12" grpId="0"/>
      <p:bldP spid="16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коне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42852"/>
            <a:ext cx="1857373" cy="168814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142852"/>
            <a:ext cx="2357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Конёк-Горбунок-</a:t>
            </a:r>
          </a:p>
          <a:p>
            <a:r>
              <a:rPr lang="ru-RU" i="1" dirty="0" smtClean="0">
                <a:solidFill>
                  <a:srgbClr val="C00000"/>
                </a:solidFill>
              </a:rPr>
              <a:t>космическая ракета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1027" name="Picture 3" descr="C:\Users\Admin\Desktop\ракет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000108"/>
            <a:ext cx="1943100" cy="1828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357686" y="142852"/>
            <a:ext cx="285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err="1" smtClean="0">
                <a:solidFill>
                  <a:srgbClr val="002060"/>
                </a:solidFill>
              </a:rPr>
              <a:t>молодильные</a:t>
            </a:r>
            <a:r>
              <a:rPr lang="ru-RU" i="1" dirty="0" smtClean="0">
                <a:solidFill>
                  <a:srgbClr val="002060"/>
                </a:solidFill>
              </a:rPr>
              <a:t> яблочки-</a:t>
            </a:r>
          </a:p>
          <a:p>
            <a:r>
              <a:rPr lang="ru-RU" i="1" dirty="0" smtClean="0">
                <a:solidFill>
                  <a:srgbClr val="C00000"/>
                </a:solidFill>
              </a:rPr>
              <a:t>крем  для  лица</a:t>
            </a:r>
          </a:p>
          <a:p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1028" name="Picture 4" descr="C:\Users\Admin\Desktop\яблочки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142852"/>
            <a:ext cx="1819275" cy="1714500"/>
          </a:xfrm>
          <a:prstGeom prst="rect">
            <a:avLst/>
          </a:prstGeom>
          <a:noFill/>
        </p:spPr>
      </p:pic>
      <p:pic>
        <p:nvPicPr>
          <p:cNvPr id="1029" name="Picture 5" descr="C:\Users\Admin\Desktop\крем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1214422"/>
            <a:ext cx="1847850" cy="173355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14282" y="3429000"/>
            <a:ext cx="4214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Бурёнка  Крошечки – </a:t>
            </a:r>
            <a:r>
              <a:rPr lang="ru-RU" i="1" dirty="0" err="1" smtClean="0">
                <a:solidFill>
                  <a:srgbClr val="002060"/>
                </a:solidFill>
              </a:rPr>
              <a:t>Хаврошечки</a:t>
            </a:r>
            <a:r>
              <a:rPr lang="ru-RU" i="1" dirty="0" smtClean="0">
                <a:solidFill>
                  <a:srgbClr val="002060"/>
                </a:solidFill>
              </a:rPr>
              <a:t>-</a:t>
            </a:r>
          </a:p>
          <a:p>
            <a:r>
              <a:rPr lang="ru-RU" i="1" dirty="0" smtClean="0">
                <a:solidFill>
                  <a:srgbClr val="C00000"/>
                </a:solidFill>
              </a:rPr>
              <a:t>стиральная  машинка,  утюг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1030" name="Picture 6" descr="C:\Users\Admin\Desktop\Буренка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3143248"/>
            <a:ext cx="3643338" cy="3439903"/>
          </a:xfrm>
          <a:prstGeom prst="rect">
            <a:avLst/>
          </a:prstGeom>
          <a:noFill/>
        </p:spPr>
      </p:pic>
      <p:pic>
        <p:nvPicPr>
          <p:cNvPr id="1031" name="Picture 7" descr="C:\Users\Admin\Desktop\стирка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44" y="4500570"/>
            <a:ext cx="1943100" cy="1828800"/>
          </a:xfrm>
          <a:prstGeom prst="rect">
            <a:avLst/>
          </a:prstGeom>
          <a:noFill/>
        </p:spPr>
      </p:pic>
      <p:pic>
        <p:nvPicPr>
          <p:cNvPr id="1032" name="Picture 8" descr="C:\Users\Admin\Desktop\утюг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28860" y="4500570"/>
            <a:ext cx="19431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2845" y="285728"/>
            <a:ext cx="90011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 называется  место,  где…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571612"/>
            <a:ext cx="450059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продают хлеб -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стригут - 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продают  конфеты –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принимают  в  стирку  бельё –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шьют  одежду –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вас  лечат –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дают  на  время  книги –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выращивают  зимой  овощи –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хранят  автомобили –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держат  самолёты –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учат  детей –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дома  готовят  еду –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работают  клоуны -</a:t>
            </a:r>
          </a:p>
          <a:p>
            <a:endParaRPr lang="ru-RU" sz="2400" i="1" dirty="0" smtClean="0">
              <a:solidFill>
                <a:srgbClr val="002060"/>
              </a:solidFill>
            </a:endParaRPr>
          </a:p>
          <a:p>
            <a:r>
              <a:rPr lang="ru-RU" sz="2400" i="1" dirty="0" smtClean="0">
                <a:solidFill>
                  <a:srgbClr val="002060"/>
                </a:solidFill>
              </a:rPr>
              <a:t>  </a:t>
            </a:r>
          </a:p>
          <a:p>
            <a:endParaRPr lang="ru-RU" sz="2400" i="1" dirty="0" smtClean="0">
              <a:solidFill>
                <a:srgbClr val="002060"/>
              </a:solidFill>
            </a:endParaRPr>
          </a:p>
          <a:p>
            <a:endParaRPr lang="ru-RU" sz="2400" i="1" dirty="0" smtClean="0">
              <a:solidFill>
                <a:srgbClr val="002060"/>
              </a:solidFill>
            </a:endParaRPr>
          </a:p>
          <a:p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3174" y="1571612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булочная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5918" y="1928802"/>
            <a:ext cx="5971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парикмахерская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8992" y="2285992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кондитерская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2643182"/>
            <a:ext cx="371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прачечная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43174" y="3071810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ателье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3108" y="3429000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больница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86182" y="3786190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библиотека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00562" y="4143380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теплица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00430" y="4500570"/>
            <a:ext cx="328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гараж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57554" y="4857760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ангар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57422" y="5214950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школа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86116" y="5572140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кухня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43240" y="6000768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цирк</a:t>
            </a:r>
            <a:endParaRPr lang="ru-RU" sz="24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7159" y="285728"/>
            <a:ext cx="864399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Существительные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 одну букву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5984" y="2071678"/>
            <a:ext cx="57864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  Существительных  немало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Что с буквы  «С»  берут начало.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Подумай,  вспомни,  не  спеши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И  в столбики  слова  впиши.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Одно  иль  два,  а  лучше  три,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Но  только  правильно!   Смотри!</a:t>
            </a:r>
            <a:endParaRPr lang="ru-RU" sz="2400" i="1" dirty="0">
              <a:solidFill>
                <a:srgbClr val="00206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4" y="4429132"/>
          <a:ext cx="8286810" cy="2143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1135"/>
                <a:gridCol w="1381135"/>
                <a:gridCol w="1381135"/>
                <a:gridCol w="1381135"/>
                <a:gridCol w="1381135"/>
                <a:gridCol w="1381135"/>
              </a:tblGrid>
              <a:tr h="1071570">
                <a:tc>
                  <a:txBody>
                    <a:bodyPr/>
                    <a:lstStyle/>
                    <a:p>
                      <a:r>
                        <a:rPr lang="ru-RU" dirty="0" smtClean="0"/>
                        <a:t>Живые</a:t>
                      </a:r>
                    </a:p>
                    <a:p>
                      <a:r>
                        <a:rPr lang="ru-RU" dirty="0" smtClean="0"/>
                        <a:t>предметы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Неживые</a:t>
                      </a:r>
                    </a:p>
                    <a:p>
                      <a:r>
                        <a:rPr lang="ru-RU" dirty="0" smtClean="0"/>
                        <a:t>предметы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Явления</a:t>
                      </a:r>
                    </a:p>
                    <a:p>
                      <a:r>
                        <a:rPr lang="ru-RU" dirty="0" smtClean="0"/>
                        <a:t>природы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События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Состояния</a:t>
                      </a:r>
                    </a:p>
                    <a:p>
                      <a:r>
                        <a:rPr lang="ru-RU" dirty="0" smtClean="0"/>
                        <a:t>человека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Качества</a:t>
                      </a:r>
                    </a:p>
                    <a:p>
                      <a:r>
                        <a:rPr lang="ru-RU" dirty="0" smtClean="0"/>
                        <a:t>человека</a:t>
                      </a:r>
                      <a:endParaRPr lang="ru-RU" dirty="0"/>
                    </a:p>
                  </a:txBody>
                  <a:tcPr/>
                </a:tc>
              </a:tr>
              <a:tr h="107157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361555" y="285728"/>
            <a:ext cx="44208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Литература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5984" y="2071678"/>
            <a:ext cx="57150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Методическая  библиотека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           О.Е.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Жиренко</a:t>
            </a:r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           Л.И.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Гайдина</a:t>
            </a:r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           А.В. Кочергина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           Л.Н. Яровая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«Учим   русский  с   увлечением»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            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1 – 4 класс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303</Words>
  <PresentationFormat>Экран (4:3)</PresentationFormat>
  <Paragraphs>105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21</cp:revision>
  <dcterms:created xsi:type="dcterms:W3CDTF">2024-01-04T16:25:28Z</dcterms:created>
  <dcterms:modified xsi:type="dcterms:W3CDTF">2024-01-05T11:51:44Z</dcterms:modified>
</cp:coreProperties>
</file>