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0" r:id="rId9"/>
    <p:sldId id="261" r:id="rId10"/>
    <p:sldId id="265" r:id="rId11"/>
    <p:sldId id="266" r:id="rId12"/>
    <p:sldId id="267" r:id="rId13"/>
    <p:sldId id="268" r:id="rId14"/>
    <p:sldId id="279" r:id="rId15"/>
    <p:sldId id="269" r:id="rId16"/>
    <p:sldId id="274" r:id="rId17"/>
    <p:sldId id="273" r:id="rId18"/>
    <p:sldId id="270" r:id="rId19"/>
    <p:sldId id="272" r:id="rId20"/>
    <p:sldId id="275" r:id="rId21"/>
    <p:sldId id="276" r:id="rId22"/>
    <p:sldId id="271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7818" y="5143512"/>
            <a:ext cx="3386118" cy="6799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Салихова Р.Х.</a:t>
            </a:r>
            <a:br>
              <a:rPr lang="ru-RU" sz="2000" dirty="0" smtClean="0"/>
            </a:br>
            <a:r>
              <a:rPr lang="ru-RU" sz="2000" dirty="0" smtClean="0"/>
              <a:t>преподаватель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44" y="357166"/>
            <a:ext cx="8001056" cy="2643206"/>
          </a:xfrm>
        </p:spPr>
        <p:txBody>
          <a:bodyPr>
            <a:noAutofit/>
          </a:bodyPr>
          <a:lstStyle/>
          <a:p>
            <a:pPr algn="ctr"/>
            <a:r>
              <a:rPr lang="ru-RU" sz="1600" b="0" dirty="0" smtClean="0"/>
              <a:t>Муниципальное автономное учреждение </a:t>
            </a:r>
          </a:p>
          <a:p>
            <a:pPr algn="ctr"/>
            <a:r>
              <a:rPr lang="ru-RU" sz="1600" b="0" dirty="0" smtClean="0"/>
              <a:t>дополнительного образования города Набережные Челны</a:t>
            </a:r>
          </a:p>
          <a:p>
            <a:pPr algn="ctr"/>
            <a:r>
              <a:rPr lang="ru-RU" sz="1600" b="0" dirty="0" smtClean="0"/>
              <a:t> «Детская художественная школа №2» </a:t>
            </a:r>
          </a:p>
          <a:p>
            <a:pPr algn="ctr"/>
            <a:r>
              <a:rPr lang="ru-RU" sz="1600" b="0" dirty="0" smtClean="0"/>
              <a:t>(академического и дизайнерского профиля)</a:t>
            </a:r>
          </a:p>
          <a:p>
            <a:pPr algn="ctr"/>
            <a:endParaRPr lang="ru-RU" sz="3800" dirty="0" smtClean="0"/>
          </a:p>
          <a:p>
            <a:pPr algn="ctr"/>
            <a:r>
              <a:rPr lang="ru-RU" sz="3800" dirty="0" smtClean="0"/>
              <a:t>Эффективные формы и методы работы на уроке качественной подготовки выпускников </a:t>
            </a:r>
            <a:endParaRPr lang="ru-RU" sz="3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0722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г. Набережные Челны</a:t>
            </a:r>
            <a:br>
              <a:rPr lang="ru-RU" dirty="0" smtClean="0"/>
            </a:br>
            <a:r>
              <a:rPr lang="ru-RU" dirty="0" smtClean="0"/>
              <a:t>2021 г.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Что положительного дает практика дипломных проектов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Почти стопроцентную заинтересованность учащихся в композиции, и слабые и сильные ученики с интересом работают над своей темой, просто каждый на своем уровне</a:t>
            </a:r>
          </a:p>
          <a:p>
            <a:pPr algn="just"/>
            <a:r>
              <a:rPr lang="ru-RU" dirty="0" smtClean="0"/>
              <a:t>Максимальное выявление индивидуальных особенностей каждой творческой личности – степени ее подготовленности к самостоятельной работе</a:t>
            </a:r>
          </a:p>
          <a:p>
            <a:pPr algn="just"/>
            <a:r>
              <a:rPr lang="ru-RU" dirty="0" smtClean="0"/>
              <a:t>Расширение знаний по выбранной теме, погружение в материал, систематизация этих знаний в текстовой части дипломной работы</a:t>
            </a:r>
          </a:p>
          <a:p>
            <a:pPr algn="just"/>
            <a:r>
              <a:rPr lang="ru-RU" dirty="0" smtClean="0"/>
              <a:t>Развитие мышления, интеллекта, работоспособности</a:t>
            </a:r>
          </a:p>
          <a:p>
            <a:pPr algn="just"/>
            <a:r>
              <a:rPr lang="ru-RU" dirty="0" smtClean="0"/>
              <a:t>Осознание своих творческих возможностей, укрепление веры в собственные силы имеют решающее значение в определении пути после окончания художественной школы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Выпускники 2021 года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4357718" cy="457200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		В этом году моими дипломниками стали 9 обучающихся детской художественной школы №2. </a:t>
            </a:r>
          </a:p>
          <a:p>
            <a:pPr algn="just">
              <a:buNone/>
            </a:pPr>
            <a:r>
              <a:rPr lang="ru-RU" dirty="0" smtClean="0"/>
              <a:t>		Хотелось бы поделиться огромной радостью и гордостью, которые переполняют меня, когда я смотрю на прекрасные дипломные работы выпускников</a:t>
            </a:r>
          </a:p>
          <a:p>
            <a:pPr algn="just">
              <a:buNone/>
            </a:pPr>
            <a:r>
              <a:rPr lang="ru-RU" dirty="0" smtClean="0"/>
              <a:t>		Предлагаю вашему вниманию несколько дипломных работ моих выпускников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gFrPIEWTHNM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857752" y="285728"/>
            <a:ext cx="3657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YGyfNrmQY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786058"/>
            <a:ext cx="1785950" cy="11906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XKUdom15Q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2714620"/>
            <a:ext cx="1814494" cy="1209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VzODBH-8J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4071942"/>
            <a:ext cx="3571868" cy="2381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/>
              <a:t>Дипломная работа </a:t>
            </a:r>
            <a:br>
              <a:rPr lang="ru-RU" sz="2400" b="1" dirty="0" smtClean="0"/>
            </a:br>
            <a:r>
              <a:rPr lang="ru-RU" sz="2400" b="1" dirty="0" smtClean="0"/>
              <a:t>по станковой композиции </a:t>
            </a:r>
            <a:br>
              <a:rPr lang="ru-RU" sz="2400" b="1" dirty="0" smtClean="0"/>
            </a:br>
            <a:r>
              <a:rPr lang="ru-RU" sz="2400" b="1" dirty="0" smtClean="0"/>
              <a:t>на тему: «Карнавал»</a:t>
            </a:r>
            <a:endParaRPr lang="ru-RU" sz="2000" dirty="0"/>
          </a:p>
        </p:txBody>
      </p:sp>
      <p:pic>
        <p:nvPicPr>
          <p:cNvPr id="4" name="Содержимое 3" descr="1 Гущина Ангелин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15268" y="1600200"/>
            <a:ext cx="2941464" cy="4572000"/>
          </a:xfrm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86248" y="1571612"/>
            <a:ext cx="3657600" cy="4572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Карнавал – главный бразильский праздник года, является крупнейшим народным праздником страны. Фееричное зрелище, фестиваль, на котором нет гостей, но все – хозяева.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На картине вы видите танцующих  и радостных людей. Девушка, идущая впереди, энергично и грациозно движется. На заднем плане, позади нее идут подтанцовывая, двое парней, одетые в самые невообразимые костюмы. Вокруг них разлетаются маски и конфетти.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/>
              <a:t>Дипломная работа </a:t>
            </a:r>
            <a:br>
              <a:rPr lang="ru-RU" sz="2400" b="1" dirty="0" smtClean="0"/>
            </a:br>
            <a:r>
              <a:rPr lang="ru-RU" sz="2400" b="1" dirty="0" smtClean="0"/>
              <a:t>по станковой композиции </a:t>
            </a:r>
            <a:br>
              <a:rPr lang="ru-RU" sz="2400" b="1" dirty="0" smtClean="0"/>
            </a:br>
            <a:r>
              <a:rPr lang="ru-RU" sz="2400" b="1" dirty="0" smtClean="0"/>
              <a:t>на тему:«Решающий удар»</a:t>
            </a:r>
            <a:endParaRPr lang="ru-RU" sz="2400" b="1" dirty="0"/>
          </a:p>
        </p:txBody>
      </p:sp>
      <p:pic>
        <p:nvPicPr>
          <p:cNvPr id="9" name="Содержимое 8" descr="3 Закирова Регин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3657600" cy="2588895"/>
          </a:xfrm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373718" cy="2471742"/>
          </a:xfrm>
        </p:spPr>
        <p:txBody>
          <a:bodyPr>
            <a:noAutofit/>
          </a:bodyPr>
          <a:lstStyle/>
          <a:p>
            <a:r>
              <a:rPr lang="ru-RU" sz="1500" dirty="0" smtClean="0"/>
              <a:t>Город Набережные Челны – город с относительно молодой спортивной историей с уже сложившимися спортивными традициями, профессиональными командами и спортсменами высочайшего уровня.</a:t>
            </a:r>
          </a:p>
          <a:p>
            <a:r>
              <a:rPr lang="ru-RU" sz="1500" dirty="0" smtClean="0"/>
              <a:t>О легендах спорта мы узнаем не только из источников средств массовой информации, но и черпаем информацию через восприятие и анализ произведений художников, пропагандирующих их высокие достижения.</a:t>
            </a:r>
          </a:p>
          <a:p>
            <a:endParaRPr lang="ru-RU" sz="1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572008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картине использованы яркие цвета. На переднем плане изображена борьбу между двумя мужчинами. На заднем плане находятся болельщики, которые с большим энтузиазмом болеют за своего кумира</a:t>
            </a:r>
          </a:p>
          <a:p>
            <a:endParaRPr lang="ru-RU" sz="1600" dirty="0" smtClean="0"/>
          </a:p>
          <a:p>
            <a:r>
              <a:rPr lang="ru-RU" sz="1600" dirty="0" smtClean="0"/>
              <a:t>Представленную работу автор посвятил брату, который в будущем станет легендой спорта России и Татарстана,</a:t>
            </a:r>
            <a:endParaRPr lang="ru-RU" sz="16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6429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Последовательность выполнения дипломной работы</a:t>
            </a:r>
            <a:endParaRPr lang="ru-RU" dirty="0"/>
          </a:p>
        </p:txBody>
      </p:sp>
      <p:pic>
        <p:nvPicPr>
          <p:cNvPr id="1026" name="Picture 2" descr="D:\Загрузки\WhatsApp Image 2021-05-07 at 17.34.2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285860"/>
            <a:ext cx="3555293" cy="21859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зки\WhatsApp Image 2021-05-07 at 17.32.23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285860"/>
            <a:ext cx="3643338" cy="224008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3" t="5991" r="3273" b="10394"/>
          <a:stretch/>
        </p:blipFill>
        <p:spPr bwMode="auto">
          <a:xfrm>
            <a:off x="500034" y="4071942"/>
            <a:ext cx="3358840" cy="226847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Загрузки\WhatsApp Image 2021-05-07 at 17.32.2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929066"/>
            <a:ext cx="3571900" cy="258683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6762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ДИПЛОМНАЯ РАБОТА ПО СТАНКОВОЙ КОМПОЗИЦИИ НА ТЕМУ: «В ОКОПЕ»</a:t>
            </a:r>
            <a:endParaRPr lang="ru-RU" dirty="0"/>
          </a:p>
        </p:txBody>
      </p:sp>
      <p:pic>
        <p:nvPicPr>
          <p:cNvPr id="5" name="Содержимое 4" descr="5 Антипова Александр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426628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373718" cy="34004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600" dirty="0" smtClean="0"/>
              <a:t>	</a:t>
            </a:r>
            <a:r>
              <a:rPr lang="ru-RU" sz="2900" dirty="0" smtClean="0"/>
              <a:t>Тема Великой Отечественной войны особенно актуальна сейчас. </a:t>
            </a:r>
          </a:p>
          <a:p>
            <a:pPr>
              <a:buNone/>
            </a:pPr>
            <a:r>
              <a:rPr lang="ru-RU" sz="2900" dirty="0" smtClean="0"/>
              <a:t>		Мы последние поколение, кто видит живых ветеранов, не давно отпраздновав  76-летие великой Победы. Автор данной работы смотрела множество документальных и художественных фильмов о войне, читала много книг, и практически во всех из них описываются боевые действия, подвиги солдат. Слушала  рассказы родителей о том, как прадед, боец Ленинградского фронта 1025-й отдельной минометной роты Иван ИВАНОВИЧ Иванов :смело сражался и боролся за нашу родину.</a:t>
            </a:r>
          </a:p>
          <a:p>
            <a:endParaRPr lang="ru-RU" sz="25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214950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Эта картина вызывает чувство гордости за наш народ, браво сражавшийся, шедший на </a:t>
            </a:r>
            <a:r>
              <a:rPr lang="ru-RU" dirty="0" err="1" smtClean="0"/>
              <a:t>перекор</a:t>
            </a:r>
            <a:r>
              <a:rPr lang="ru-RU" dirty="0" smtClean="0"/>
              <a:t> врагам. Побуждает людей вспомнить, что нашим предкам удалось пережить. И мы живем под мирным небом!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flipV="1">
            <a:off x="0" y="947651"/>
            <a:ext cx="9210502" cy="24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3086" y="-6456"/>
            <a:ext cx="6494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ВЫБОР ТЕМЫ 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ЛИНЕЙНЫЕ ПОИСКОВЫЕ ЭСКИЗЫ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0534" y="1177114"/>
            <a:ext cx="3456639" cy="2592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641" y="3945304"/>
            <a:ext cx="3586706" cy="2421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0534" y="4012632"/>
            <a:ext cx="3754267" cy="2354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640" y="1174109"/>
            <a:ext cx="3557519" cy="259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793782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flipV="1">
            <a:off x="0" y="947651"/>
            <a:ext cx="9210502" cy="24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96708" y="26795"/>
            <a:ext cx="6494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ПОСЛЕДОВАТЕЛЬНОСТЬ ВЫПОЛНЕНИЯ РАБОТЫ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0609" y="1208428"/>
            <a:ext cx="3855889" cy="23946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070" y="3867881"/>
            <a:ext cx="3884635" cy="24664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5251" y="3838912"/>
            <a:ext cx="3915868" cy="24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295713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ДИПЛОМНАЯ РАБОТА ПО СТАНКОВОЙ КОМПОЗИЦИИ НА тему:</a:t>
            </a:r>
            <a:b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«Строительство родного города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pic>
        <p:nvPicPr>
          <p:cNvPr id="5" name="Содержимое 4" descr="4 Ахметзянова Гаян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17976" y="1600200"/>
            <a:ext cx="2936047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71934" y="1600200"/>
            <a:ext cx="4286280" cy="4572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	Город Набережные Челны – это город больших возможностей, сегодня здесь создаются все условия для успешной красивой жизни. Набережные Челны — город, о котором вполне возможно никто и никогда бы не узнал, не будь здесь построен в 1969 году крупнейший в России автомобильный завод.</a:t>
            </a:r>
          </a:p>
          <a:p>
            <a:pPr>
              <a:buNone/>
            </a:pPr>
            <a:r>
              <a:rPr lang="ru-RU" dirty="0" smtClean="0"/>
              <a:t>		Уникальный в своём роде город при строительстве города советскими архитекторами была заложена грамотная инженерная и транспортная инфраструктура, продумана инсоляция, аэрация, зеленые зоны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DEC916-6421-4E53-9B09-6208D1CA5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5894"/>
            <a:ext cx="7886700" cy="5413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ТВОРЧЕСТВА ХУДОЖНИКОВ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2E3AC35-F013-4AD9-8A2B-62A127698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101" y="1539686"/>
            <a:ext cx="2428796" cy="340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B258617-2E25-4CFE-A54B-979047C61152}"/>
              </a:ext>
            </a:extLst>
          </p:cNvPr>
          <p:cNvSpPr txBox="1"/>
          <p:nvPr/>
        </p:nvSpPr>
        <p:spPr>
          <a:xfrm>
            <a:off x="394374" y="4874398"/>
            <a:ext cx="2496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Старостин В.В.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«Монтажники». 1973-1974 гг.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«Нарисуем —  будем жить»: строители и стройка в советской живописи">
            <a:extLst>
              <a:ext uri="{FF2B5EF4-FFF2-40B4-BE49-F238E27FC236}">
                <a16:creationId xmlns:a16="http://schemas.microsoft.com/office/drawing/2014/main" xmlns="" id="{99AA8FF7-C7C4-4F90-946F-577A00629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145" y="1062036"/>
            <a:ext cx="2335733" cy="473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1A13FCA-3829-4581-BB11-47B1973F5BB8}"/>
              </a:ext>
            </a:extLst>
          </p:cNvPr>
          <p:cNvSpPr txBox="1"/>
          <p:nvPr/>
        </p:nvSpPr>
        <p:spPr>
          <a:xfrm>
            <a:off x="3080144" y="5876227"/>
            <a:ext cx="249624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0" i="0" dirty="0" err="1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Сатель</a:t>
            </a:r>
            <a:r>
              <a:rPr lang="ru-RU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Георгий Эдуардович</a:t>
            </a:r>
          </a:p>
          <a:p>
            <a:r>
              <a:rPr lang="ru-RU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«Комсомольцы - строители Москвы. Каменщики».1949г.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99F2566D-72CA-4A1A-BFEA-5224D5434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9126" y="1293210"/>
            <a:ext cx="2990957" cy="412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6EA1D9A-53FF-46AB-B45E-214940DEC896}"/>
              </a:ext>
            </a:extLst>
          </p:cNvPr>
          <p:cNvSpPr txBox="1"/>
          <p:nvPr/>
        </p:nvSpPr>
        <p:spPr>
          <a:xfrm>
            <a:off x="6041568" y="5564792"/>
            <a:ext cx="24251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Фастенко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Михаил Юрьевич 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«Строитель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А.Нестеренко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96025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Дипломная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2800" dirty="0" smtClean="0"/>
              <a:t>Является итоговой работой выпускника, раскрывающая его творческие возможности, уровень профессионального мастерства, достигнутый за годы обучения в школе.</a:t>
            </a:r>
            <a:r>
              <a:rPr lang="ru-RU" sz="2800" i="1" dirty="0" smtClean="0"/>
              <a:t>	</a:t>
            </a:r>
          </a:p>
          <a:p>
            <a:pPr algn="just">
              <a:buNone/>
            </a:pPr>
            <a:r>
              <a:rPr lang="ru-RU" sz="2800" i="1" dirty="0" smtClean="0"/>
              <a:t>		</a:t>
            </a:r>
            <a:r>
              <a:rPr lang="ru-RU" sz="2800" dirty="0" smtClean="0"/>
              <a:t>Тему диплома и технику</a:t>
            </a:r>
            <a:r>
              <a:rPr lang="ru-RU" sz="2800" i="1" dirty="0" smtClean="0"/>
              <a:t> </a:t>
            </a:r>
            <a:r>
              <a:rPr lang="ru-RU" sz="2800" dirty="0" smtClean="0"/>
              <a:t>выполнения обучающиеся выбирают под руководством своего преподавателя в соответствии со своими предпочтениями, навыками и умениями.</a:t>
            </a:r>
          </a:p>
          <a:p>
            <a:pPr algn="just">
              <a:buNone/>
            </a:pPr>
            <a:r>
              <a:rPr lang="ru-RU" sz="2800" dirty="0" smtClean="0"/>
              <a:t>		Защищаются работы по дисциплине «станковая композиция».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527F8-6A94-496E-9F19-F02D56F4F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ВАРИАЦИИ ЭСКИЗА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7BC9A7D-0715-4308-BB86-4424F893B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385" y="1690683"/>
            <a:ext cx="2241028" cy="42430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0B140D8-9743-47F5-8710-5986312D5E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4059" y="1690683"/>
            <a:ext cx="2194262" cy="4243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A1415D8-5B7B-47FB-8DB5-C57B0A8C8A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0967" y="1690683"/>
            <a:ext cx="2224917" cy="424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94831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30908C-319E-4CC4-87A5-5DF1E5F4D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ВЫПОЛНЕНИЯ РАБОТЫ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FB3EA85-9780-4B37-B1D7-E540CA56C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358" y="1521178"/>
            <a:ext cx="2075324" cy="43494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2787D65-A4EA-41A7-8690-0AC675ACF1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6171" y="1521177"/>
            <a:ext cx="2108542" cy="43494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4E0DD68-9850-408B-9C03-15541D9D56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8202" y="1521177"/>
            <a:ext cx="2103945" cy="43494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694CDEC-0F9C-4918-A52C-1D70F7C30D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5637" y="1521177"/>
            <a:ext cx="2053960" cy="434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773301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703282"/>
          </a:xfrm>
        </p:spPr>
        <p:txBody>
          <a:bodyPr/>
          <a:lstStyle/>
          <a:p>
            <a:pPr algn="ctr"/>
            <a:r>
              <a:rPr lang="ru-RU" b="1" dirty="0" smtClean="0"/>
              <a:t>Результаты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357222" y="1071546"/>
            <a:ext cx="3714744" cy="5572164"/>
          </a:xfrm>
        </p:spPr>
        <p:txBody>
          <a:bodyPr>
            <a:normAutofit fontScale="85000" lnSpcReduction="20000"/>
          </a:bodyPr>
          <a:lstStyle/>
          <a:p>
            <a:pPr lvl="1">
              <a:buNone/>
            </a:pPr>
            <a:r>
              <a:rPr lang="ru-RU" dirty="0" smtClean="0"/>
              <a:t>	Как отметили члены комиссии в этот день было представлено много ярких и интересных дипломных работ</a:t>
            </a:r>
          </a:p>
          <a:p>
            <a:pPr lvl="1">
              <a:buNone/>
            </a:pPr>
            <a:r>
              <a:rPr lang="ru-RU" dirty="0" smtClean="0"/>
              <a:t>		Выпускники достойно выдержали это испытание. В целом нынешний учебный год был для детской художественной школы №2 насыщенным и плодотворным и принес победы в международных, всероссийских, региональных, муниципальных и  конкурсах детских работ. </a:t>
            </a:r>
          </a:p>
          <a:p>
            <a:pPr lvl="1">
              <a:buNone/>
            </a:pPr>
            <a:r>
              <a:rPr lang="ru-RU" dirty="0" smtClean="0"/>
              <a:t>		В ДХШ №2  созданы все условия для успешного проведения учебно-воспитательного процесса и развития творческого потенциала каждого ребенка.</a:t>
            </a:r>
          </a:p>
          <a:p>
            <a:endParaRPr lang="ru-RU" dirty="0"/>
          </a:p>
        </p:txBody>
      </p:sp>
      <p:pic>
        <p:nvPicPr>
          <p:cNvPr id="5" name="Содержимое 4" descr="6LxkuFbY7lU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71868" y="4000504"/>
            <a:ext cx="1910967" cy="254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yAhxduDD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1142984"/>
            <a:ext cx="198240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6OLp_8sE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143380"/>
            <a:ext cx="323852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UiJA--8201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857232"/>
            <a:ext cx="292895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Спасибо за внимание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9" name="Содержимое 8" descr="gFrPIEWTHN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5781" y="1600200"/>
            <a:ext cx="7310438" cy="4873625"/>
          </a:xfrm>
        </p:spPr>
      </p:pic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Цель учебного предмета</a:t>
            </a:r>
            <a:br>
              <a:rPr lang="ru-RU" sz="3200" b="1" dirty="0" smtClean="0"/>
            </a:br>
            <a:r>
              <a:rPr lang="ru-RU" sz="3200" b="1" dirty="0" smtClean="0"/>
              <a:t> «станковая композиция»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/>
              <a:t>художественно-эстетическое развитие личности учащегося на основе приобретенных им в процессе освоения программы знаний, умений и навыков</a:t>
            </a:r>
          </a:p>
          <a:p>
            <a:pPr algn="just"/>
            <a:r>
              <a:rPr lang="ru-RU" sz="3200" dirty="0" smtClean="0"/>
              <a:t>выявление одаренных детей в области изобразительного искусства и подготовка их к поступлению в образовательные </a:t>
            </a:r>
            <a:r>
              <a:rPr lang="ru-RU" sz="3200" dirty="0" smtClean="0"/>
              <a:t>учреждения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 учебного предмета</a:t>
            </a:r>
            <a:br>
              <a:rPr lang="ru-RU" b="1" dirty="0" smtClean="0"/>
            </a:br>
            <a:r>
              <a:rPr lang="ru-RU" b="1" dirty="0" smtClean="0"/>
              <a:t> «станковая композиция»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развитие интереса к изобразительному искусству и художественному творчеству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последовательное освоение двух- и трехмерного пространства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знакомство с основными законами, закономерностями, правилами и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/>
              <a:t>приемами композиции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изучение выразительных возможностей тона и цвета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развитие способностей к художественно-исполнительской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/>
              <a:t>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обучение навыкам самостоятельной работы с подготовительными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/>
              <a:t>материалами: этюдами, набросками, эскизами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приобретение обучающимися опыта творческой 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формирование у наиболее одаренных выпускников мотивации к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/>
              <a:t>продолжению профессионального обучения в образовательных учреждениях среднего профессионального образования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Методы обучения учебного предмета</a:t>
            </a:r>
            <a:br>
              <a:rPr lang="ru-RU" b="1" dirty="0" smtClean="0"/>
            </a:br>
            <a:r>
              <a:rPr lang="ru-RU" b="1" dirty="0" smtClean="0"/>
              <a:t> «композиция станковая»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86700" cy="218599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	Для достижения поставленной цели и реализации задач предмета используются следующие методы обучения: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/>
              <a:t>словесный (объяснение, беседа, рассказ)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/>
              <a:t>наглядный (показ, наблюдение, демонстрация приемов работы)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практический эмоциональный (подбор ассоциаций, образов, </a:t>
            </a:r>
            <a:r>
              <a:rPr lang="ru-RU" dirty="0" smtClean="0"/>
              <a:t>художественные впечатления</a:t>
            </a:r>
            <a:r>
              <a:rPr lang="ru-RU" dirty="0" smtClean="0"/>
              <a:t>). 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5" descr="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428860" y="3643314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Работа над дипломом проходит в несколько этапов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	Аналитическая часть задания</a:t>
            </a:r>
            <a:r>
              <a:rPr lang="ru-RU" dirty="0" smtClean="0"/>
              <a:t>: выбор темы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Задача преподавателя направлять своих выпускников, настраивать, что дипломная работа – это выражение самого себя, своих чувств и интересов.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Профессиональные возможности обучающихся должны совпадать с их творческими замыслами. Нужно постараться выбрать ту тему, которая ранее получалась или затронула эмоциональную сферу ребенка,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Важно изучить эту тему под новым углом, выявить и подчеркнуть новые аспекты проблематики изученного материалами, проявить новаторство и </a:t>
            </a:r>
            <a:r>
              <a:rPr lang="ru-RU" dirty="0" err="1" smtClean="0"/>
              <a:t>креативность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4889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Поисковая часть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4286280" cy="5357850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800" dirty="0" smtClean="0"/>
              <a:t>	</a:t>
            </a:r>
            <a:r>
              <a:rPr lang="ru-RU" sz="4200" dirty="0" smtClean="0"/>
              <a:t>Подборка эскизов в цвете с выбором колористического решения. Для наиболее выразительного воплощения темы яснее становится выбор техники и материала  выполнения диплома. </a:t>
            </a:r>
          </a:p>
          <a:p>
            <a:pPr algn="just"/>
            <a:r>
              <a:rPr lang="ru-RU" sz="4200" dirty="0" smtClean="0"/>
              <a:t>Сбор материала (наброски, этюды), отбор и проработка лучшего эскиза дипломной работы</a:t>
            </a:r>
          </a:p>
          <a:p>
            <a:r>
              <a:rPr lang="ru-RU" sz="4200" dirty="0" smtClean="0"/>
              <a:t>Продолжается индивидуальная работа с каждым выпускником:</a:t>
            </a:r>
          </a:p>
          <a:p>
            <a:pPr>
              <a:buFont typeface="Wingdings" pitchFamily="2" charset="2"/>
              <a:buChar char="ü"/>
            </a:pPr>
            <a:r>
              <a:rPr lang="ru-RU" sz="4200" dirty="0" smtClean="0"/>
              <a:t>поиск решений</a:t>
            </a:r>
          </a:p>
          <a:p>
            <a:pPr>
              <a:buFont typeface="Wingdings" pitchFamily="2" charset="2"/>
              <a:buChar char="ü"/>
            </a:pPr>
            <a:r>
              <a:rPr lang="ru-RU" sz="4200" dirty="0" smtClean="0"/>
              <a:t>подбор литературы</a:t>
            </a:r>
          </a:p>
          <a:p>
            <a:pPr>
              <a:buFont typeface="Wingdings" pitchFamily="2" charset="2"/>
              <a:buChar char="ü"/>
            </a:pPr>
            <a:r>
              <a:rPr lang="ru-RU" sz="4200" dirty="0" smtClean="0"/>
              <a:t>анализ сделанного</a:t>
            </a:r>
          </a:p>
          <a:p>
            <a:pPr>
              <a:buFont typeface="Wingdings" pitchFamily="2" charset="2"/>
              <a:buChar char="ü"/>
            </a:pPr>
            <a:r>
              <a:rPr lang="ru-RU" sz="4200" dirty="0" smtClean="0"/>
              <a:t>разработка концепции сюжета.</a:t>
            </a:r>
            <a:endParaRPr lang="ru-RU" sz="4200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225118"/>
            <a:ext cx="3643338" cy="273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929066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b="1" dirty="0" smtClean="0"/>
              <a:t>Практическая часть работы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3900486" cy="488634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техническое исполнение дипломной работы</a:t>
            </a:r>
          </a:p>
          <a:p>
            <a:pPr algn="just"/>
            <a:r>
              <a:rPr lang="ru-RU" dirty="0" smtClean="0"/>
              <a:t>прорисовка конечных вариантов композиций</a:t>
            </a:r>
          </a:p>
          <a:p>
            <a:pPr algn="just"/>
            <a:r>
              <a:rPr lang="ru-RU" dirty="0" smtClean="0"/>
              <a:t>перенос на выбранный формат</a:t>
            </a:r>
          </a:p>
          <a:p>
            <a:pPr algn="just"/>
            <a:r>
              <a:rPr lang="ru-RU" dirty="0" smtClean="0"/>
              <a:t>проработка деталей</a:t>
            </a:r>
          </a:p>
          <a:p>
            <a:pPr algn="just"/>
            <a:r>
              <a:rPr lang="ru-RU" dirty="0" smtClean="0"/>
              <a:t>на конечном этапе важно прийти к обобщению, для того чтобы работа смотрелась целостно  и гармонично</a:t>
            </a:r>
          </a:p>
          <a:p>
            <a:pPr algn="just"/>
            <a:r>
              <a:rPr lang="ru-RU" dirty="0" smtClean="0"/>
              <a:t>работа над теоретическим научным обоснованием дипломной работы</a:t>
            </a:r>
          </a:p>
          <a:p>
            <a:pPr algn="just"/>
            <a:r>
              <a:rPr lang="ru-RU" dirty="0" smtClean="0"/>
              <a:t>выполняется презентация к дипломной работе. </a:t>
            </a:r>
          </a:p>
          <a:p>
            <a:endParaRPr lang="ru-RU" dirty="0"/>
          </a:p>
        </p:txBody>
      </p:sp>
      <p:pic>
        <p:nvPicPr>
          <p:cNvPr id="5" name="Содержимое 4" descr="aTlGivU7XdY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29124" y="2071678"/>
            <a:ext cx="4071171" cy="2714644"/>
          </a:xfr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/>
              <a:t>Итоговая дипломная композиция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3543296" cy="502921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/>
              <a:t>Создание единой выставочной композиции, которая служит результатом проведенной работы</a:t>
            </a:r>
          </a:p>
          <a:p>
            <a:pPr algn="just"/>
            <a:r>
              <a:rPr lang="ru-RU" sz="2800" dirty="0" smtClean="0"/>
              <a:t>Защита перед аттестационной комиссией, преподавателями и обучающимися школы. </a:t>
            </a:r>
          </a:p>
          <a:p>
            <a:endParaRPr lang="ru-RU" dirty="0"/>
          </a:p>
        </p:txBody>
      </p:sp>
      <p:pic>
        <p:nvPicPr>
          <p:cNvPr id="5" name="Содержимое 4" descr="0jDWQatSZ9o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14810" y="1047734"/>
            <a:ext cx="4143404" cy="2762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QDsVpcJX6G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3929066"/>
            <a:ext cx="2678925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Антипова Александр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3929066"/>
            <a:ext cx="178595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140</TotalTime>
  <Words>521</Words>
  <PresentationFormat>Экран (4:3)</PresentationFormat>
  <Paragraphs>96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Салихова Р.Х. преподаватель </vt:lpstr>
      <vt:lpstr>Дипломная работа</vt:lpstr>
      <vt:lpstr>Цель учебного предмета  «станковая композиция»</vt:lpstr>
      <vt:lpstr>Задачи учебного предмета  «станковая композиция» </vt:lpstr>
      <vt:lpstr>Методы обучения учебного предмета  «композиция станковая» </vt:lpstr>
      <vt:lpstr>Работа над дипломом проходит в несколько этапов</vt:lpstr>
      <vt:lpstr>Поисковая часть работы</vt:lpstr>
      <vt:lpstr>Практическая часть работы </vt:lpstr>
      <vt:lpstr>Итоговая дипломная композиция </vt:lpstr>
      <vt:lpstr>Что положительного дает практика дипломных проектов?</vt:lpstr>
      <vt:lpstr>Выпускники 2021 года</vt:lpstr>
      <vt:lpstr>Дипломная работа  по станковой композиции  на тему: «Карнавал»</vt:lpstr>
      <vt:lpstr>Дипломная работа  по станковой композиции  на тему:«Решающий удар»</vt:lpstr>
      <vt:lpstr>Последовательность выполнения дипломной работы</vt:lpstr>
      <vt:lpstr>ДИПЛОМНАЯ РАБОТА ПО СТАНКОВОЙ КОМПОЗИЦИИ НА ТЕМУ: «В ОКОПЕ»</vt:lpstr>
      <vt:lpstr>Слайд 16</vt:lpstr>
      <vt:lpstr>Слайд 17</vt:lpstr>
      <vt:lpstr>ДИПЛОМНАЯ РАБОТА ПО СТАНКОВОЙ КОМПОЗИЦИИ НА тему:  «Строительство родного города»</vt:lpstr>
      <vt:lpstr>ИЗУЧЕНИЕ ТВОРЧЕСТВА ХУДОЖНИКОВ</vt:lpstr>
      <vt:lpstr>ВЫБОР ТЕМЫ РАЗЛИЧНЫЕ ВАРИАЦИИ ЭСКИЗА</vt:lpstr>
      <vt:lpstr>ПОСЛЕДОВАТЕЛЬНОСТЬ ВЫПОЛНЕНИЯ РАБОТЫ</vt:lpstr>
      <vt:lpstr>Результаты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формы и методы работы на уроке качественной подготовки выпускников» </dc:title>
  <dc:creator>Рамзия</dc:creator>
  <cp:lastModifiedBy>Рамзия</cp:lastModifiedBy>
  <cp:revision>27</cp:revision>
  <dcterms:created xsi:type="dcterms:W3CDTF">2021-08-21T13:42:42Z</dcterms:created>
  <dcterms:modified xsi:type="dcterms:W3CDTF">2021-08-25T15:47:05Z</dcterms:modified>
</cp:coreProperties>
</file>