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63" r:id="rId2"/>
    <p:sldId id="256" r:id="rId3"/>
    <p:sldId id="257" r:id="rId4"/>
    <p:sldId id="258" r:id="rId5"/>
    <p:sldId id="259" r:id="rId6"/>
    <p:sldId id="260" r:id="rId7"/>
    <p:sldId id="261" r:id="rId8"/>
    <p:sldId id="262" r:id="rId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F442DF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S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13259" y="1300786"/>
            <a:ext cx="6517482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13259" y="3886201"/>
            <a:ext cx="6517482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F1A66D-B2F4-4FCA-8F55-9AA40CD95E35}" type="datetimeFigureOut">
              <a:rPr lang="ru-RU" smtClean="0"/>
              <a:pPr/>
              <a:t>05.01.2024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4C32C-0A12-4D0C-9A15-BC2EECA68AC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3341326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46" y="4289374"/>
            <a:ext cx="7773324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88558" y="698261"/>
            <a:ext cx="7366899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5108728"/>
            <a:ext cx="7773339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F1A66D-B2F4-4FCA-8F55-9AA40CD95E35}" type="datetimeFigureOut">
              <a:rPr lang="ru-RU" smtClean="0"/>
              <a:pPr/>
              <a:t>05.01.2024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4C32C-0A12-4D0C-9A15-BC2EECA68AC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2536932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609600"/>
            <a:ext cx="7773339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4204821"/>
            <a:ext cx="7773339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F1A66D-B2F4-4FCA-8F55-9AA40CD95E35}" type="datetimeFigureOut">
              <a:rPr lang="ru-RU" smtClean="0"/>
              <a:pPr/>
              <a:t>05.01.2024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4C32C-0A12-4D0C-9A15-BC2EECA68AC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55914689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4659" y="872588"/>
            <a:ext cx="6977064" cy="2729915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290484" y="3610032"/>
            <a:ext cx="6564224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4372797"/>
            <a:ext cx="7773339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F1A66D-B2F4-4FCA-8F55-9AA40CD95E35}" type="datetimeFigureOut">
              <a:rPr lang="ru-RU" smtClean="0"/>
              <a:pPr/>
              <a:t>05.01.2024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4C32C-0A12-4D0C-9A15-BC2EECA68AC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737626" y="887859"/>
            <a:ext cx="546888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7850130" y="3120015"/>
            <a:ext cx="553641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="" xmlns:p14="http://schemas.microsoft.com/office/powerpoint/2010/main" val="232961492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2138722"/>
            <a:ext cx="7773339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4662335"/>
            <a:ext cx="7773339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F1A66D-B2F4-4FCA-8F55-9AA40CD95E35}" type="datetimeFigureOut">
              <a:rPr lang="ru-RU" smtClean="0"/>
              <a:pPr/>
              <a:t>05.01.2024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4C32C-0A12-4D0C-9A15-BC2EECA68AC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1975431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85331" y="609600"/>
            <a:ext cx="7773339" cy="1605094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331" y="2367093"/>
            <a:ext cx="2474232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331" y="2943356"/>
            <a:ext cx="2474232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39292" y="2367093"/>
            <a:ext cx="246864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331012" y="2943356"/>
            <a:ext cx="2477513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79974" y="2367093"/>
            <a:ext cx="247869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5979974" y="2943356"/>
            <a:ext cx="247869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F1A66D-B2F4-4FCA-8F55-9AA40CD95E35}" type="datetimeFigureOut">
              <a:rPr lang="ru-RU" smtClean="0"/>
              <a:pPr/>
              <a:t>05.01.2024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4C32C-0A12-4D0C-9A15-BC2EECA68AC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80678696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5331" y="610772"/>
            <a:ext cx="7773339" cy="160392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5331" y="4204820"/>
            <a:ext cx="2472307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5331" y="2367093"/>
            <a:ext cx="2472307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5331" y="4781082"/>
            <a:ext cx="2472307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32069" y="4204820"/>
            <a:ext cx="247637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331011" y="2367093"/>
            <a:ext cx="2477514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331011" y="4781081"/>
            <a:ext cx="2477514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79974" y="4204820"/>
            <a:ext cx="247551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979974" y="2367093"/>
            <a:ext cx="2478696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979880" y="4781079"/>
            <a:ext cx="2478790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F1A66D-B2F4-4FCA-8F55-9AA40CD95E35}" type="datetimeFigureOut">
              <a:rPr lang="ru-RU" smtClean="0"/>
              <a:pPr/>
              <a:t>05.01.2024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4C32C-0A12-4D0C-9A15-BC2EECA68AC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1891551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331" y="2367094"/>
            <a:ext cx="7773339" cy="342410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F1A66D-B2F4-4FCA-8F55-9AA40CD95E35}" type="datetimeFigureOut">
              <a:rPr lang="ru-RU" smtClean="0"/>
              <a:pPr/>
              <a:t>05.01.2024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4C32C-0A12-4D0C-9A15-BC2EECA68AC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8423579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609602"/>
            <a:ext cx="1914995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331" y="609602"/>
            <a:ext cx="5744043" cy="518159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F1A66D-B2F4-4FCA-8F55-9AA40CD95E35}" type="datetimeFigureOut">
              <a:rPr lang="ru-RU" smtClean="0"/>
              <a:pPr/>
              <a:t>05.01.2024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4C32C-0A12-4D0C-9A15-BC2EECA68AC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5526499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330" y="2367093"/>
            <a:ext cx="7772870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F1A66D-B2F4-4FCA-8F55-9AA40CD95E35}" type="datetimeFigureOut">
              <a:rPr lang="ru-RU" smtClean="0"/>
              <a:pPr/>
              <a:t>05.01.2024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4C32C-0A12-4D0C-9A15-BC2EECA68AC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5906469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828564"/>
            <a:ext cx="7763814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331" y="3657458"/>
            <a:ext cx="7763814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F1A66D-B2F4-4FCA-8F55-9AA40CD95E35}" type="datetimeFigureOut">
              <a:rPr lang="ru-RU" smtClean="0"/>
              <a:pPr/>
              <a:t>05.01.2024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4C32C-0A12-4D0C-9A15-BC2EECA68AC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4847115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332" y="618518"/>
            <a:ext cx="7773338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330" y="2367093"/>
            <a:ext cx="3829520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4629150" y="2367093"/>
            <a:ext cx="3829050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F1A66D-B2F4-4FCA-8F55-9AA40CD95E35}" type="datetimeFigureOut">
              <a:rPr lang="ru-RU" smtClean="0"/>
              <a:pPr/>
              <a:t>05.01.2024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4C32C-0A12-4D0C-9A15-BC2EECA68AC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8177181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332" y="618518"/>
            <a:ext cx="7773338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9746" y="2371018"/>
            <a:ext cx="3655106" cy="679994"/>
          </a:xfrm>
        </p:spPr>
        <p:txBody>
          <a:bodyPr anchor="b">
            <a:noAutofit/>
          </a:bodyPr>
          <a:lstStyle>
            <a:lvl1pPr marL="0" indent="0">
              <a:lnSpc>
                <a:spcPct val="7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685331" y="3051013"/>
            <a:ext cx="3829520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97317" y="2371018"/>
            <a:ext cx="3661353" cy="679994"/>
          </a:xfrm>
        </p:spPr>
        <p:txBody>
          <a:bodyPr anchor="b">
            <a:noAutofit/>
          </a:bodyPr>
          <a:lstStyle>
            <a:lvl1pPr marL="0" indent="0">
              <a:lnSpc>
                <a:spcPct val="7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4629150" y="3051013"/>
            <a:ext cx="3829051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F1A66D-B2F4-4FCA-8F55-9AA40CD95E35}" type="datetimeFigureOut">
              <a:rPr lang="ru-RU" smtClean="0"/>
              <a:pPr/>
              <a:t>05.01.2024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4C32C-0A12-4D0C-9A15-BC2EECA68AC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4529869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F1A66D-B2F4-4FCA-8F55-9AA40CD95E35}" type="datetimeFigureOut">
              <a:rPr lang="ru-RU" smtClean="0"/>
              <a:pPr/>
              <a:t>05.01.2024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4C32C-0A12-4D0C-9A15-BC2EECA68AC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1923289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F1A66D-B2F4-4FCA-8F55-9AA40CD95E35}" type="datetimeFigureOut">
              <a:rPr lang="ru-RU" smtClean="0"/>
              <a:pPr/>
              <a:t>05.01.2024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4C32C-0A12-4D0C-9A15-BC2EECA68AC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160552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609600"/>
            <a:ext cx="2951766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3808547" y="609601"/>
            <a:ext cx="4650122" cy="518159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2632852"/>
            <a:ext cx="2951767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F1A66D-B2F4-4FCA-8F55-9AA40CD95E35}" type="datetimeFigureOut">
              <a:rPr lang="ru-RU" smtClean="0"/>
              <a:pPr/>
              <a:t>05.01.2024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4C32C-0A12-4D0C-9A15-BC2EECA68AC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3427910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2" y="609600"/>
            <a:ext cx="4129618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004270" y="609601"/>
            <a:ext cx="3005851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46" y="2632853"/>
            <a:ext cx="4129604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F1A66D-B2F4-4FCA-8F55-9AA40CD95E35}" type="datetimeFigureOut">
              <a:rPr lang="ru-RU" smtClean="0"/>
              <a:pPr/>
              <a:t>05.01.2024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4C32C-0A12-4D0C-9A15-BC2EECA68AC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7344119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/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1"/>
            <a:ext cx="9144002" cy="68580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332" y="618518"/>
            <a:ext cx="7773338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331" y="2367094"/>
            <a:ext cx="7773339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759053" y="5883276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4FF1A66D-B2F4-4FCA-8F55-9AA40CD95E35}" type="datetimeFigureOut">
              <a:rPr lang="ru-RU" smtClean="0"/>
              <a:pPr/>
              <a:t>05.01.2024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331" y="5883276"/>
            <a:ext cx="50046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85509" y="5883276"/>
            <a:ext cx="57316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99D4C32C-0A12-4D0C-9A15-BC2EECA68AC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8003637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  <p:sldLayoutId id="2147483696" r:id="rId12"/>
    <p:sldLayoutId id="2147483697" r:id="rId13"/>
    <p:sldLayoutId id="2147483698" r:id="rId14"/>
    <p:sldLayoutId id="2147483699" r:id="rId15"/>
    <p:sldLayoutId id="2147483700" r:id="rId16"/>
    <p:sldLayoutId id="2147483701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Выполнила учитель </a:t>
            </a:r>
            <a:r>
              <a:rPr lang="ru-RU" dirty="0" err="1" smtClean="0"/>
              <a:t>чоу</a:t>
            </a:r>
            <a:r>
              <a:rPr lang="ru-RU" dirty="0" smtClean="0"/>
              <a:t> </a:t>
            </a:r>
            <a:r>
              <a:rPr lang="ru-RU" dirty="0" err="1" smtClean="0"/>
              <a:t>сош</a:t>
            </a:r>
            <a:r>
              <a:rPr lang="ru-RU" dirty="0" smtClean="0"/>
              <a:t> №1 </a:t>
            </a:r>
            <a:r>
              <a:rPr lang="ru-RU" dirty="0" err="1" smtClean="0"/>
              <a:t>г.ЧЕлябинска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err="1" smtClean="0"/>
              <a:t>усмаНова</a:t>
            </a:r>
            <a:r>
              <a:rPr lang="ru-RU" dirty="0" smtClean="0"/>
              <a:t> </a:t>
            </a:r>
            <a:r>
              <a:rPr lang="ru-RU" dirty="0" err="1" smtClean="0"/>
              <a:t>ирина</a:t>
            </a:r>
            <a:r>
              <a:rPr lang="ru-RU" dirty="0" smtClean="0"/>
              <a:t> </a:t>
            </a:r>
            <a:r>
              <a:rPr lang="ru-RU" dirty="0" err="1" smtClean="0"/>
              <a:t>владимировна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428992" y="3286124"/>
            <a:ext cx="5357850" cy="1732438"/>
          </a:xfrm>
          <a:solidFill>
            <a:srgbClr val="F442DF"/>
          </a:solidFill>
        </p:spPr>
        <p:txBody>
          <a:bodyPr>
            <a:prstTxWarp prst="textChevronInverted">
              <a:avLst/>
            </a:prstTxWarp>
            <a:noAutofit/>
          </a:bodyPr>
          <a:lstStyle/>
          <a:p>
            <a:r>
              <a:rPr lang="en-US" sz="60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Shapes</a:t>
            </a:r>
            <a:endParaRPr lang="ru-RU" sz="6000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57818" y="5003322"/>
            <a:ext cx="3100382" cy="13716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Unit 7</a:t>
            </a:r>
          </a:p>
          <a:p>
            <a:r>
              <a:rPr lang="ru-RU" sz="4400" dirty="0" smtClean="0"/>
              <a:t>Фигуры</a:t>
            </a:r>
            <a:endParaRPr lang="ru-RU" sz="44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072066" y="500042"/>
            <a:ext cx="3786214" cy="21431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Равнобедренный треугольник 4"/>
          <p:cNvSpPr/>
          <p:nvPr/>
        </p:nvSpPr>
        <p:spPr>
          <a:xfrm>
            <a:off x="285720" y="0"/>
            <a:ext cx="2500330" cy="2500330"/>
          </a:xfrm>
          <a:prstGeom prst="triangl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642910" y="5214926"/>
            <a:ext cx="1643074" cy="1643074"/>
          </a:xfrm>
          <a:prstGeom prst="rect">
            <a:avLst/>
          </a:prstGeom>
          <a:solidFill>
            <a:srgbClr val="F442DF"/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0" y="2571744"/>
            <a:ext cx="2857520" cy="2643206"/>
          </a:xfrm>
          <a:prstGeom prst="ellipse">
            <a:avLst/>
          </a:prstGeom>
          <a:solidFill>
            <a:srgbClr val="00B050"/>
          </a:soli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5-конечная звезда 7"/>
          <p:cNvSpPr/>
          <p:nvPr/>
        </p:nvSpPr>
        <p:spPr>
          <a:xfrm>
            <a:off x="2714612" y="5000636"/>
            <a:ext cx="2143140" cy="1571636"/>
          </a:xfrm>
          <a:prstGeom prst="star5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2500298" y="857232"/>
            <a:ext cx="2428892" cy="1571636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Овал 15"/>
          <p:cNvSpPr/>
          <p:nvPr/>
        </p:nvSpPr>
        <p:spPr>
          <a:xfrm>
            <a:off x="6572264" y="6072182"/>
            <a:ext cx="1857388" cy="78581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72066" y="0"/>
            <a:ext cx="4071934" cy="1143000"/>
          </a:xfrm>
        </p:spPr>
        <p:txBody>
          <a:bodyPr>
            <a:normAutofit/>
          </a:bodyPr>
          <a:lstStyle/>
          <a:p>
            <a:r>
              <a:rPr lang="en-US" sz="6000" b="1" cap="none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colo</a:t>
            </a:r>
            <a:r>
              <a:rPr lang="en-US" sz="6000" b="1" cap="none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u</a:t>
            </a:r>
            <a:r>
              <a:rPr lang="en-US" sz="6000" b="1" cap="none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rs</a:t>
            </a:r>
            <a:endParaRPr lang="ru-RU" sz="6000" b="1" cap="none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5715008" y="1214422"/>
            <a:ext cx="1643074" cy="157163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3000364" y="1785926"/>
            <a:ext cx="3000396" cy="2857520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6572264" y="1643050"/>
            <a:ext cx="285752" cy="285752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Равнобедренный треугольник 6"/>
          <p:cNvSpPr/>
          <p:nvPr/>
        </p:nvSpPr>
        <p:spPr>
          <a:xfrm rot="3070617">
            <a:off x="7330610" y="957255"/>
            <a:ext cx="353293" cy="690127"/>
          </a:xfrm>
          <a:prstGeom prst="triangl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Равнобедренный треугольник 7"/>
          <p:cNvSpPr/>
          <p:nvPr/>
        </p:nvSpPr>
        <p:spPr>
          <a:xfrm rot="5585593">
            <a:off x="7476335" y="1624366"/>
            <a:ext cx="428628" cy="642942"/>
          </a:xfrm>
          <a:prstGeom prst="triangl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Равнобедренный треугольник 8"/>
          <p:cNvSpPr/>
          <p:nvPr/>
        </p:nvSpPr>
        <p:spPr>
          <a:xfrm rot="832254">
            <a:off x="3561775" y="4625374"/>
            <a:ext cx="579956" cy="1107713"/>
          </a:xfrm>
          <a:prstGeom prst="triangl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Равнобедренный треугольник 9"/>
          <p:cNvSpPr/>
          <p:nvPr/>
        </p:nvSpPr>
        <p:spPr>
          <a:xfrm rot="1886853">
            <a:off x="3068040" y="4369150"/>
            <a:ext cx="642942" cy="1154979"/>
          </a:xfrm>
          <a:prstGeom prst="triangl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Равнобедренный треугольник 10"/>
          <p:cNvSpPr/>
          <p:nvPr/>
        </p:nvSpPr>
        <p:spPr>
          <a:xfrm rot="20959144">
            <a:off x="1306743" y="2648173"/>
            <a:ext cx="1703646" cy="1155576"/>
          </a:xfrm>
          <a:prstGeom prst="triangl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Равнобедренный треугольник 11"/>
          <p:cNvSpPr/>
          <p:nvPr/>
        </p:nvSpPr>
        <p:spPr>
          <a:xfrm>
            <a:off x="2000232" y="428604"/>
            <a:ext cx="2071702" cy="1857388"/>
          </a:xfrm>
          <a:prstGeom prst="triangl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Равнобедренный треугольник 12"/>
          <p:cNvSpPr/>
          <p:nvPr/>
        </p:nvSpPr>
        <p:spPr>
          <a:xfrm>
            <a:off x="4071934" y="642918"/>
            <a:ext cx="1071570" cy="1143008"/>
          </a:xfrm>
          <a:prstGeom prst="triangl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TextBox 14"/>
          <p:cNvSpPr txBox="1"/>
          <p:nvPr/>
        </p:nvSpPr>
        <p:spPr>
          <a:xfrm>
            <a:off x="6786578" y="2643182"/>
            <a:ext cx="3643338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solidFill>
                  <a:srgbClr val="FF0000"/>
                </a:solidFill>
              </a:rPr>
              <a:t>red</a:t>
            </a:r>
          </a:p>
          <a:p>
            <a:r>
              <a:rPr lang="en-US" sz="3600" b="1" dirty="0" smtClean="0">
                <a:solidFill>
                  <a:schemeClr val="accent1">
                    <a:lumMod val="75000"/>
                  </a:schemeClr>
                </a:solidFill>
              </a:rPr>
              <a:t>orange</a:t>
            </a:r>
          </a:p>
          <a:p>
            <a:r>
              <a:rPr lang="en-US" sz="3600" b="1" dirty="0" smtClean="0">
                <a:solidFill>
                  <a:srgbClr val="00B050"/>
                </a:solidFill>
              </a:rPr>
              <a:t>green</a:t>
            </a:r>
          </a:p>
          <a:p>
            <a:r>
              <a:rPr lang="en-US" sz="3600" b="1" dirty="0" smtClean="0"/>
              <a:t>black</a:t>
            </a:r>
          </a:p>
          <a:p>
            <a:r>
              <a:rPr lang="en-US" sz="3600" b="1" dirty="0" smtClean="0">
                <a:solidFill>
                  <a:srgbClr val="FFFF00"/>
                </a:solidFill>
              </a:rPr>
              <a:t>yellow</a:t>
            </a:r>
          </a:p>
          <a:p>
            <a:r>
              <a:rPr lang="en-US" sz="3600" b="1" dirty="0" smtClean="0">
                <a:solidFill>
                  <a:srgbClr val="0070C0"/>
                </a:solidFill>
              </a:rPr>
              <a:t>blue</a:t>
            </a:r>
          </a:p>
          <a:p>
            <a:r>
              <a:rPr lang="en-US" sz="3600" b="1" dirty="0">
                <a:solidFill>
                  <a:schemeClr val="bg1"/>
                </a:solidFill>
              </a:rPr>
              <a:t>white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7467600" cy="654032"/>
          </a:xfrm>
        </p:spPr>
        <p:txBody>
          <a:bodyPr>
            <a:normAutofit fontScale="90000"/>
          </a:bodyPr>
          <a:lstStyle/>
          <a:p>
            <a:r>
              <a:rPr lang="en-US" sz="4800" b="1" cap="none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New words</a:t>
            </a:r>
            <a:endParaRPr lang="ru-RU" sz="4800" b="1" cap="none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sz="quarter" idx="13"/>
          </p:nvPr>
        </p:nvGraphicFramePr>
        <p:xfrm>
          <a:off x="1857356" y="571480"/>
          <a:ext cx="5362594" cy="60101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81297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2681297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532261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chemeClr val="tx1"/>
                          </a:solidFill>
                        </a:rPr>
                        <a:t>слово</a:t>
                      </a:r>
                      <a:endParaRPr lang="ru-RU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chemeClr val="tx1"/>
                          </a:solidFill>
                        </a:rPr>
                        <a:t>перевод</a:t>
                      </a:r>
                      <a:endParaRPr lang="ru-RU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572873"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>
                          <a:latin typeface="Arial" pitchFamily="34" charset="0"/>
                          <a:cs typeface="Arial" pitchFamily="34" charset="0"/>
                        </a:rPr>
                        <a:t>jungle</a:t>
                      </a:r>
                      <a:endParaRPr lang="ru-RU" sz="3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Arial" pitchFamily="34" charset="0"/>
                          <a:cs typeface="Arial" pitchFamily="34" charset="0"/>
                        </a:rPr>
                        <a:t>джунгли</a:t>
                      </a:r>
                      <a:endParaRPr lang="ru-RU" sz="2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633175"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>
                          <a:latin typeface="Arial" pitchFamily="34" charset="0"/>
                          <a:cs typeface="Arial" pitchFamily="34" charset="0"/>
                        </a:rPr>
                        <a:t>shape</a:t>
                      </a:r>
                      <a:endParaRPr lang="ru-RU" sz="3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Геометрическая фигура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572873"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>
                          <a:latin typeface="Arial" pitchFamily="34" charset="0"/>
                          <a:cs typeface="Arial" pitchFamily="34" charset="0"/>
                        </a:rPr>
                        <a:t>circle</a:t>
                      </a:r>
                      <a:endParaRPr lang="ru-RU" sz="3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Arial" pitchFamily="34" charset="0"/>
                          <a:cs typeface="Arial" pitchFamily="34" charset="0"/>
                        </a:rPr>
                        <a:t>круг</a:t>
                      </a:r>
                      <a:endParaRPr lang="ru-RU" sz="2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572873"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>
                          <a:latin typeface="Arial" pitchFamily="34" charset="0"/>
                          <a:cs typeface="Arial" pitchFamily="34" charset="0"/>
                        </a:rPr>
                        <a:t>square</a:t>
                      </a:r>
                      <a:endParaRPr lang="ru-RU" sz="3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Arial" pitchFamily="34" charset="0"/>
                          <a:cs typeface="Arial" pitchFamily="34" charset="0"/>
                        </a:rPr>
                        <a:t>квадрат</a:t>
                      </a:r>
                      <a:endParaRPr lang="ru-RU" sz="2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572873"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>
                          <a:latin typeface="Arial" pitchFamily="34" charset="0"/>
                          <a:cs typeface="Arial" pitchFamily="34" charset="0"/>
                        </a:rPr>
                        <a:t>triangle</a:t>
                      </a:r>
                      <a:endParaRPr lang="ru-RU" sz="3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Arial" pitchFamily="34" charset="0"/>
                          <a:cs typeface="Arial" pitchFamily="34" charset="0"/>
                        </a:rPr>
                        <a:t>треугольник</a:t>
                      </a:r>
                      <a:endParaRPr lang="ru-RU" sz="2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783931"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>
                          <a:latin typeface="Arial" pitchFamily="34" charset="0"/>
                          <a:cs typeface="Arial" pitchFamily="34" charset="0"/>
                        </a:rPr>
                        <a:t>rectangle</a:t>
                      </a:r>
                      <a:endParaRPr lang="ru-RU" sz="3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Arial" pitchFamily="34" charset="0"/>
                          <a:cs typeface="Arial" pitchFamily="34" charset="0"/>
                        </a:rPr>
                        <a:t>прямоугольник</a:t>
                      </a:r>
                      <a:endParaRPr lang="ru-RU" sz="2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572873"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>
                          <a:latin typeface="Arial" pitchFamily="34" charset="0"/>
                          <a:cs typeface="Arial" pitchFamily="34" charset="0"/>
                        </a:rPr>
                        <a:t>first</a:t>
                      </a:r>
                      <a:endParaRPr lang="ru-RU" sz="3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Arial" pitchFamily="34" charset="0"/>
                          <a:cs typeface="Arial" pitchFamily="34" charset="0"/>
                        </a:rPr>
                        <a:t>Во-первых</a:t>
                      </a:r>
                      <a:endParaRPr lang="ru-RU" sz="2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572873"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>
                          <a:latin typeface="Arial" pitchFamily="34" charset="0"/>
                          <a:cs typeface="Arial" pitchFamily="34" charset="0"/>
                        </a:rPr>
                        <a:t>then</a:t>
                      </a:r>
                      <a:endParaRPr lang="ru-RU" sz="3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Arial" pitchFamily="34" charset="0"/>
                          <a:cs typeface="Arial" pitchFamily="34" charset="0"/>
                        </a:rPr>
                        <a:t>потом</a:t>
                      </a:r>
                      <a:endParaRPr lang="ru-RU" sz="2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  <a:tr h="572873"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>
                          <a:latin typeface="Arial" pitchFamily="34" charset="0"/>
                          <a:cs typeface="Arial" pitchFamily="34" charset="0"/>
                        </a:rPr>
                        <a:t>add</a:t>
                      </a:r>
                      <a:endParaRPr lang="ru-RU" sz="3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Arial" pitchFamily="34" charset="0"/>
                          <a:cs typeface="Arial" pitchFamily="34" charset="0"/>
                        </a:rPr>
                        <a:t>добавь</a:t>
                      </a:r>
                      <a:endParaRPr lang="ru-RU" sz="2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9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285728"/>
            <a:ext cx="4071966" cy="1011222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en-US" sz="3600" b="1" dirty="0" smtClean="0">
                <a:latin typeface="Arial" pitchFamily="34" charset="0"/>
                <a:cs typeface="Arial" pitchFamily="34" charset="0"/>
              </a:rPr>
              <a:t>Shapes.</a:t>
            </a:r>
            <a:br>
              <a:rPr lang="en-US" sz="3600" b="1" dirty="0" smtClean="0">
                <a:latin typeface="Arial" pitchFamily="34" charset="0"/>
                <a:cs typeface="Arial" pitchFamily="34" charset="0"/>
              </a:rPr>
            </a:br>
            <a:r>
              <a:rPr lang="en-US" sz="3600" b="1" dirty="0" smtClean="0">
                <a:latin typeface="Arial" pitchFamily="34" charset="0"/>
                <a:cs typeface="Arial" pitchFamily="34" charset="0"/>
              </a:rPr>
              <a:t>Listen and point</a:t>
            </a:r>
            <a:endParaRPr lang="ru-RU" sz="3600" b="1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sz="quarter" idx="13"/>
          </p:nvPr>
        </p:nvGraphicFramePr>
        <p:xfrm>
          <a:off x="142844" y="1857340"/>
          <a:ext cx="7824789" cy="50006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08263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2608263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2608263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2500330">
                <a:tc>
                  <a:txBody>
                    <a:bodyPr/>
                    <a:lstStyle/>
                    <a:p>
                      <a:r>
                        <a:rPr lang="en-US" sz="5400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5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4400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ru-RU" sz="4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4400" dirty="0" smtClean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ru-RU" sz="4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2500330">
                <a:tc>
                  <a:txBody>
                    <a:bodyPr/>
                    <a:lstStyle/>
                    <a:p>
                      <a:r>
                        <a:rPr lang="en-US" sz="4400" b="1" dirty="0" smtClean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ru-RU" sz="44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600" b="1" dirty="0" smtClean="0"/>
                        <a:t>5</a:t>
                      </a:r>
                      <a:endParaRPr lang="ru-RU" sz="3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4000" b="1" dirty="0" smtClean="0"/>
                        <a:t>6</a:t>
                      </a:r>
                      <a:endParaRPr lang="ru-RU" sz="4000" b="1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5" name="Равнобедренный треугольник 4"/>
          <p:cNvSpPr/>
          <p:nvPr/>
        </p:nvSpPr>
        <p:spPr>
          <a:xfrm>
            <a:off x="142844" y="2143116"/>
            <a:ext cx="1357322" cy="1285884"/>
          </a:xfrm>
          <a:prstGeom prst="triangle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Равнобедренный треугольник 5"/>
          <p:cNvSpPr/>
          <p:nvPr/>
        </p:nvSpPr>
        <p:spPr>
          <a:xfrm>
            <a:off x="1357290" y="2928934"/>
            <a:ext cx="1143008" cy="1143008"/>
          </a:xfrm>
          <a:prstGeom prst="triangle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3000364" y="2928934"/>
            <a:ext cx="1214446" cy="1143008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 rot="602781">
            <a:off x="4140134" y="2211316"/>
            <a:ext cx="857256" cy="857256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 rot="21012696">
            <a:off x="5762214" y="2510118"/>
            <a:ext cx="1857388" cy="714380"/>
          </a:xfrm>
          <a:prstGeom prst="rect">
            <a:avLst/>
          </a:prstGeom>
          <a:solidFill>
            <a:srgbClr val="F442D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6786578" y="3143248"/>
            <a:ext cx="1214446" cy="114300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Равнобедренный треугольник 10"/>
          <p:cNvSpPr/>
          <p:nvPr/>
        </p:nvSpPr>
        <p:spPr>
          <a:xfrm>
            <a:off x="214282" y="4429132"/>
            <a:ext cx="1428760" cy="1500198"/>
          </a:xfrm>
          <a:prstGeom prst="triangl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1500166" y="5786430"/>
            <a:ext cx="1071570" cy="1071570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3428992" y="4786322"/>
            <a:ext cx="1857388" cy="357190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2928926" y="5357826"/>
            <a:ext cx="1428760" cy="428628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3857620" y="5929330"/>
            <a:ext cx="1285884" cy="357190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3000364" y="6429372"/>
            <a:ext cx="1643074" cy="428628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5572132" y="5000636"/>
            <a:ext cx="1285884" cy="1214446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Равнобедренный треугольник 17"/>
          <p:cNvSpPr/>
          <p:nvPr/>
        </p:nvSpPr>
        <p:spPr>
          <a:xfrm>
            <a:off x="6357950" y="5643554"/>
            <a:ext cx="1571636" cy="1214446"/>
          </a:xfrm>
          <a:prstGeom prst="triangl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TextBox 18"/>
          <p:cNvSpPr txBox="1"/>
          <p:nvPr/>
        </p:nvSpPr>
        <p:spPr>
          <a:xfrm>
            <a:off x="5143504" y="0"/>
            <a:ext cx="4000496" cy="1815882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b="1" dirty="0" smtClean="0"/>
              <a:t>-</a:t>
            </a:r>
            <a:r>
              <a:rPr lang="en-US" sz="2800" b="1" i="1" dirty="0" smtClean="0"/>
              <a:t>What’s this?</a:t>
            </a:r>
          </a:p>
          <a:p>
            <a:pPr>
              <a:buFontTx/>
              <a:buChar char="-"/>
            </a:pPr>
            <a:r>
              <a:rPr lang="en-US" sz="2800" b="1" dirty="0" smtClean="0"/>
              <a:t>It’s a </a:t>
            </a:r>
            <a:r>
              <a:rPr lang="en-US" sz="2800" b="1" u="sng" dirty="0" smtClean="0"/>
              <a:t>square</a:t>
            </a:r>
            <a:r>
              <a:rPr lang="en-US" sz="2800" b="1" dirty="0" smtClean="0"/>
              <a:t>.</a:t>
            </a:r>
          </a:p>
          <a:p>
            <a:pPr>
              <a:buFontTx/>
              <a:buChar char="-"/>
            </a:pPr>
            <a:r>
              <a:rPr lang="en-US" sz="2800" b="1" dirty="0"/>
              <a:t> </a:t>
            </a:r>
            <a:r>
              <a:rPr lang="en-US" sz="2800" b="1" i="1" dirty="0" smtClean="0"/>
              <a:t>What </a:t>
            </a:r>
            <a:r>
              <a:rPr lang="en-US" sz="2800" b="1" i="1" dirty="0" err="1" smtClean="0"/>
              <a:t>colour</a:t>
            </a:r>
            <a:r>
              <a:rPr lang="en-US" sz="2800" b="1" i="1" dirty="0" smtClean="0"/>
              <a:t> is it?</a:t>
            </a:r>
          </a:p>
          <a:p>
            <a:pPr>
              <a:buFontTx/>
              <a:buChar char="-"/>
            </a:pPr>
            <a:r>
              <a:rPr lang="en-US" sz="2800" b="1" dirty="0" smtClean="0"/>
              <a:t> It’s </a:t>
            </a:r>
            <a:r>
              <a:rPr lang="en-US" sz="2800" b="1" u="sng" dirty="0" smtClean="0"/>
              <a:t>blue</a:t>
            </a:r>
            <a:r>
              <a:rPr lang="en-US" b="1" dirty="0" smtClean="0"/>
              <a:t>.  </a:t>
            </a:r>
            <a:endParaRPr lang="ru-RU" b="1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43890" cy="654032"/>
          </a:xfrm>
        </p:spPr>
        <p:txBody>
          <a:bodyPr>
            <a:normAutofit fontScale="90000"/>
          </a:bodyPr>
          <a:lstStyle/>
          <a:p>
            <a:r>
              <a:rPr lang="en-US" sz="4400" b="1" cap="none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How to draw this picture? </a:t>
            </a:r>
            <a:endParaRPr lang="ru-RU" sz="4400" b="1" cap="none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 rot="20859381">
            <a:off x="1063261" y="2191169"/>
            <a:ext cx="1195803" cy="720220"/>
          </a:xfrm>
          <a:prstGeom prst="rect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 rot="20844257">
            <a:off x="1680269" y="1659416"/>
            <a:ext cx="190086" cy="362401"/>
          </a:xfrm>
          <a:prstGeom prst="rect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 rot="517080">
            <a:off x="2062175" y="1483310"/>
            <a:ext cx="192905" cy="427015"/>
          </a:xfrm>
          <a:prstGeom prst="rect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1857356" y="2285992"/>
            <a:ext cx="214314" cy="214314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2357422" y="2857496"/>
            <a:ext cx="1857388" cy="857256"/>
          </a:xfrm>
          <a:prstGeom prst="rect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 rot="1086641">
            <a:off x="4220809" y="1802390"/>
            <a:ext cx="265315" cy="1000132"/>
          </a:xfrm>
          <a:prstGeom prst="rect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2285984" y="3857628"/>
            <a:ext cx="214314" cy="642942"/>
          </a:xfrm>
          <a:prstGeom prst="rect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2643174" y="3857628"/>
            <a:ext cx="214314" cy="642942"/>
          </a:xfrm>
          <a:prstGeom prst="rect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3714744" y="3929066"/>
            <a:ext cx="214314" cy="642942"/>
          </a:xfrm>
          <a:prstGeom prst="rect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4071934" y="3929066"/>
            <a:ext cx="214314" cy="642942"/>
          </a:xfrm>
          <a:prstGeom prst="rect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14282" y="4786322"/>
            <a:ext cx="7715304" cy="156966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3200" b="1" dirty="0" smtClean="0">
                <a:latin typeface="Arial" pitchFamily="34" charset="0"/>
                <a:cs typeface="Arial" pitchFamily="34" charset="0"/>
              </a:rPr>
              <a:t>First</a:t>
            </a:r>
            <a:r>
              <a:rPr lang="en-US" sz="3200" dirty="0" smtClean="0">
                <a:latin typeface="Arial" pitchFamily="34" charset="0"/>
                <a:cs typeface="Arial" pitchFamily="34" charset="0"/>
              </a:rPr>
              <a:t>, draw a </a:t>
            </a:r>
            <a:r>
              <a:rPr lang="en-US" sz="3200" u="sng" dirty="0" smtClean="0">
                <a:latin typeface="Arial" pitchFamily="34" charset="0"/>
                <a:cs typeface="Arial" pitchFamily="34" charset="0"/>
              </a:rPr>
              <a:t>rectangle </a:t>
            </a:r>
            <a:r>
              <a:rPr lang="en-US" sz="3200" dirty="0" smtClean="0">
                <a:latin typeface="Arial" pitchFamily="34" charset="0"/>
                <a:cs typeface="Arial" pitchFamily="34" charset="0"/>
              </a:rPr>
              <a:t> for the head.</a:t>
            </a:r>
          </a:p>
          <a:p>
            <a:r>
              <a:rPr lang="en-US" sz="3200" b="1" dirty="0" smtClean="0">
                <a:latin typeface="Arial" pitchFamily="34" charset="0"/>
                <a:cs typeface="Arial" pitchFamily="34" charset="0"/>
              </a:rPr>
              <a:t>Then</a:t>
            </a:r>
            <a:r>
              <a:rPr lang="en-US" sz="3200" dirty="0" smtClean="0">
                <a:latin typeface="Arial" pitchFamily="34" charset="0"/>
                <a:cs typeface="Arial" pitchFamily="34" charset="0"/>
              </a:rPr>
              <a:t> add </a:t>
            </a:r>
            <a:r>
              <a:rPr lang="en-US" sz="3200" u="sng" dirty="0" smtClean="0">
                <a:latin typeface="Arial" pitchFamily="34" charset="0"/>
                <a:cs typeface="Arial" pitchFamily="34" charset="0"/>
              </a:rPr>
              <a:t>eight rectangles </a:t>
            </a:r>
            <a:r>
              <a:rPr lang="en-US" sz="3200" dirty="0" smtClean="0">
                <a:latin typeface="Arial" pitchFamily="34" charset="0"/>
                <a:cs typeface="Arial" pitchFamily="34" charset="0"/>
              </a:rPr>
              <a:t>for the body.</a:t>
            </a:r>
          </a:p>
          <a:p>
            <a:r>
              <a:rPr lang="en-US" sz="3200" dirty="0" smtClean="0">
                <a:latin typeface="Arial" pitchFamily="34" charset="0"/>
                <a:cs typeface="Arial" pitchFamily="34" charset="0"/>
              </a:rPr>
              <a:t>There you are! –</a:t>
            </a:r>
            <a:r>
              <a:rPr lang="ru-RU" sz="3200" dirty="0" smtClean="0">
                <a:latin typeface="Arial" pitchFamily="34" charset="0"/>
                <a:cs typeface="Arial" pitchFamily="34" charset="0"/>
              </a:rPr>
              <a:t> ну вот!</a:t>
            </a:r>
            <a:r>
              <a:rPr lang="en-US" sz="3200" dirty="0" smtClean="0">
                <a:latin typeface="Arial" pitchFamily="34" charset="0"/>
                <a:cs typeface="Arial" pitchFamily="34" charset="0"/>
              </a:rPr>
              <a:t> </a:t>
            </a:r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0"/>
            <a:ext cx="3471858" cy="846158"/>
          </a:xfrm>
        </p:spPr>
        <p:txBody>
          <a:bodyPr>
            <a:normAutofit/>
          </a:bodyPr>
          <a:lstStyle/>
          <a:p>
            <a:r>
              <a:rPr lang="en-US" sz="4000" dirty="0" smtClean="0">
                <a:solidFill>
                  <a:srgbClr val="FF0000"/>
                </a:solidFill>
                <a:latin typeface="Arial Black" pitchFamily="34" charset="0"/>
              </a:rPr>
              <a:t>AB c 27, C</a:t>
            </a:r>
            <a:endParaRPr lang="ru-RU" sz="4000" dirty="0">
              <a:solidFill>
                <a:srgbClr val="FF0000"/>
              </a:solidFill>
              <a:latin typeface="Arial Black" pitchFamily="34" charset="0"/>
            </a:endParaRPr>
          </a:p>
        </p:txBody>
      </p:sp>
      <p:pic>
        <p:nvPicPr>
          <p:cNvPr id="4" name="Содержимое 3" descr="20130909_232753.jpg"/>
          <p:cNvPicPr>
            <a:picLocks noGrp="1" noChangeAspect="1"/>
          </p:cNvPicPr>
          <p:nvPr>
            <p:ph sz="quarter" idx="13"/>
          </p:nvPr>
        </p:nvPicPr>
        <p:blipFill>
          <a:blip r:embed="rId2">
            <a:lum bright="20000" contrast="20000"/>
          </a:blip>
          <a:srcRect l="44870" t="5277" r="3752" b="3843"/>
          <a:stretch>
            <a:fillRect/>
          </a:stretch>
        </p:blipFill>
        <p:spPr>
          <a:xfrm rot="16200000">
            <a:off x="1637213" y="-565699"/>
            <a:ext cx="5869576" cy="8429686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b="1" cap="none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Home task</a:t>
            </a:r>
            <a:endParaRPr lang="ru-RU" sz="6000" b="1" cap="none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Выучить слова.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4" name="Рисунок 3" descr="2437316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14744" y="2071678"/>
            <a:ext cx="4914900" cy="383540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Капля">
  <a:themeElements>
    <a:clrScheme name="Капля">
      <a:dk1>
        <a:sysClr val="windowText" lastClr="000000"/>
      </a:dk1>
      <a:lt1>
        <a:sysClr val="window" lastClr="FFFFFF"/>
      </a:lt1>
      <a:dk2>
        <a:srgbClr val="355071"/>
      </a:dk2>
      <a:lt2>
        <a:srgbClr val="AABED7"/>
      </a:lt2>
      <a:accent1>
        <a:srgbClr val="2FA3EE"/>
      </a:accent1>
      <a:accent2>
        <a:srgbClr val="4BCAAD"/>
      </a:accent2>
      <a:accent3>
        <a:srgbClr val="86C157"/>
      </a:accent3>
      <a:accent4>
        <a:srgbClr val="D99C3F"/>
      </a:accent4>
      <a:accent5>
        <a:srgbClr val="CE6633"/>
      </a:accent5>
      <a:accent6>
        <a:srgbClr val="A35DD1"/>
      </a:accent6>
      <a:hlink>
        <a:srgbClr val="56BCFE"/>
      </a:hlink>
      <a:folHlink>
        <a:srgbClr val="97C5E3"/>
      </a:folHlink>
    </a:clrScheme>
    <a:fontScheme name="Капля">
      <a:majorFont>
        <a:latin typeface="Tw Cen M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апля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130000"/>
                <a:satMod val="150000"/>
                <a:lumMod val="112000"/>
              </a:schemeClr>
            </a:gs>
            <a:gs pos="100000">
              <a:schemeClr val="phClr">
                <a:shade val="92000"/>
                <a:satMod val="140000"/>
                <a:lumMod val="11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Droplet" id="{8984A317-299A-4E50-B45D-BFC9EDE2337A}" vid="{A633B6A3-9E7F-4C10-9C98-2517A313436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Капля</Template>
  <TotalTime>154</TotalTime>
  <Words>112</Words>
  <Application>Microsoft Office PowerPoint</Application>
  <PresentationFormat>Экран (4:3)</PresentationFormat>
  <Paragraphs>52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Капля</vt:lpstr>
      <vt:lpstr>Выполнила учитель чоу сош №1 г.ЧЕлябинска</vt:lpstr>
      <vt:lpstr>Shapes</vt:lpstr>
      <vt:lpstr>colours</vt:lpstr>
      <vt:lpstr>New words</vt:lpstr>
      <vt:lpstr>Shapes. Listen and point</vt:lpstr>
      <vt:lpstr>How to draw this picture? </vt:lpstr>
      <vt:lpstr>AB c 27, C</vt:lpstr>
      <vt:lpstr>Home task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Shapes</dc:title>
  <dc:creator>Ekaterina</dc:creator>
  <cp:lastModifiedBy>школа1</cp:lastModifiedBy>
  <cp:revision>18</cp:revision>
  <dcterms:created xsi:type="dcterms:W3CDTF">2013-11-03T14:29:16Z</dcterms:created>
  <dcterms:modified xsi:type="dcterms:W3CDTF">2024-01-05T17:00:35Z</dcterms:modified>
</cp:coreProperties>
</file>