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handoutMasterIdLst>
    <p:handoutMasterId r:id="rId16"/>
  </p:handoutMasterIdLst>
  <p:sldIdLst>
    <p:sldId id="257" r:id="rId2"/>
    <p:sldId id="260" r:id="rId3"/>
    <p:sldId id="264" r:id="rId4"/>
    <p:sldId id="266" r:id="rId5"/>
    <p:sldId id="265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E18001"/>
    <a:srgbClr val="6B9A0E"/>
    <a:srgbClr val="89C412"/>
    <a:srgbClr val="C5FAA8"/>
    <a:srgbClr val="8CCA13"/>
    <a:srgbClr val="C61D32"/>
    <a:srgbClr val="ED5D73"/>
    <a:srgbClr val="F48D95"/>
    <a:srgbClr val="E46D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3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2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DEEFD4-6855-4251-9F21-C5F52D3090A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15CE21-67D1-4822-A11D-B1C8F495C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069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30" b="16017"/>
          <a:stretch/>
        </p:blipFill>
        <p:spPr bwMode="auto">
          <a:xfrm>
            <a:off x="0" y="0"/>
            <a:ext cx="12200554" cy="496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A4E5F50-8C3C-4655-97FD-59D2AA8CA0C8}" type="datetimeFigureOut">
              <a:rPr lang="ru-RU" smtClean="0"/>
              <a:t>05.01.2024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522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256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099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3"/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068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63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269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ttps://i.pinimg.com/originals/95/9a/10/959a10306ba867e0851735e934de2ba4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8418" y="5334882"/>
            <a:ext cx="1663581" cy="124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023"/>
          <a:stretch/>
        </p:blipFill>
        <p:spPr bwMode="auto">
          <a:xfrm>
            <a:off x="-12510" y="2"/>
            <a:ext cx="12204510" cy="53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cliparts.co/cliparts/E8T/6Ma/E8T6ManiE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25" y="5665863"/>
            <a:ext cx="1064389" cy="916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440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https://i.pinimg.com/originals/95/9a/10/959a10306ba867e0851735e934de2ba4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5356" y="120630"/>
            <a:ext cx="1354614" cy="1015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-fotki.yandex.ru/get/6825/39663434.691/0_9fa28_6c5eb512_XL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17" y="5440844"/>
            <a:ext cx="872911" cy="86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" b="90797"/>
          <a:stretch/>
        </p:blipFill>
        <p:spPr bwMode="auto">
          <a:xfrm>
            <a:off x="-12510" y="6358071"/>
            <a:ext cx="12204510" cy="49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468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s://i.pinimg.com/originals/95/9a/10/959a10306ba867e0851735e934de2ba4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5356" y="120630"/>
            <a:ext cx="1354614" cy="1015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" b="90797"/>
          <a:stretch/>
        </p:blipFill>
        <p:spPr bwMode="auto">
          <a:xfrm>
            <a:off x="-12510" y="6358071"/>
            <a:ext cx="12204510" cy="49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5759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img-fotki.yandex.ru/get/6825/39663434.691/0_9fa28_6c5eb512_X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17" y="5440844"/>
            <a:ext cx="872911" cy="86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cliparts.co/cliparts/E8T/6Ma/E8T6ManiE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200" y="88108"/>
            <a:ext cx="1447798" cy="1246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" b="90797"/>
          <a:stretch/>
        </p:blipFill>
        <p:spPr bwMode="auto">
          <a:xfrm>
            <a:off x="-12510" y="6358071"/>
            <a:ext cx="12204510" cy="49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180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30" b="16017"/>
          <a:stretch/>
        </p:blipFill>
        <p:spPr bwMode="auto">
          <a:xfrm>
            <a:off x="0" y="0"/>
            <a:ext cx="12200554" cy="496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9832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" b="89821"/>
          <a:stretch/>
        </p:blipFill>
        <p:spPr bwMode="auto">
          <a:xfrm>
            <a:off x="-12510" y="0"/>
            <a:ext cx="12204510" cy="58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609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https://art-apple.ru/albums/userpics/10001/Earth-concep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023"/>
          <a:stretch/>
        </p:blipFill>
        <p:spPr bwMode="auto">
          <a:xfrm>
            <a:off x="-12510" y="2"/>
            <a:ext cx="12204510" cy="53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AGReverance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AGReverance" pitchFamily="2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728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338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https://i.pinimg.com/originals/95/9a/10/959a10306ba867e0851735e934de2ba4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8418" y="5334882"/>
            <a:ext cx="1663581" cy="124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GReverance" pitchFamily="2" charset="0"/>
              </a:rPr>
              <a:t>© Полшкова В.В., 2018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A4E5F50-8C3C-4655-97FD-59D2AA8CA0C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019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700" r:id="rId3"/>
    <p:sldLayoutId id="2147483702" r:id="rId4"/>
    <p:sldLayoutId id="2147483701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AGReverance" pitchFamily="2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83577" y="5127191"/>
            <a:ext cx="7772400" cy="146304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Развитие хозяйства и состояние окружающей среды. «Стратегия экологической безопасности </a:t>
            </a:r>
            <a:r>
              <a:rPr lang="ru-RU" sz="3200" b="1" dirty="0" err="1">
                <a:solidFill>
                  <a:srgbClr val="002060"/>
                </a:solidFill>
              </a:rPr>
              <a:t>рф</a:t>
            </a:r>
            <a:r>
              <a:rPr lang="ru-RU" sz="3200" b="1" dirty="0">
                <a:solidFill>
                  <a:srgbClr val="002060"/>
                </a:solidFill>
              </a:rPr>
              <a:t> до 2025 года»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8610600" y="5127191"/>
            <a:ext cx="3200400" cy="930709"/>
          </a:xfrm>
        </p:spPr>
        <p:txBody>
          <a:bodyPr>
            <a:normAutofit/>
          </a:bodyPr>
          <a:lstStyle/>
          <a:p>
            <a:r>
              <a:rPr lang="ru-RU" sz="1400" b="1" dirty="0">
                <a:solidFill>
                  <a:schemeClr val="tx1"/>
                </a:solidFill>
              </a:rPr>
              <a:t>Сташкова Елена Валерьевна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Учитель географии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МБОУ г. Мурманск СОШ № 45</a:t>
            </a:r>
          </a:p>
        </p:txBody>
      </p:sp>
    </p:spTree>
    <p:extLst>
      <p:ext uri="{BB962C8B-B14F-4D97-AF65-F5344CB8AC3E}">
        <p14:creationId xmlns:p14="http://schemas.microsoft.com/office/powerpoint/2010/main" val="734738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B17D38E7-754B-4648-8B03-E40BF0312DD6}"/>
              </a:ext>
            </a:extLst>
          </p:cNvPr>
          <p:cNvSpPr/>
          <p:nvPr/>
        </p:nvSpPr>
        <p:spPr>
          <a:xfrm>
            <a:off x="290146" y="202223"/>
            <a:ext cx="11614639" cy="6541477"/>
          </a:xfrm>
          <a:prstGeom prst="round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достижения указанных в Стратегии целей с учетом вызовов и угроз экологической безопасности должны быть решены следующие основные задачи:</a:t>
            </a:r>
          </a:p>
          <a:p>
            <a:r>
              <a:rPr lang="ru-RU" sz="2600" b="1" dirty="0">
                <a:solidFill>
                  <a:srgbClr val="002060"/>
                </a:solidFill>
              </a:rPr>
              <a:t>а) предотвращение загрязнения поверхностных и подземных вод, повышение качества воды в загрязненных водных объектах, восстановление водных экосистем;</a:t>
            </a:r>
          </a:p>
          <a:p>
            <a:r>
              <a:rPr lang="ru-RU" sz="2600" b="1" dirty="0">
                <a:solidFill>
                  <a:srgbClr val="002060"/>
                </a:solidFill>
              </a:rPr>
              <a:t>б) предотвращение дальнейшего загрязнения и уменьшение уровня загрязнения атмосферного воздуха в городах и иных населенных пунктах;</a:t>
            </a:r>
          </a:p>
          <a:p>
            <a:r>
              <a:rPr lang="ru-RU" sz="2600" b="1" dirty="0">
                <a:solidFill>
                  <a:srgbClr val="002060"/>
                </a:solidFill>
              </a:rPr>
              <a:t>в) эффективное использование природных ресурсов, повышение уровня утилизации отходов производства и потребления;</a:t>
            </a:r>
          </a:p>
          <a:p>
            <a:r>
              <a:rPr lang="ru-RU" sz="2600" b="1" dirty="0">
                <a:solidFill>
                  <a:srgbClr val="002060"/>
                </a:solidFill>
              </a:rPr>
              <a:t>г) ликвидация накопленного вреда окружающей среде;</a:t>
            </a:r>
          </a:p>
          <a:p>
            <a:r>
              <a:rPr lang="ru-RU" sz="2600" b="1" dirty="0">
                <a:solidFill>
                  <a:srgbClr val="002060"/>
                </a:solidFill>
              </a:rPr>
              <a:t>д) предотвращение деградации земель и почв;</a:t>
            </a:r>
          </a:p>
          <a:p>
            <a:r>
              <a:rPr lang="ru-RU" sz="2600" b="1" dirty="0">
                <a:solidFill>
                  <a:srgbClr val="002060"/>
                </a:solidFill>
              </a:rPr>
              <a:t>е) сохранение биологического разнообразия, экосистем суши и моря;</a:t>
            </a:r>
          </a:p>
          <a:p>
            <a:r>
              <a:rPr lang="ru-RU" sz="2600" b="1" dirty="0">
                <a:solidFill>
                  <a:srgbClr val="002060"/>
                </a:solidFill>
              </a:rPr>
              <a:t>ж) смягчение негативных последствий воздействия изменений климата на компоненты природной среды.</a:t>
            </a:r>
          </a:p>
        </p:txBody>
      </p:sp>
    </p:spTree>
    <p:extLst>
      <p:ext uri="{BB962C8B-B14F-4D97-AF65-F5344CB8AC3E}">
        <p14:creationId xmlns:p14="http://schemas.microsoft.com/office/powerpoint/2010/main" val="4023234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1EBC117-DA18-4AEF-AAC3-3AE0D7BA906E}"/>
              </a:ext>
            </a:extLst>
          </p:cNvPr>
          <p:cNvSpPr/>
          <p:nvPr/>
        </p:nvSpPr>
        <p:spPr>
          <a:xfrm>
            <a:off x="325315" y="140677"/>
            <a:ext cx="11632223" cy="6523892"/>
          </a:xfrm>
          <a:prstGeom prst="round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основных задач в области обеспечения экологической безопасности должно осуществляться по следующим приоритетным направлениям:</a:t>
            </a:r>
          </a:p>
          <a:p>
            <a:r>
              <a:rPr lang="ru-RU" sz="2200" b="1" dirty="0">
                <a:solidFill>
                  <a:srgbClr val="002060"/>
                </a:solidFill>
              </a:rPr>
              <a:t>а) совершенствование законодательства в области охраны окружающей среды и природопользования, а также институциональной системы обеспечения экологической безопасности;</a:t>
            </a:r>
          </a:p>
          <a:p>
            <a:r>
              <a:rPr lang="ru-RU" sz="2200" b="1" dirty="0">
                <a:solidFill>
                  <a:srgbClr val="002060"/>
                </a:solidFill>
              </a:rPr>
              <a:t>б) внедрение инновационных и экологически чистых технологий, развитие экологически безопасных производств;</a:t>
            </a:r>
          </a:p>
          <a:p>
            <a:r>
              <a:rPr lang="ru-RU" sz="2200" b="1" dirty="0">
                <a:solidFill>
                  <a:srgbClr val="002060"/>
                </a:solidFill>
              </a:rPr>
              <a:t>в) развитие системы эффективного обращения с отходами производства и потребления, создание индустрии утилизации, в том числе повторного применения, таких отходов;</a:t>
            </a:r>
          </a:p>
          <a:p>
            <a:r>
              <a:rPr lang="ru-RU" sz="2200" b="1" dirty="0">
                <a:solidFill>
                  <a:srgbClr val="002060"/>
                </a:solidFill>
              </a:rPr>
              <a:t>г) повышение эффективности осуществления контроля в области обращения </a:t>
            </a:r>
            <a:r>
              <a:rPr lang="ru-RU" sz="2200" b="1" dirty="0" err="1">
                <a:solidFill>
                  <a:srgbClr val="002060"/>
                </a:solidFill>
              </a:rPr>
              <a:t>радиационно</a:t>
            </a:r>
            <a:r>
              <a:rPr lang="ru-RU" sz="2200" b="1" dirty="0">
                <a:solidFill>
                  <a:srgbClr val="002060"/>
                </a:solidFill>
              </a:rPr>
              <a:t>, химически и биологически опасных отходов;</a:t>
            </a:r>
          </a:p>
          <a:p>
            <a:r>
              <a:rPr lang="ru-RU" sz="2200" b="1" dirty="0">
                <a:solidFill>
                  <a:srgbClr val="002060"/>
                </a:solidFill>
              </a:rPr>
              <a:t>д) строительство и модернизация очистных сооружений, а также внедрение технологий, направленных на снижение объема или массы выбросов загрязняющих веществ в атмосферный воздух и сбросов загрязняющих веществ в водные объекты;</a:t>
            </a:r>
          </a:p>
          <a:p>
            <a:r>
              <a:rPr lang="ru-RU" sz="2200" b="1" dirty="0">
                <a:solidFill>
                  <a:srgbClr val="002060"/>
                </a:solidFill>
              </a:rPr>
              <a:t>е) минимизация (снижение до установленных нормативов) рисков возникновения аварий на опасных производственных объектах и иных чрезвычайных ситуаций техногенного характера;</a:t>
            </a:r>
          </a:p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365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E1EC1F5F-727C-4AF5-80DA-BE5CC4A1B614}"/>
              </a:ext>
            </a:extLst>
          </p:cNvPr>
          <p:cNvSpPr/>
          <p:nvPr/>
        </p:nvSpPr>
        <p:spPr>
          <a:xfrm>
            <a:off x="597877" y="219808"/>
            <a:ext cx="11166231" cy="6040315"/>
          </a:xfrm>
          <a:prstGeom prst="round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002060"/>
                </a:solidFill>
              </a:rPr>
              <a:t>ж) повышение технического потенциала и оснащенности сил, участвующих в мероприятиях по предотвращению и ликвидации негативных экологических последствий чрезвычайных ситуаций природного и техногенного характера;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з) ликвидация негативных последствий воздействия антропогенных факторов на окружающую среду, а также реабилитация территорий и акваторий, загрязненных в результате хозяйственной и иной деятельности;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и) минимизация ущерба, причиняемого окружающей среде при разведке и добыче полезных ископаемых;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к) сокращение площади земель, нарушенных в результате хозяйственной и иной деятельности;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л) осуществление эффективных мер по сохранению и рациональному использованию природных ресурсов, в том числе лесных, охотничьих и водных биологических ресурсов, по сохранению экологического потенциала лесов;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60533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9A981F95-3436-4940-8E9D-F6C79A60FDF7}"/>
              </a:ext>
            </a:extLst>
          </p:cNvPr>
          <p:cNvSpPr/>
          <p:nvPr/>
        </p:nvSpPr>
        <p:spPr>
          <a:xfrm>
            <a:off x="662353" y="360485"/>
            <a:ext cx="10990385" cy="5802922"/>
          </a:xfrm>
          <a:prstGeom prst="round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002060"/>
                </a:solidFill>
              </a:rPr>
              <a:t>м) расширение мер по сохранению биологического разнообразия, в том числе редких и исчезающих видов растений, животных и других организмов, среды их обитания, а также развитие системы особо охраняемых природных территорий;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н) создание и развитие системы экологических фондов;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о) активизация фундаментальных и прикладных научных исследований в области охраны окружающей среды и природопользования, включая экологически чистые технологии;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п) развитие системы экологического образования и просвещения, повышение квалификации кадров в области обеспечения экологической безопасности;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р) углубление международного сотрудничества в области охраны окружающей среды и природопользования с учетом защиты национальных интересов.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8925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E6DBBCF-7B53-4DF9-BBC4-2BA31F92B481}"/>
              </a:ext>
            </a:extLst>
          </p:cNvPr>
          <p:cNvSpPr txBox="1"/>
          <p:nvPr/>
        </p:nvSpPr>
        <p:spPr>
          <a:xfrm>
            <a:off x="2118946" y="562708"/>
            <a:ext cx="71569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A33772-DAF9-4EF7-B5BD-D1A1F6CAAB11}"/>
              </a:ext>
            </a:extLst>
          </p:cNvPr>
          <p:cNvSpPr txBox="1"/>
          <p:nvPr/>
        </p:nvSpPr>
        <p:spPr>
          <a:xfrm>
            <a:off x="1081454" y="2206869"/>
            <a:ext cx="104980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Изучить содержание «Стратегии экологической безопасности России до 2025 года»</a:t>
            </a:r>
          </a:p>
        </p:txBody>
      </p:sp>
    </p:spTree>
    <p:extLst>
      <p:ext uri="{BB962C8B-B14F-4D97-AF65-F5344CB8AC3E}">
        <p14:creationId xmlns:p14="http://schemas.microsoft.com/office/powerpoint/2010/main" val="1924307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1D824F-E057-46AA-A0FC-17D6D746A0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553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607C4BA-32A8-4033-82EB-C2E0161ACBF3}"/>
              </a:ext>
            </a:extLst>
          </p:cNvPr>
          <p:cNvSpPr/>
          <p:nvPr/>
        </p:nvSpPr>
        <p:spPr>
          <a:xfrm>
            <a:off x="1800957" y="615462"/>
            <a:ext cx="8590085" cy="553915"/>
          </a:xfrm>
          <a:prstGeom prst="round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устойчивого развития ООН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0CA652E4-0C35-48A7-BE1C-C8E96FE4EE6E}"/>
              </a:ext>
            </a:extLst>
          </p:cNvPr>
          <p:cNvSpPr/>
          <p:nvPr/>
        </p:nvSpPr>
        <p:spPr>
          <a:xfrm>
            <a:off x="720969" y="1688123"/>
            <a:ext cx="10981593" cy="3754316"/>
          </a:xfrm>
          <a:prstGeom prst="round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</a:t>
            </a:r>
            <a:r>
              <a:rPr lang="ru-RU" sz="3600" b="1" dirty="0">
                <a:solidFill>
                  <a:srgbClr val="002060"/>
                </a:solidFill>
              </a:rPr>
              <a:t> в области устойчивого развития являются своеобразным призывом к действию, исходящим от всех стран, - бедных, богатых и среднеразвитых. Они нацелены на улучшение благосостояния и защиту нашей планеты.</a:t>
            </a:r>
          </a:p>
        </p:txBody>
      </p:sp>
    </p:spTree>
    <p:extLst>
      <p:ext uri="{BB962C8B-B14F-4D97-AF65-F5344CB8AC3E}">
        <p14:creationId xmlns:p14="http://schemas.microsoft.com/office/powerpoint/2010/main" val="37750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B74B9196-EC9C-4286-9750-C443D1F7A4EE}"/>
              </a:ext>
            </a:extLst>
          </p:cNvPr>
          <p:cNvSpPr/>
          <p:nvPr/>
        </p:nvSpPr>
        <p:spPr>
          <a:xfrm>
            <a:off x="1310054" y="2074985"/>
            <a:ext cx="9873761" cy="1890346"/>
          </a:xfrm>
          <a:prstGeom prst="round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Рассмотреть карты и дать анализ значения регионов России в экологической безопасности нашей страны.</a:t>
            </a:r>
          </a:p>
        </p:txBody>
      </p:sp>
    </p:spTree>
    <p:extLst>
      <p:ext uri="{BB962C8B-B14F-4D97-AF65-F5344CB8AC3E}">
        <p14:creationId xmlns:p14="http://schemas.microsoft.com/office/powerpoint/2010/main" val="3317900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4177279-762F-4026-B9BA-DCC9BD1487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" y="0"/>
            <a:ext cx="121899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459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EC7A477-C9A0-44C4-B577-340332CCEA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08"/>
            <a:ext cx="12192000" cy="55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455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0D02709-6AAC-48E6-BF1E-2D9AB233A4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" y="0"/>
            <a:ext cx="121842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301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10F584-D489-4682-810B-BFA3F67BF2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293" y="0"/>
            <a:ext cx="79007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870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FEF22C37-57A6-4B7B-9712-CD6E361DA7CD}"/>
              </a:ext>
            </a:extLst>
          </p:cNvPr>
          <p:cNvSpPr/>
          <p:nvPr/>
        </p:nvSpPr>
        <p:spPr>
          <a:xfrm>
            <a:off x="1644162" y="167053"/>
            <a:ext cx="9064869" cy="1046284"/>
          </a:xfrm>
          <a:prstGeom prst="round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«Стратегия экологической безопасности России до 2025 года»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62DA2EC2-9132-4746-8BD3-803FAB92978A}"/>
              </a:ext>
            </a:extLst>
          </p:cNvPr>
          <p:cNvSpPr/>
          <p:nvPr/>
        </p:nvSpPr>
        <p:spPr>
          <a:xfrm>
            <a:off x="455734" y="1441938"/>
            <a:ext cx="11280531" cy="4721469"/>
          </a:xfrm>
          <a:prstGeom prst="round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Целями государственной политики </a:t>
            </a:r>
            <a:r>
              <a:rPr lang="ru-RU" sz="3200" b="1" dirty="0">
                <a:solidFill>
                  <a:srgbClr val="002060"/>
                </a:solidFill>
              </a:rPr>
              <a:t>в сфере обеспечения экологической безопасности являются сохранение и восстановление природной среды, обеспечение качества окружающей среды, необходимого для благоприятной жизни человека и устойчивого развития экономики, ликвидация накопленного вреда окружающей среде вследствие хозяйственной и иной деятельности в условиях возрастающей экономической активности и глобальных изменений климата.</a:t>
            </a:r>
          </a:p>
        </p:txBody>
      </p:sp>
    </p:spTree>
    <p:extLst>
      <p:ext uri="{BB962C8B-B14F-4D97-AF65-F5344CB8AC3E}">
        <p14:creationId xmlns:p14="http://schemas.microsoft.com/office/powerpoint/2010/main" val="6388668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6138</TotalTime>
  <Words>626</Words>
  <Application>Microsoft Office PowerPoint</Application>
  <PresentationFormat>Широкоэкранный</PresentationFormat>
  <Paragraphs>36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AGReverance</vt:lpstr>
      <vt:lpstr>Calibri</vt:lpstr>
      <vt:lpstr>Tw Cen MT</vt:lpstr>
      <vt:lpstr>Wingdings 3</vt:lpstr>
      <vt:lpstr>Интеграл</vt:lpstr>
      <vt:lpstr>Развитие хозяйства и состояние окружающей среды. «Стратегия экологической безопасности рф до 2025 года»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МАОУ ДО ЦРТДиЮ Каменского района Пензенской области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«География»</dc:title>
  <dc:subject>География</dc:subject>
  <dc:creator>Viktoriya Polshkova</dc:creator>
  <cp:keywords>география</cp:keywords>
  <cp:lastModifiedBy>Елена Сташкова</cp:lastModifiedBy>
  <cp:revision>237</cp:revision>
  <dcterms:created xsi:type="dcterms:W3CDTF">2018-02-25T15:29:25Z</dcterms:created>
  <dcterms:modified xsi:type="dcterms:W3CDTF">2024-01-05T16:39:44Z</dcterms:modified>
  <cp:category>География;Страны</cp:category>
</cp:coreProperties>
</file>