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8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83" r:id="rId20"/>
    <p:sldId id="282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2094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7D083-3CED-4033-8012-2756175F4168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12F9-015F-4D52-A38A-6409CB3C3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134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7D083-3CED-4033-8012-2756175F4168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12F9-015F-4D52-A38A-6409CB3C3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383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7D083-3CED-4033-8012-2756175F4168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12F9-015F-4D52-A38A-6409CB3C3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687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7D083-3CED-4033-8012-2756175F4168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12F9-015F-4D52-A38A-6409CB3C3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21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7D083-3CED-4033-8012-2756175F4168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12F9-015F-4D52-A38A-6409CB3C3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919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7D083-3CED-4033-8012-2756175F4168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12F9-015F-4D52-A38A-6409CB3C3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676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7D083-3CED-4033-8012-2756175F4168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12F9-015F-4D52-A38A-6409CB3C3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776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7D083-3CED-4033-8012-2756175F4168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12F9-015F-4D52-A38A-6409CB3C3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517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7D083-3CED-4033-8012-2756175F4168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12F9-015F-4D52-A38A-6409CB3C3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157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7D083-3CED-4033-8012-2756175F4168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12F9-015F-4D52-A38A-6409CB3C3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316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7D083-3CED-4033-8012-2756175F4168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12F9-015F-4D52-A38A-6409CB3C3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262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7D083-3CED-4033-8012-2756175F4168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B12F9-015F-4D52-A38A-6409CB3C3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07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404664"/>
            <a:ext cx="6305550" cy="720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2427188"/>
            <a:ext cx="6192688" cy="426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«ЭКСПЕРИМЕНТАЛЬНО - ОПЫТНИЧЕСКАЯ ДЕЯТЕЛЬНОСТЬ ВО ВТОРОЙ ГРУППЕ РАННЕГО ВОЗРАСТА»</a:t>
            </a:r>
            <a:endParaRPr lang="ru-RU" sz="20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(2-3 года)</a:t>
            </a:r>
            <a:endParaRPr lang="ru-RU" sz="20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(из опыта работы</a:t>
            </a: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)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b="1" dirty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b="1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                                                                     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Воспитатель</a:t>
            </a:r>
            <a:r>
              <a:rPr lang="ru-RU" sz="1400" b="1" dirty="0">
                <a:latin typeface="Times New Roman"/>
                <a:ea typeface="Calibri"/>
                <a:cs typeface="Times New Roman"/>
              </a:rPr>
              <a:t>: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                                                                                                   СТЕПАНЧУК </a:t>
            </a:r>
            <a:r>
              <a:rPr lang="ru-RU" sz="1400" b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Н.В</a:t>
            </a:r>
            <a:r>
              <a:rPr lang="ru-RU" sz="1400" b="1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                                       г. Красноперекопск 2022г.</a:t>
            </a:r>
            <a:endParaRPr lang="ru-RU" sz="14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9227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93610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Проводили окрашивание воды. Выявили, что вода прозрачная, но может менять свою окраску, когда в ней растворятся окрашивающие вещества.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endParaRPr lang="ru-RU" sz="2000" dirty="0"/>
          </a:p>
        </p:txBody>
      </p:sp>
      <p:pic>
        <p:nvPicPr>
          <p:cNvPr id="1026" name="Picture 2" descr="C:\Users\МОЙ\Downloads\20220516_09222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51" b="7890"/>
          <a:stretch/>
        </p:blipFill>
        <p:spPr bwMode="auto">
          <a:xfrm>
            <a:off x="1115616" y="1988834"/>
            <a:ext cx="4140000" cy="25797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3" name="Picture 3" descr="C:\Users\МОЙ\Downloads\20220516_0922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72816"/>
            <a:ext cx="2520000" cy="44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6" name="Рисунок 5" descr="https://www.maam.ru/upload/blogs/4d5fe240146bee498280f553f463b7de.jpg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47573" r="13835" b="12621"/>
          <a:stretch/>
        </p:blipFill>
        <p:spPr bwMode="auto">
          <a:xfrm>
            <a:off x="1457424" y="4849750"/>
            <a:ext cx="3456384" cy="151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Игра «На дне морском»</a:t>
            </a:r>
            <a:r>
              <a:rPr lang="ru-RU" sz="1200" dirty="0">
                <a:solidFill>
                  <a:srgbClr val="7030A0"/>
                </a:solidFill>
                <a:ea typeface="Calibri"/>
                <a:cs typeface="Times New Roman"/>
              </a:rPr>
              <a:t/>
            </a:r>
            <a:br>
              <a:rPr lang="ru-RU" sz="1200" dirty="0">
                <a:solidFill>
                  <a:srgbClr val="7030A0"/>
                </a:solidFill>
                <a:ea typeface="Calibri"/>
                <a:cs typeface="Times New Roman"/>
              </a:rPr>
            </a:b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C:\Users\МОЙ\Downloads\20220517_0912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3348000" cy="194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МОЙ\Downloads\20220517_09123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97536"/>
            <a:ext cx="3096000" cy="18314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МОЙ\Downloads\20220517_09131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3789040"/>
            <a:ext cx="3168000" cy="194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МОЙ\Downloads\20220517_09130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12" t="-2" r="27156" b="49997"/>
          <a:stretch/>
        </p:blipFill>
        <p:spPr bwMode="auto">
          <a:xfrm>
            <a:off x="4571999" y="4077072"/>
            <a:ext cx="3240000" cy="194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5896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737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Игры с воздухом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5" name="Рисунок 4" descr="C:\Users\МОЙ\Downloads\20220516_09142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6" r="7317" b="-148"/>
          <a:stretch/>
        </p:blipFill>
        <p:spPr bwMode="auto">
          <a:xfrm>
            <a:off x="611560" y="1268760"/>
            <a:ext cx="3312000" cy="2016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МОЙ\Downloads\20220516_09411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3" t="24741" r="6136" b="6538"/>
          <a:stretch/>
        </p:blipFill>
        <p:spPr bwMode="auto">
          <a:xfrm>
            <a:off x="4067944" y="1052494"/>
            <a:ext cx="2196000" cy="33846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МОЙ\Downloads\20220516_09184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4" t="10546" r="22837" b="2182"/>
          <a:stretch/>
        </p:blipFill>
        <p:spPr bwMode="auto">
          <a:xfrm>
            <a:off x="611560" y="3573016"/>
            <a:ext cx="3204000" cy="23342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МОЙ\Downloads\20220516_100008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8"/>
          <a:stretch/>
        </p:blipFill>
        <p:spPr bwMode="auto">
          <a:xfrm>
            <a:off x="6444208" y="979931"/>
            <a:ext cx="2052000" cy="34563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Users\МОЙ\Downloads\og_og_1596604934274982796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8" t="25781" r="21619" b="19531"/>
          <a:stretch/>
        </p:blipFill>
        <p:spPr bwMode="auto">
          <a:xfrm>
            <a:off x="4176177" y="4740146"/>
            <a:ext cx="2088000" cy="11128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МОЙ\Downloads\8983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3" t="53578" r="30375" b="-385"/>
          <a:stretch/>
        </p:blipFill>
        <p:spPr bwMode="auto">
          <a:xfrm>
            <a:off x="6444208" y="4953837"/>
            <a:ext cx="2196000" cy="12248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/>
                <a:ea typeface="Calibri"/>
              </a:rPr>
              <a:t>Мы научились пускать мыльные пузыри</a:t>
            </a:r>
            <a:endParaRPr lang="ru-RU" sz="2800" dirty="0"/>
          </a:p>
        </p:txBody>
      </p:sp>
      <p:pic>
        <p:nvPicPr>
          <p:cNvPr id="4" name="Рисунок 3" descr="C:\Users\МОЙ\Downloads\20220516_10012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" t="1" r="12194" b="13454"/>
          <a:stretch/>
        </p:blipFill>
        <p:spPr bwMode="auto">
          <a:xfrm>
            <a:off x="2133776" y="1196752"/>
            <a:ext cx="4644000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МОЙ\Downloads\20220516_10020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29000"/>
            <a:ext cx="1620000" cy="26642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МОЙ\Downloads\20220516_10024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5" t="2958" r="-93" b="23662"/>
          <a:stretch/>
        </p:blipFill>
        <p:spPr bwMode="auto">
          <a:xfrm>
            <a:off x="6300192" y="3438361"/>
            <a:ext cx="1728000" cy="2719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torange.biz/photo/51/IMAGE/bubbles-floating-soap-summer-5112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3" t="26446" r="6395"/>
          <a:stretch/>
        </p:blipFill>
        <p:spPr bwMode="auto">
          <a:xfrm>
            <a:off x="3593873" y="3579592"/>
            <a:ext cx="1836000" cy="27270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86409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Дети получили представление о тонущих и плавающих предметах (легкие остаются на воде, тяжелые тонут).</a:t>
            </a: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/>
          </a:p>
        </p:txBody>
      </p:sp>
      <p:pic>
        <p:nvPicPr>
          <p:cNvPr id="6" name="Рисунок 5" descr="C:\Users\МОЙ\Downloads\20220516_09114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4212000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МОЙ\Downloads\20220516_09162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33056"/>
            <a:ext cx="3995420" cy="22485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2008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Дети  обследовали камни. Узнали, что они твердые. Бывают большие, маленькие, гладкие.</a:t>
            </a: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/>
          </a:p>
        </p:txBody>
      </p:sp>
      <p:pic>
        <p:nvPicPr>
          <p:cNvPr id="4" name="Рисунок 3" descr="C:\Users\МОЙ\Downloads\20220516_10075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0"/>
          <a:stretch/>
        </p:blipFill>
        <p:spPr bwMode="auto">
          <a:xfrm>
            <a:off x="827584" y="1862929"/>
            <a:ext cx="2592000" cy="42217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МОЙ\Downloads\20220516_10082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3" r="-88"/>
          <a:stretch/>
        </p:blipFill>
        <p:spPr bwMode="auto">
          <a:xfrm>
            <a:off x="5940152" y="1862929"/>
            <a:ext cx="2484000" cy="42217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sakhalin.stroyshopper.ru/upload/resize_cache/iblock/518/1919_1199_12af2e92894e1f3bbcc4d913921caf13d/1bf083982e1211e6adc500155d00890a_3e6ac5142e1211e6adc500155d00890a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11" b="57705"/>
          <a:stretch/>
        </p:blipFill>
        <p:spPr bwMode="auto">
          <a:xfrm>
            <a:off x="3563888" y="1628799"/>
            <a:ext cx="1800000" cy="22250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cdn.pixabay.com/photo/2017/10/27/18/17/the-stones-2895083_1280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" t="31595" r="24541"/>
          <a:stretch/>
        </p:blipFill>
        <p:spPr bwMode="auto">
          <a:xfrm rot="5400000">
            <a:off x="3834141" y="4261491"/>
            <a:ext cx="2196000" cy="17283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 fontScale="9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При помощи опытов дети узнали, что бумага легкая: ее можно сдуть с ладони, и она не тонет в воде в отличие от камней; что бумага может быть тонкой и толстой и она может рваться: салфетку очень легко смять и </a:t>
            </a: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порвать.</a:t>
            </a:r>
            <a:r>
              <a:rPr lang="ru-RU" sz="1600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1600" dirty="0">
                <a:solidFill>
                  <a:srgbClr val="0070C0"/>
                </a:solidFill>
                <a:ea typeface="Calibri"/>
                <a:cs typeface="Times New Roman"/>
              </a:rPr>
            </a:b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C:\Users\МОЙ\Downloads\20220516_09270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-1" r="-763" b="17306"/>
          <a:stretch/>
        </p:blipFill>
        <p:spPr bwMode="auto">
          <a:xfrm>
            <a:off x="611560" y="2062410"/>
            <a:ext cx="2412000" cy="3384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МОЙ\Downloads\20220516_09252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" t="11072" r="7820" b="6303"/>
          <a:stretch/>
        </p:blipFill>
        <p:spPr bwMode="auto">
          <a:xfrm>
            <a:off x="6276441" y="2026429"/>
            <a:ext cx="2124000" cy="3384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www.maam.ru/upload/blogs/detsad-375363-149275193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5" b="3006"/>
          <a:stretch/>
        </p:blipFill>
        <p:spPr bwMode="auto">
          <a:xfrm rot="5400000">
            <a:off x="3707999" y="1384393"/>
            <a:ext cx="1728000" cy="24328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www.maam.ru/upload/blogs/detsad-382516-152675959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6" r="-5" b="2832"/>
          <a:stretch/>
        </p:blipFill>
        <p:spPr bwMode="auto">
          <a:xfrm>
            <a:off x="3672205" y="3754598"/>
            <a:ext cx="1799590" cy="24853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Arial"/>
                <a:ea typeface="Calibri"/>
              </a:rPr>
              <a:t>В зимнее время на прогулке и в группе мы изучали свойства снега. Дети трогали снег анализировали, делали выводы в процессе экспериментирования, что он холодный, а от тепла тает на ладошке. Вместе с детьми набирали снег в емкости, приносили его в группу и наблюдали, как он таял. Дети сами убедились в том, что снег превращается в воду</a:t>
            </a:r>
            <a:r>
              <a:rPr lang="ru-RU" sz="2000" b="1" dirty="0" smtClean="0">
                <a:solidFill>
                  <a:srgbClr val="FF0000"/>
                </a:solidFill>
                <a:latin typeface="Arial"/>
                <a:ea typeface="Calibri"/>
              </a:rPr>
              <a:t>.</a:t>
            </a:r>
            <a:endParaRPr lang="ru-RU" sz="2000" dirty="0"/>
          </a:p>
        </p:txBody>
      </p:sp>
      <p:pic>
        <p:nvPicPr>
          <p:cNvPr id="4" name="Рисунок 3" descr="https://pbs.twimg.com/media/FLJ5mxDWQAQHzoo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9" t="52742" b="13636"/>
          <a:stretch/>
        </p:blipFill>
        <p:spPr bwMode="auto">
          <a:xfrm>
            <a:off x="854076" y="2277879"/>
            <a:ext cx="3708000" cy="21592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МОЙ\Downloads\2656391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2" b="6088"/>
          <a:stretch/>
        </p:blipFill>
        <p:spPr bwMode="auto">
          <a:xfrm>
            <a:off x="4695826" y="3861048"/>
            <a:ext cx="3670300" cy="22536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8012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Играли с цветными льдинками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4" name="Рисунок 3" descr="C:\Users\МОЙ\Downloads\20220517_07591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12" b="3264"/>
          <a:stretch/>
        </p:blipFill>
        <p:spPr bwMode="auto">
          <a:xfrm>
            <a:off x="827584" y="1268760"/>
            <a:ext cx="3456384" cy="2088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МОЙ\Downloads\20220517_07571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3" r="19477" b="2151"/>
          <a:stretch/>
        </p:blipFill>
        <p:spPr bwMode="auto">
          <a:xfrm>
            <a:off x="4571938" y="1268761"/>
            <a:ext cx="3456384" cy="2016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C:\Users\МОЙ\Downloads\20220517_08002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" r="10384"/>
          <a:stretch/>
        </p:blipFill>
        <p:spPr bwMode="auto">
          <a:xfrm>
            <a:off x="4575183" y="3573016"/>
            <a:ext cx="3533837" cy="2308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lanmade.files.wordpress.com/2012/06/dsc_0253-e1340892546310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6" t="2953" b="16338"/>
          <a:stretch/>
        </p:blipFill>
        <p:spPr bwMode="auto">
          <a:xfrm>
            <a:off x="827584" y="3583876"/>
            <a:ext cx="3420000" cy="22213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8012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Мы делали высадку лука с детьми в горшок. Обследовали луковицы: круглые, желтые, сажали им в землю, а, чтобы он рос-поливали. Поставили на подоконник к свету и наблюдали за его ростом.</a:t>
            </a:r>
            <a:r>
              <a:rPr lang="ru-RU" sz="1400" dirty="0">
                <a:ea typeface="Calibri"/>
                <a:cs typeface="Times New Roman"/>
              </a:rPr>
              <a:t/>
            </a:r>
            <a:br>
              <a:rPr lang="ru-RU" sz="1400" dirty="0">
                <a:ea typeface="Calibri"/>
                <a:cs typeface="Times New Roman"/>
              </a:rPr>
            </a:br>
            <a:endParaRPr lang="ru-RU" sz="2000" dirty="0"/>
          </a:p>
        </p:txBody>
      </p:sp>
      <p:pic>
        <p:nvPicPr>
          <p:cNvPr id="4" name="Рисунок 3" descr="https://1.bp.blogspot.com/-T6sgmuh7P98/VttotJw0J4I/AAAAAAAAAwM/FGtg6vdsydw/s1600/DSCN8666%255B1%255D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1" t="42506" r="-17" b="7630"/>
          <a:stretch/>
        </p:blipFill>
        <p:spPr bwMode="auto">
          <a:xfrm>
            <a:off x="2034000" y="2216384"/>
            <a:ext cx="5076000" cy="3194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7318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112568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700" b="1" dirty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Цель</a:t>
            </a:r>
            <a:r>
              <a:rPr lang="ru-RU" sz="2200" b="1" dirty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: </a:t>
            </a:r>
            <a:r>
              <a:rPr lang="ru-RU" sz="2200" b="1" dirty="0">
                <a:solidFill>
                  <a:srgbClr val="181818"/>
                </a:solidFill>
                <a:latin typeface="Times New Roman"/>
                <a:ea typeface="Times New Roman"/>
                <a:cs typeface="+mn-cs"/>
              </a:rPr>
              <a:t>Развивать у детей познавательные интересы в процессе экспериментально - опытнической деятельности.</a:t>
            </a:r>
            <a:r>
              <a:rPr lang="ru-RU" sz="2200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3200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3200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Основные задачи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:</a:t>
            </a:r>
            <a:r>
              <a:rPr lang="ru-RU" sz="2800" dirty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200" b="1" dirty="0">
                <a:solidFill>
                  <a:srgbClr val="181818"/>
                </a:solidFill>
                <a:latin typeface="Times New Roman"/>
                <a:ea typeface="Times New Roman"/>
                <a:cs typeface="+mn-cs"/>
              </a:rPr>
              <a:t>- Развивать первоначальные представления детей о свойствах и качествах предметов</a:t>
            </a:r>
            <a:r>
              <a:rPr lang="ru-RU" sz="2200" b="1" dirty="0" smtClean="0">
                <a:solidFill>
                  <a:srgbClr val="181818"/>
                </a:solidFill>
                <a:latin typeface="Times New Roman"/>
                <a:ea typeface="Times New Roman"/>
                <a:cs typeface="+mn-cs"/>
              </a:rPr>
              <a:t>.</a:t>
            </a:r>
            <a:r>
              <a:rPr lang="ru-RU" sz="2200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200" b="1" dirty="0">
                <a:solidFill>
                  <a:srgbClr val="181818"/>
                </a:solidFill>
                <a:latin typeface="Times New Roman"/>
                <a:ea typeface="Times New Roman"/>
                <a:cs typeface="+mn-cs"/>
              </a:rPr>
              <a:t>- Формировать представление о живой и неживой </a:t>
            </a:r>
            <a:r>
              <a:rPr lang="ru-RU" sz="2200" b="1" dirty="0" smtClean="0">
                <a:solidFill>
                  <a:srgbClr val="181818"/>
                </a:solidFill>
                <a:latin typeface="Times New Roman"/>
                <a:ea typeface="Times New Roman"/>
                <a:cs typeface="+mn-cs"/>
              </a:rPr>
              <a:t>природе</a:t>
            </a:r>
            <a:r>
              <a:rPr lang="ru-RU" sz="2200" b="1" dirty="0">
                <a:solidFill>
                  <a:srgbClr val="181818"/>
                </a:solidFill>
                <a:latin typeface="Times New Roman"/>
                <a:ea typeface="Times New Roman"/>
                <a:cs typeface="+mn-cs"/>
              </a:rPr>
              <a:t>,</a:t>
            </a:r>
            <a:r>
              <a:rPr lang="ru-RU" sz="22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200" b="1" dirty="0">
                <a:latin typeface="Times New Roman"/>
                <a:ea typeface="Calibri"/>
                <a:cs typeface="Times New Roman"/>
              </a:rPr>
              <a:t>умение устанавливать элементарные причинно – следственные связи.</a:t>
            </a:r>
            <a:r>
              <a:rPr lang="ru-RU" sz="2200" b="1" dirty="0">
                <a:ea typeface="Calibri"/>
                <a:cs typeface="Times New Roman"/>
              </a:rPr>
              <a:t/>
            </a:r>
            <a:br>
              <a:rPr lang="ru-RU" sz="2200" b="1" dirty="0">
                <a:ea typeface="Calibri"/>
                <a:cs typeface="Times New Roman"/>
              </a:rPr>
            </a:br>
            <a:r>
              <a:rPr lang="ru-RU" sz="2200" b="1" dirty="0" smtClean="0">
                <a:solidFill>
                  <a:srgbClr val="181818"/>
                </a:solidFill>
                <a:latin typeface="Times New Roman"/>
                <a:ea typeface="Times New Roman"/>
                <a:cs typeface="+mn-cs"/>
              </a:rPr>
              <a:t>- </a:t>
            </a:r>
            <a:r>
              <a:rPr lang="ru-RU" sz="2200" b="1" dirty="0">
                <a:solidFill>
                  <a:srgbClr val="181818"/>
                </a:solidFill>
                <a:latin typeface="Times New Roman"/>
                <a:ea typeface="Times New Roman"/>
                <a:cs typeface="+mn-cs"/>
              </a:rPr>
              <a:t>Способствовать желанию участвовать в исследовательской деятельности.</a:t>
            </a:r>
            <a:r>
              <a:rPr lang="ru-RU" sz="2200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Играли с крупой. Какой ложкой быстрее можно перенести крупу -  большой или маленькой.</a:t>
            </a:r>
            <a:r>
              <a:rPr lang="ru-RU" sz="1400" dirty="0">
                <a:ea typeface="Calibri"/>
                <a:cs typeface="Times New Roman"/>
              </a:rPr>
              <a:t/>
            </a:r>
            <a:br>
              <a:rPr lang="ru-RU" sz="1400" dirty="0">
                <a:ea typeface="Calibri"/>
                <a:cs typeface="Times New Roman"/>
              </a:rPr>
            </a:br>
            <a:endParaRPr lang="ru-RU" sz="2000" dirty="0"/>
          </a:p>
        </p:txBody>
      </p:sp>
      <p:pic>
        <p:nvPicPr>
          <p:cNvPr id="4" name="Рисунок 3" descr="C:\Users\МОЙ\Downloads\20220517_07385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2" t="2106" r="9172" b="4451"/>
          <a:stretch/>
        </p:blipFill>
        <p:spPr bwMode="auto">
          <a:xfrm>
            <a:off x="828040" y="1484785"/>
            <a:ext cx="3420000" cy="2016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МОЙ\Downloads\20220517_07392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3"/>
            <a:ext cx="3492000" cy="194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МОЙ\Downloads\93333580df2269e11f5d24ba4772f922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" t="6449" r="3554" b="5071"/>
          <a:stretch/>
        </p:blipFill>
        <p:spPr bwMode="auto">
          <a:xfrm>
            <a:off x="2705676" y="3789040"/>
            <a:ext cx="3779520" cy="2359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7318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" y="-76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ИГРЫ 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 ФОНАРИКОМ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sz="3600" dirty="0"/>
          </a:p>
        </p:txBody>
      </p:sp>
      <p:pic>
        <p:nvPicPr>
          <p:cNvPr id="4" name="Рисунок 3" descr="C:\Users\Админ\Downloads\20211116_13104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1"/>
          <a:stretch/>
        </p:blipFill>
        <p:spPr bwMode="auto">
          <a:xfrm>
            <a:off x="1907704" y="1161738"/>
            <a:ext cx="2196000" cy="26868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Админ\Downloads\20211116_13075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52736"/>
            <a:ext cx="2232000" cy="26868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МОЙ\Downloads\20220517_11075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302" y="4034677"/>
            <a:ext cx="3708000" cy="22381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318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9208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Игра « Солнечный Зайчик»</a:t>
            </a:r>
            <a:r>
              <a:rPr lang="ru-RU" sz="3200" dirty="0">
                <a:solidFill>
                  <a:srgbClr val="7030A0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rgbClr val="7030A0"/>
                </a:solidFill>
                <a:ea typeface="Calibri"/>
                <a:cs typeface="Times New Roman"/>
              </a:rPr>
            </a:b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C:\Users\МОЙ\Downloads\20220516_1004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1728192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МОЙ\Downloads\20220516_1004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098998"/>
            <a:ext cx="1872208" cy="30195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МОЙ\Downloads\20220516_10043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140" y="1478998"/>
            <a:ext cx="1800200" cy="32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https://farm9.staticflickr.com/8088/8541824041_44342b5148_c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12" t="9048" r="1021" b="15375"/>
          <a:stretch/>
        </p:blipFill>
        <p:spPr bwMode="auto">
          <a:xfrm rot="5400000">
            <a:off x="5868328" y="3356808"/>
            <a:ext cx="3312000" cy="1872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7318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97" y="1435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2664296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СПАСИБО ЗА ВНИМАНИЕ!</a:t>
            </a:r>
            <a:r>
              <a:rPr lang="ru-RU" sz="1400" dirty="0">
                <a:ea typeface="Calibri"/>
                <a:cs typeface="Times New Roman"/>
              </a:rPr>
              <a:t/>
            </a:r>
            <a:br>
              <a:rPr lang="ru-RU" sz="1400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318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7488832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688506"/>
            <a:ext cx="6408712" cy="4525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Основные </a:t>
            </a:r>
            <a:r>
              <a:rPr lang="ru-RU" sz="2000" b="1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формы работы:</a:t>
            </a:r>
            <a:endParaRPr lang="ru-RU" sz="105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Игры - экспериментирования, элементарные опыты с водой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,  песком</a:t>
            </a:r>
            <a:r>
              <a:rPr lang="ru-RU" sz="1050" b="1" dirty="0">
                <a:ea typeface="Calibri"/>
                <a:cs typeface="Times New Roman"/>
              </a:rPr>
              <a:t> </a:t>
            </a:r>
            <a:r>
              <a:rPr lang="ru-RU" sz="1050" b="1" dirty="0" smtClean="0">
                <a:ea typeface="Calibri"/>
                <a:cs typeface="Times New Roman"/>
              </a:rPr>
              <a:t>,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воздухом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камнями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бумагой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.</a:t>
            </a:r>
            <a:endParaRPr lang="ru-RU" sz="1050" b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Наблюдения </a:t>
            </a:r>
            <a:endParaRPr lang="ru-RU" sz="1050" b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Целевые прогулки в природу  </a:t>
            </a:r>
            <a:endParaRPr lang="ru-RU" sz="1050" b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Рассматривание иллюстраций, картинок с природными явлениями, слайды, презентации.</a:t>
            </a:r>
            <a:endParaRPr lang="ru-RU" sz="1050" b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Чтение художественной литературы</a:t>
            </a:r>
            <a:endParaRPr lang="ru-RU" sz="1050" b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Рассказы  воспитателя, объяснения, указания, вопросы, задания, беседы с детьми.</a:t>
            </a:r>
            <a:endParaRPr lang="ru-RU" sz="1050" b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Дидактические игры </a:t>
            </a:r>
            <a:endParaRPr lang="ru-RU" sz="1050" b="1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Проблемные ситуации.</a:t>
            </a:r>
            <a:endParaRPr lang="ru-RU" sz="105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 </a:t>
            </a:r>
            <a:endParaRPr lang="ru-RU" sz="105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822133"/>
            <a:ext cx="5382344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В течении года проводились игры :</a:t>
            </a:r>
            <a:endParaRPr lang="ru-RU" sz="1100" dirty="0">
              <a:latin typeface="Times New Roman"/>
              <a:ea typeface="Times New Roman"/>
            </a:endParaRPr>
          </a:p>
          <a:p>
            <a:pPr marL="30480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         </a:t>
            </a:r>
            <a:endParaRPr lang="ru-RU" sz="1050" dirty="0">
              <a:ea typeface="Calibri"/>
              <a:cs typeface="Times New Roman"/>
            </a:endParaRPr>
          </a:p>
          <a:p>
            <a:pPr marL="3048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05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Игры с водой</a:t>
            </a:r>
            <a:endParaRPr lang="ru-RU" sz="1050" dirty="0">
              <a:ea typeface="Calibri"/>
              <a:cs typeface="Times New Roman"/>
            </a:endParaRPr>
          </a:p>
          <a:p>
            <a:pPr marL="30480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                </a:t>
            </a:r>
            <a:endParaRPr lang="ru-RU" sz="105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Игры со снегом и льдом</a:t>
            </a:r>
            <a:endParaRPr lang="ru-RU" sz="1050" dirty="0">
              <a:ea typeface="Calibri"/>
              <a:cs typeface="Times New Roman"/>
            </a:endParaRPr>
          </a:p>
          <a:p>
            <a:pPr marL="30480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              </a:t>
            </a:r>
            <a:endParaRPr lang="ru-RU" sz="105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Игры с песком</a:t>
            </a:r>
            <a:endParaRPr lang="ru-RU" sz="1050" dirty="0">
              <a:ea typeface="Calibri"/>
              <a:cs typeface="Times New Roman"/>
            </a:endParaRPr>
          </a:p>
          <a:p>
            <a:pPr marL="30480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              </a:t>
            </a:r>
            <a:endParaRPr lang="ru-RU" sz="105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Игры с камнями</a:t>
            </a:r>
            <a:endParaRPr lang="ru-RU" sz="1050" dirty="0">
              <a:ea typeface="Calibri"/>
              <a:cs typeface="Times New Roman"/>
            </a:endParaRPr>
          </a:p>
          <a:p>
            <a:pPr marL="30480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                 </a:t>
            </a:r>
            <a:endParaRPr lang="ru-RU" sz="105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Игры с воздухом</a:t>
            </a:r>
            <a:endParaRPr lang="ru-RU" sz="1050" dirty="0">
              <a:ea typeface="Calibri"/>
              <a:cs typeface="Times New Roman"/>
            </a:endParaRPr>
          </a:p>
          <a:p>
            <a:pPr marL="30480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              </a:t>
            </a:r>
            <a:endParaRPr lang="ru-RU" sz="105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Игры с крупой</a:t>
            </a:r>
            <a:endParaRPr lang="ru-RU" sz="1050" dirty="0">
              <a:ea typeface="Calibri"/>
              <a:cs typeface="Times New Roman"/>
            </a:endParaRPr>
          </a:p>
          <a:p>
            <a:pPr marL="30480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                 </a:t>
            </a:r>
            <a:endParaRPr lang="ru-RU" sz="105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Игры с бумагой</a:t>
            </a:r>
            <a:endParaRPr lang="ru-RU" sz="105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584175"/>
          </a:xfrm>
        </p:spPr>
        <p:txBody>
          <a:bodyPr>
            <a:normAutofit fontScale="90000"/>
          </a:bodyPr>
          <a:lstStyle/>
          <a:p>
            <a:r>
              <a:rPr lang="ru-RU" sz="1600" b="1" dirty="0">
                <a:solidFill>
                  <a:srgbClr val="181818"/>
                </a:solidFill>
                <a:latin typeface="Times New Roman"/>
                <a:ea typeface="Times New Roman"/>
              </a:rPr>
              <a:t>Для начала в группе был создан уголок экспериментирования, в который вошли образцы песка, лейки, губки, </a:t>
            </a:r>
            <a:r>
              <a:rPr lang="ru-RU" sz="1600" b="1" dirty="0" err="1">
                <a:solidFill>
                  <a:srgbClr val="181818"/>
                </a:solidFill>
                <a:latin typeface="Times New Roman"/>
                <a:ea typeface="Times New Roman"/>
              </a:rPr>
              <a:t>коктельные</a:t>
            </a:r>
            <a:r>
              <a:rPr lang="ru-RU" sz="1600" b="1" dirty="0">
                <a:solidFill>
                  <a:srgbClr val="181818"/>
                </a:solidFill>
                <a:latin typeface="Times New Roman"/>
                <a:ea typeface="Times New Roman"/>
              </a:rPr>
              <a:t> трубочки, стаканы, ведерки, воронки, формочки, бутылочки и подушечки с разным наполнителем (бумага, разные крупы, камушки, ракушки), природный материал.</a:t>
            </a:r>
            <a:r>
              <a:rPr lang="ru-RU" sz="1600" b="1" dirty="0">
                <a:solidFill>
                  <a:srgbClr val="00B050"/>
                </a:solidFill>
                <a:latin typeface="Arial"/>
                <a:ea typeface="Times New Roman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  <a:t/>
            </a:r>
            <a:b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28184" y="3886200"/>
            <a:ext cx="1544216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3" descr="C:\Users\Админ\Downloads\20211116_13545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04864"/>
            <a:ext cx="2880320" cy="3888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8" t="20721" r="15825" b="11839"/>
          <a:stretch/>
        </p:blipFill>
        <p:spPr bwMode="auto">
          <a:xfrm>
            <a:off x="4644008" y="1844824"/>
            <a:ext cx="2952000" cy="2088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Содержимое 3" descr="C:\Users\Админ\Downloads\20211112_144112.jpg"/>
          <p:cNvPicPr>
            <a:picLocks noGrp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933056"/>
            <a:ext cx="1656184" cy="24091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Содержимое 3" descr="C:\Users\Админ\Downloads\20211112_142133.jpg"/>
          <p:cNvPicPr>
            <a:picLocks noGrp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33056"/>
            <a:ext cx="1980000" cy="2376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.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728191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ru-RU" sz="1800" b="1" dirty="0">
                <a:solidFill>
                  <a:srgbClr val="0070C0"/>
                </a:solidFill>
                <a:latin typeface="Times New Roman"/>
                <a:ea typeface="Times New Roman"/>
                <a:cs typeface="+mn-cs"/>
              </a:rPr>
              <a:t>При ознакомлении детей со свойством песка мы исследователи;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/>
                <a:ea typeface="Times New Roman"/>
                <a:cs typeface="+mn-cs"/>
              </a:rPr>
              <a:t>-сухой песок рассыпается, из него нельзя построить что-либо, не получаются куличики, но его можно просеять через сито, можно нарисовать любой предмет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C:\Users\МОЙ\Downloads\fmt_94_24_shutterstock_13987689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013" y="2060848"/>
            <a:ext cx="2952000" cy="1800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МОЙ\Downloads\7357032905d2a9b9f342990b1c3eec1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890242"/>
            <a:ext cx="2879725" cy="215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Users\МОЙ\Downloads\scale_1200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9"/>
          <a:stretch/>
        </p:blipFill>
        <p:spPr bwMode="auto">
          <a:xfrm>
            <a:off x="4632761" y="3890242"/>
            <a:ext cx="3203575" cy="21221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656183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Если полить песок водой он становится влажным</a:t>
            </a:r>
            <a:r>
              <a:rPr lang="ru-RU" sz="2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, легко лепится </a:t>
            </a: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и тогда из него с помощью формочек можно делать различные </a:t>
            </a:r>
            <a:r>
              <a:rPr lang="ru-RU" sz="2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фигуры и предметы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6400800" cy="38884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МОЙ\Downloads\hand-beach-outdoor-sand-building-summer-vacation-leg-young-soil-baking-dough-material-close-up-skin-beach-sand-grass-family-62391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052"/>
            <a:ext cx="3347720" cy="22993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МОЙ\Downloads\sand-2572107_128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757" y="2060051"/>
            <a:ext cx="3240000" cy="22993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МОЙ\Downloads\160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9"/>
          <a:stretch/>
        </p:blipFill>
        <p:spPr bwMode="auto">
          <a:xfrm>
            <a:off x="3203848" y="4077072"/>
            <a:ext cx="2447925" cy="22879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ownloads\slide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115212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908720"/>
            <a:ext cx="6305550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МОЙ\Downloads\20220516_09310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43"/>
          <a:stretch/>
        </p:blipFill>
        <p:spPr bwMode="auto">
          <a:xfrm>
            <a:off x="971600" y="2060848"/>
            <a:ext cx="3040881" cy="41764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МОЙ\Downloads\20220516_09310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5" r="10448" b="27893"/>
          <a:stretch/>
        </p:blipFill>
        <p:spPr bwMode="auto">
          <a:xfrm>
            <a:off x="6491106" y="3424834"/>
            <a:ext cx="2124000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МОЙ\Downloads\31374043d3f19ecdda20afecce972227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0" t="20826" r="10653" b="2946"/>
          <a:stretch/>
        </p:blipFill>
        <p:spPr bwMode="auto">
          <a:xfrm>
            <a:off x="4140146" y="2060848"/>
            <a:ext cx="2304000" cy="32379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0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448</Words>
  <Application>Microsoft Office PowerPoint</Application>
  <PresentationFormat>Экран (4:3)</PresentationFormat>
  <Paragraphs>55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Цель: Развивать у детей познавательные интересы в процессе экспериментально - опытнической деятельности.  Основные задачи: - Развивать первоначальные представления детей о свойствах и качествах предметов. - Формировать представление о живой и неживой природе, умение устанавливать элементарные причинно – следственные связи. - Способствовать желанию участвовать в исследовательской деятельности. </vt:lpstr>
      <vt:lpstr>Презентация PowerPoint</vt:lpstr>
      <vt:lpstr>Презентация PowerPoint</vt:lpstr>
      <vt:lpstr>Презентация PowerPoint</vt:lpstr>
      <vt:lpstr>Для начала в группе был создан уголок экспериментирования, в который вошли образцы песка, лейки, губки, коктельные трубочки, стаканы, ведерки, воронки, формочки, бутылочки и подушечки с разным наполнителем (бумага, разные крупы, камушки, ракушки), природный материал.  </vt:lpstr>
      <vt:lpstr>При ознакомлении детей со свойством песка мы исследователи; -сухой песок рассыпается, из него нельзя построить что-либо, не получаются куличики, но его можно просеять через сито, можно нарисовать любой предмет</vt:lpstr>
      <vt:lpstr>Если полить песок водой он становится влажным, легко лепится и тогда из него с помощью формочек можно делать различные фигуры и предметы</vt:lpstr>
      <vt:lpstr>Презентация PowerPoint</vt:lpstr>
      <vt:lpstr>Проводили окрашивание воды. Выявили, что вода прозрачная, но может менять свою окраску, когда в ней растворятся окрашивающие вещества. </vt:lpstr>
      <vt:lpstr>Игра «На дне морском» </vt:lpstr>
      <vt:lpstr>Игры с воздухом </vt:lpstr>
      <vt:lpstr>Мы научились пускать мыльные пузыри</vt:lpstr>
      <vt:lpstr>Дети получили представление о тонущих и плавающих предметах (легкие остаются на воде, тяжелые тонут). </vt:lpstr>
      <vt:lpstr>Дети  обследовали камни. Узнали, что они твердые. Бывают большие, маленькие, гладкие. </vt:lpstr>
      <vt:lpstr>При помощи опытов дети узнали, что бумага легкая: ее можно сдуть с ладони, и она не тонет в воде в отличие от камней; что бумага может быть тонкой и толстой и она может рваться: салфетку очень легко смять и порвать. </vt:lpstr>
      <vt:lpstr>В зимнее время на прогулке и в группе мы изучали свойства снега. Дети трогали снег анализировали, делали выводы в процессе экспериментирования, что он холодный, а от тепла тает на ладошке. Вместе с детьми набирали снег в емкости, приносили его в группу и наблюдали, как он таял. Дети сами убедились в том, что снег превращается в воду.</vt:lpstr>
      <vt:lpstr>Играли с цветными льдинками </vt:lpstr>
      <vt:lpstr>Мы делали высадку лука с детьми в горшок. Обследовали луковицы: круглые, желтые, сажали им в землю, а, чтобы он рос-поливали. Поставили на подоконник к свету и наблюдали за его ростом. </vt:lpstr>
      <vt:lpstr>Играли с крупой. Какой ложкой быстрее можно перенести крупу -  большой или маленькой. </vt:lpstr>
      <vt:lpstr>ИГРЫ С ФОНАРИКОМ </vt:lpstr>
      <vt:lpstr>Игра « Солнечный Зайчик» 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МОЙ</dc:creator>
  <cp:lastModifiedBy>МОЙ</cp:lastModifiedBy>
  <cp:revision>33</cp:revision>
  <dcterms:created xsi:type="dcterms:W3CDTF">2022-05-13T17:26:17Z</dcterms:created>
  <dcterms:modified xsi:type="dcterms:W3CDTF">2022-05-17T12:16:08Z</dcterms:modified>
</cp:coreProperties>
</file>