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4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5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8024697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49" y="0"/>
            <a:ext cx="12188300" cy="6858000"/>
          </a:xfrm>
          <a:prstGeom prst="rect">
            <a:avLst/>
          </a:prstGeom>
        </p:spPr>
      </p:pic>
      <p:sp>
        <p:nvSpPr>
          <p:cNvPr id="1409567062" name=""/>
          <p:cNvSpPr/>
          <p:nvPr/>
        </p:nvSpPr>
        <p:spPr bwMode="auto">
          <a:xfrm flipH="0" flipV="0">
            <a:off x="1064417" y="564101"/>
            <a:ext cx="7593337" cy="301787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4800" b="1" i="1" u="none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</a:rPr>
              <a:t>"Несуществующие страницы" комедии "Горе от ума" </a:t>
            </a:r>
            <a:endParaRPr sz="4800" b="1" i="1" u="none">
              <a:solidFill>
                <a:schemeClr val="accent2">
                  <a:lumMod val="75000"/>
                </a:schemeClr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r>
              <a:rPr sz="4800" b="1" i="1" u="none">
                <a:solidFill>
                  <a:schemeClr val="accent2">
                    <a:lumMod val="75000"/>
                  </a:schemeClr>
                </a:solidFill>
                <a:latin typeface="Open Sans"/>
                <a:ea typeface="Open Sans"/>
                <a:cs typeface="Open Sans"/>
              </a:rPr>
              <a:t>А. С. Грибоедова</a:t>
            </a:r>
            <a:endParaRPr sz="3600" i="1"/>
          </a:p>
        </p:txBody>
      </p:sp>
      <p:sp>
        <p:nvSpPr>
          <p:cNvPr id="1911042562" name=""/>
          <p:cNvSpPr/>
          <p:nvPr/>
        </p:nvSpPr>
        <p:spPr bwMode="auto">
          <a:xfrm flipH="0" flipV="0">
            <a:off x="3931164" y="4041189"/>
            <a:ext cx="7514069" cy="2286360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sz="4800"/>
          </a:p>
          <a:p>
            <a:pPr algn="ctr">
              <a:defRPr/>
            </a:pPr>
            <a:r>
              <a:rPr sz="4800" b="1" i="0" u="none">
                <a:solidFill>
                  <a:srgbClr val="7030A0"/>
                </a:solidFill>
                <a:latin typeface="Segoe Script"/>
                <a:ea typeface="Segoe Script"/>
                <a:cs typeface="Segoe Script"/>
              </a:rPr>
              <a:t>Учимся создавать фанфик</a:t>
            </a:r>
            <a:endParaRPr sz="4800"/>
          </a:p>
        </p:txBody>
      </p:sp>
      <p:pic>
        <p:nvPicPr>
          <p:cNvPr id="14372114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296019" y="147961"/>
            <a:ext cx="2903737" cy="45645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8920259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67032027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12520670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2224649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1179431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0905168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654572732" name=""/>
          <p:cNvSpPr txBox="1"/>
          <p:nvPr/>
        </p:nvSpPr>
        <p:spPr bwMode="auto">
          <a:xfrm flipH="0" flipV="0">
            <a:off x="3054092" y="1122363"/>
            <a:ext cx="7796416" cy="29569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4800">
                <a:solidFill>
                  <a:srgbClr val="7030A0"/>
                </a:solidFill>
              </a:rPr>
              <a:t>ФАНФИК</a:t>
            </a:r>
            <a:endParaRPr sz="4800">
              <a:solidFill>
                <a:srgbClr val="7030A0"/>
              </a:solidFill>
            </a:endParaRPr>
          </a:p>
          <a:p>
            <a:pPr algn="l">
              <a:defRPr/>
            </a:pPr>
            <a:r>
              <a:rPr sz="2800"/>
              <a:t>(fanfiction) - (от англ. fan - фанат и fiction - беллетристика, выдумка). Под это понятие попадает любая история, созданная по мотивам существующего сериала, книги, кино, комикса, мультфильма и т. д. </a:t>
            </a:r>
            <a:endParaRPr/>
          </a:p>
        </p:txBody>
      </p:sp>
      <p:sp>
        <p:nvSpPr>
          <p:cNvPr id="790628172" name=""/>
          <p:cNvSpPr txBox="1"/>
          <p:nvPr/>
        </p:nvSpPr>
        <p:spPr bwMode="auto">
          <a:xfrm flipH="0" flipV="0">
            <a:off x="3876782" y="4247224"/>
            <a:ext cx="7133095" cy="17986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800">
                <a:solidFill>
                  <a:schemeClr val="accent6">
                    <a:lumMod val="75000"/>
                  </a:schemeClr>
                </a:solidFill>
              </a:rPr>
              <a:t>жанр массовой литературы, созданной по мотивам художественного произведения фанатом этого произведения</a:t>
            </a:r>
            <a:endParaRPr sz="280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296851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40237123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322754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196939750" name=""/>
          <p:cNvSpPr txBox="1"/>
          <p:nvPr/>
        </p:nvSpPr>
        <p:spPr bwMode="auto">
          <a:xfrm flipH="0" flipV="0">
            <a:off x="2174126" y="221941"/>
            <a:ext cx="9396253" cy="605058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3600" b="1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Приёмы </a:t>
            </a:r>
            <a:r>
              <a:rPr lang="ru-RU" sz="3600" b="1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фанфиков</a:t>
            </a: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: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1.Продолжение оригинального произведения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2.Письмо герою произведения или писателю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3.Встреча и беседа с персонажем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4.Рассказ о том, что могло стать с героями произведения через много лет и т.п.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5.Предыстория</a:t>
            </a:r>
            <a:br>
              <a:rPr lang="ru-RU" sz="3600">
                <a:latin typeface="Calibri"/>
                <a:ea typeface="SimSun"/>
                <a:cs typeface="Tahoma"/>
              </a:rPr>
            </a:br>
            <a:r>
              <a:rPr lang="ru-RU" sz="3600">
                <a:solidFill>
                  <a:srgbClr val="000000"/>
                </a:solidFill>
                <a:latin typeface="Times New Roman"/>
                <a:ea typeface="SimSun"/>
                <a:cs typeface="Tahoma"/>
              </a:rPr>
              <a:t>6.Кроссовер («переплетение» нескольких произведений)</a:t>
            </a:r>
            <a:br>
              <a:rPr lang="ru-RU">
                <a:latin typeface="Calibri"/>
                <a:ea typeface="SimSun"/>
                <a:cs typeface="Tahoma"/>
              </a:rPr>
            </a:br>
            <a:endParaRPr lang="ru-RU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5206416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85431994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149320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1976076627" name=""/>
          <p:cNvSpPr txBox="1"/>
          <p:nvPr/>
        </p:nvSpPr>
        <p:spPr bwMode="auto">
          <a:xfrm flipH="0" flipV="0">
            <a:off x="2405315" y="240436"/>
            <a:ext cx="9429396" cy="5395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4800" b="1">
                <a:solidFill>
                  <a:srgbClr val="7030A0"/>
                </a:solidFill>
              </a:rPr>
              <a:t>СЕРИИ ФАНФИКОВ</a:t>
            </a:r>
            <a:endParaRPr sz="4800"/>
          </a:p>
          <a:p>
            <a:pPr algn="l">
              <a:defRPr/>
            </a:pPr>
            <a:endParaRPr sz="4800"/>
          </a:p>
          <a:p>
            <a:pPr algn="l">
              <a:defRPr/>
            </a:pPr>
            <a:r>
              <a:rPr sz="2800" b="1">
                <a:solidFill>
                  <a:schemeClr val="accent6"/>
                </a:solidFill>
              </a:rPr>
              <a:t>Дилогия </a:t>
            </a:r>
            <a:r>
              <a:rPr sz="2800"/>
              <a:t>(Ambilogy) — серия из двух фанфиков, как правило, два макси-фанфика. </a:t>
            </a:r>
            <a:endParaRPr sz="2800"/>
          </a:p>
          <a:p>
            <a:pPr algn="l">
              <a:defRPr/>
            </a:pPr>
            <a:r>
              <a:rPr sz="2800" b="1">
                <a:solidFill>
                  <a:schemeClr val="accent6"/>
                </a:solidFill>
              </a:rPr>
              <a:t>Трилогия</a:t>
            </a:r>
            <a:r>
              <a:rPr sz="2800"/>
              <a:t> (Trilogy of novels)  — серия из трех фанфиков. </a:t>
            </a:r>
            <a:endParaRPr sz="2800"/>
          </a:p>
          <a:p>
            <a:pPr algn="l">
              <a:defRPr/>
            </a:pPr>
            <a:r>
              <a:rPr sz="2800" b="1">
                <a:solidFill>
                  <a:schemeClr val="accent6"/>
                </a:solidFill>
              </a:rPr>
              <a:t>Сиквел </a:t>
            </a:r>
            <a:r>
              <a:rPr sz="2800"/>
              <a:t>(Sequel) — продолжение фанфика, развитие сюжетной линии во времени и пространстве, и т.п. </a:t>
            </a:r>
            <a:endParaRPr sz="2800"/>
          </a:p>
          <a:p>
            <a:pPr algn="l">
              <a:defRPr/>
            </a:pPr>
            <a:r>
              <a:rPr sz="2800" b="1">
                <a:solidFill>
                  <a:schemeClr val="accent6"/>
                </a:solidFill>
              </a:rPr>
              <a:t>Приквел </a:t>
            </a:r>
            <a:r>
              <a:rPr sz="2800"/>
              <a:t>(Prequel) — описание событий, которые случились с героями до событий оригинального произведения или другого фанфика.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9199988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94384446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5655933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-137795"/>
            <a:ext cx="12206795" cy="6995795"/>
          </a:xfrm>
          <a:prstGeom prst="rect">
            <a:avLst/>
          </a:prstGeom>
        </p:spPr>
      </p:pic>
      <p:pic>
        <p:nvPicPr>
          <p:cNvPr id="151962221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536176" y="1738543"/>
            <a:ext cx="5421881" cy="4411091"/>
          </a:xfrm>
          <a:prstGeom prst="rect">
            <a:avLst/>
          </a:prstGeom>
        </p:spPr>
      </p:pic>
      <p:sp>
        <p:nvSpPr>
          <p:cNvPr id="887000887" name=""/>
          <p:cNvSpPr txBox="1"/>
          <p:nvPr/>
        </p:nvSpPr>
        <p:spPr bwMode="auto">
          <a:xfrm flipH="0" flipV="0">
            <a:off x="2174126" y="869271"/>
            <a:ext cx="2217775" cy="118907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200" b="1"/>
              <a:t>1839</a:t>
            </a:r>
            <a:endParaRPr/>
          </a:p>
        </p:txBody>
      </p:sp>
      <p:sp>
        <p:nvSpPr>
          <p:cNvPr id="762430598" name=""/>
          <p:cNvSpPr txBox="1"/>
          <p:nvPr/>
        </p:nvSpPr>
        <p:spPr bwMode="auto">
          <a:xfrm flipH="0" flipV="0">
            <a:off x="3459538" y="3079441"/>
            <a:ext cx="2217775" cy="118907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200" b="1"/>
              <a:t>2023</a:t>
            </a:r>
            <a:endParaRPr/>
          </a:p>
        </p:txBody>
      </p:sp>
      <p:sp>
        <p:nvSpPr>
          <p:cNvPr id="1879951827" name=""/>
          <p:cNvSpPr/>
          <p:nvPr/>
        </p:nvSpPr>
        <p:spPr bwMode="auto">
          <a:xfrm flipH="0" flipV="0">
            <a:off x="4578495" y="1849514"/>
            <a:ext cx="897014" cy="1433373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463843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3359875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007179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49" y="0"/>
            <a:ext cx="12188300" cy="6858000"/>
          </a:xfrm>
          <a:prstGeom prst="rect">
            <a:avLst/>
          </a:prstGeom>
        </p:spPr>
      </p:pic>
      <p:sp>
        <p:nvSpPr>
          <p:cNvPr id="2029784395" name=""/>
          <p:cNvSpPr txBox="1"/>
          <p:nvPr/>
        </p:nvSpPr>
        <p:spPr bwMode="auto">
          <a:xfrm flipH="0" flipV="0">
            <a:off x="3256092" y="1516601"/>
            <a:ext cx="6844687" cy="1890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 b="1"/>
              <a:t>Первая творческая группа</a:t>
            </a:r>
            <a:endParaRPr sz="2800" b="1"/>
          </a:p>
          <a:p>
            <a:pPr>
              <a:defRPr/>
            </a:pPr>
            <a:endParaRPr/>
          </a:p>
          <a:p>
            <a:pPr>
              <a:defRPr/>
            </a:pPr>
            <a:r>
              <a:rPr sz="7200" b="1" i="1">
                <a:solidFill>
                  <a:schemeClr val="accent6"/>
                </a:solidFill>
              </a:rPr>
              <a:t>Письмо герою</a:t>
            </a:r>
            <a:endParaRPr sz="7200" i="1">
              <a:solidFill>
                <a:schemeClr val="accent6"/>
              </a:solidFill>
            </a:endParaRPr>
          </a:p>
        </p:txBody>
      </p:sp>
      <p:pic>
        <p:nvPicPr>
          <p:cNvPr id="169727356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8277523" y="3347621"/>
            <a:ext cx="3356868" cy="34216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2475246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78596619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5891956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1466939285" name=""/>
          <p:cNvSpPr txBox="1"/>
          <p:nvPr/>
        </p:nvSpPr>
        <p:spPr bwMode="auto">
          <a:xfrm flipH="0" flipV="0">
            <a:off x="3561261" y="656577"/>
            <a:ext cx="7962879" cy="22863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3600" b="1"/>
              <a:t>Вторая творческая группа</a:t>
            </a:r>
            <a:endParaRPr sz="3600"/>
          </a:p>
          <a:p>
            <a:pPr>
              <a:defRPr/>
            </a:pPr>
            <a:endParaRPr sz="3600"/>
          </a:p>
          <a:p>
            <a:pPr>
              <a:defRPr/>
            </a:pPr>
            <a:r>
              <a:rPr sz="7200" b="1">
                <a:solidFill>
                  <a:schemeClr val="accent6"/>
                </a:solidFill>
              </a:rPr>
              <a:t>«Век нынешний» </a:t>
            </a:r>
            <a:endParaRPr sz="3600"/>
          </a:p>
        </p:txBody>
      </p:sp>
      <p:pic>
        <p:nvPicPr>
          <p:cNvPr id="85161881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392351" y="3736019"/>
            <a:ext cx="4899880" cy="27840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0048805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30334766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7595596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168401375" name=""/>
          <p:cNvSpPr txBox="1"/>
          <p:nvPr/>
        </p:nvSpPr>
        <p:spPr bwMode="auto">
          <a:xfrm flipH="0" flipV="0">
            <a:off x="2569790" y="1035727"/>
            <a:ext cx="9158878" cy="192060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3600" b="1"/>
              <a:t>Третья творческая группа </a:t>
            </a:r>
            <a:endParaRPr sz="3600"/>
          </a:p>
          <a:p>
            <a:pPr>
              <a:defRPr/>
            </a:pPr>
            <a:endParaRPr sz="3600"/>
          </a:p>
          <a:p>
            <a:pPr>
              <a:defRPr/>
            </a:pPr>
            <a:r>
              <a:rPr sz="4800" b="1" i="1">
                <a:solidFill>
                  <a:schemeClr val="accent6"/>
                </a:solidFill>
              </a:rPr>
              <a:t>Продолжение следует...</a:t>
            </a:r>
            <a:endParaRPr sz="4800" b="1" i="1">
              <a:solidFill>
                <a:schemeClr val="accent6"/>
              </a:solidFill>
            </a:endParaRPr>
          </a:p>
        </p:txBody>
      </p:sp>
      <p:pic>
        <p:nvPicPr>
          <p:cNvPr id="92745321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5743689" y="3236650"/>
            <a:ext cx="5743689" cy="29586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6869416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76362516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3236650"/>
            <a:ext cx="9144000" cy="202114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3578309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-8300" y="0"/>
            <a:ext cx="12188300" cy="6858000"/>
          </a:xfrm>
          <a:prstGeom prst="rect">
            <a:avLst/>
          </a:prstGeom>
        </p:spPr>
      </p:pic>
      <p:sp>
        <p:nvSpPr>
          <p:cNvPr id="383003853" name=""/>
          <p:cNvSpPr txBox="1"/>
          <p:nvPr/>
        </p:nvSpPr>
        <p:spPr bwMode="auto">
          <a:xfrm flipH="0" flipV="0">
            <a:off x="1628519" y="490121"/>
            <a:ext cx="9619635" cy="4107031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R="36194" indent="450214" algn="l">
              <a:lnSpc>
                <a:spcPct val="107000"/>
              </a:lnSpc>
              <a:spcAft>
                <a:spcPts val="799"/>
              </a:spcAft>
              <a:defRPr/>
            </a:pPr>
            <a:r>
              <a:rPr lang="ru-RU" sz="4800">
                <a:latin typeface="Segoe Script"/>
                <a:ea typeface="Calibri"/>
                <a:cs typeface="Times New Roman"/>
              </a:rPr>
              <a:t>«Описание </a:t>
            </a:r>
            <a:r>
              <a:rPr lang="ru-RU" sz="4800">
                <a:latin typeface="Segoe Script"/>
                <a:ea typeface="Calibri"/>
                <a:cs typeface="Times New Roman"/>
              </a:rPr>
              <a:t>начинается в воображении писателя, но кончиться должно в </a:t>
            </a:r>
            <a:r>
              <a:rPr lang="ru-RU" sz="4800">
                <a:latin typeface="Segoe Script"/>
                <a:ea typeface="Calibri"/>
                <a:cs typeface="Times New Roman"/>
              </a:rPr>
              <a:t>воображении читателя» </a:t>
            </a:r>
            <a:endParaRPr sz="4800"/>
          </a:p>
          <a:p>
            <a:pPr algn="l">
              <a:lnSpc>
                <a:spcPct val="107000"/>
              </a:lnSpc>
              <a:spcAft>
                <a:spcPts val="799"/>
              </a:spcAft>
              <a:defRPr/>
            </a:pPr>
            <a:r>
              <a:rPr lang="ru-RU" sz="4800">
                <a:latin typeface="Segoe Script"/>
                <a:ea typeface="Calibri"/>
                <a:cs typeface="Times New Roman"/>
              </a:rPr>
              <a:t>   Стивен </a:t>
            </a:r>
            <a:r>
              <a:rPr lang="ru-RU" sz="4800">
                <a:latin typeface="Segoe Script"/>
                <a:ea typeface="Calibri"/>
                <a:cs typeface="Times New Roman"/>
              </a:rPr>
              <a:t>Кинг. </a:t>
            </a:r>
            <a:endParaRPr lang="ru-RU" sz="1400">
              <a:latin typeface="Segoe Script"/>
              <a:ea typeface="Calibri"/>
              <a:cs typeface="Times New Roman"/>
            </a:endParaRPr>
          </a:p>
        </p:txBody>
      </p:sp>
      <p:pic>
        <p:nvPicPr>
          <p:cNvPr id="102710344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908191" y="3562250"/>
            <a:ext cx="5086856" cy="277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Р7-Офис/7.4.0.227</Application>
  <DocSecurity>0</DocSecurity>
  <PresentationFormat>Widescreen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created xsi:type="dcterms:W3CDTF">2012-12-03T06:56:55Z</dcterms:created>
  <dcterms:modified xsi:type="dcterms:W3CDTF">2023-10-26T14:41:34Z</dcterms:modified>
  <cp:category/>
  <cp:contentStatus/>
  <cp:version/>
</cp:coreProperties>
</file>