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5" r:id="rId4"/>
    <p:sldId id="266" r:id="rId5"/>
    <p:sldId id="331" r:id="rId6"/>
    <p:sldId id="369" r:id="rId7"/>
    <p:sldId id="370" r:id="rId8"/>
    <p:sldId id="371" r:id="rId9"/>
    <p:sldId id="383" r:id="rId10"/>
    <p:sldId id="382" r:id="rId11"/>
    <p:sldId id="372" r:id="rId12"/>
    <p:sldId id="373" r:id="rId13"/>
    <p:sldId id="374" r:id="rId14"/>
    <p:sldId id="375" r:id="rId15"/>
    <p:sldId id="376" r:id="rId16"/>
    <p:sldId id="378" r:id="rId17"/>
    <p:sldId id="384" r:id="rId18"/>
    <p:sldId id="377" r:id="rId19"/>
    <p:sldId id="379" r:id="rId20"/>
    <p:sldId id="380" r:id="rId21"/>
    <p:sldId id="381" r:id="rId22"/>
    <p:sldId id="385" r:id="rId23"/>
    <p:sldId id="386" r:id="rId24"/>
    <p:sldId id="387" r:id="rId25"/>
    <p:sldId id="388" r:id="rId26"/>
    <p:sldId id="389" r:id="rId27"/>
    <p:sldId id="390" r:id="rId28"/>
    <p:sldId id="391" r:id="rId29"/>
    <p:sldId id="392" r:id="rId30"/>
    <p:sldId id="393" r:id="rId31"/>
    <p:sldId id="394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hyperlink" Target="https://youtu.be/IHJpdQl-v-U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TESoWRfVPCc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t9vo7h8dlMs" TargetMode="External"/><Relationship Id="rId5" Type="http://schemas.openxmlformats.org/officeDocument/2006/relationships/image" Target="../media/image28.jpeg"/><Relationship Id="rId4" Type="http://schemas.openxmlformats.org/officeDocument/2006/relationships/image" Target="../media/image2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&#1060;&#1086;&#1090;&#1086;/&#1050;&#1072;&#1088;&#1090;&#1099;%20&#1056;&#1086;&#1089;&#1089;&#1080;&#1080;/&#1050;&#1072;&#1088;&#1090;&#1072;%20&#1056;&#1086;&#1089;&#1089;&#1080;&#1080;%20&#1085;&#1086;&#1074;&#1072;&#1103;%202023%20&#1075;&#1086;&#1076;.pn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&#1060;&#1086;&#1090;&#1086;/&#1050;&#1072;&#1088;&#1090;&#1099;%20&#1056;&#1086;&#1089;&#1089;&#1080;&#1080;/&#1057;&#1086;&#1089;&#1077;&#1076;&#1080;%20&#1056;&#1086;&#1089;&#1089;&#1080;&#1080;%20&#1060;&#1080;&#1079;&#1082;&#1072;&#1088;&#1090;&#1072;.png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913560"/>
            <a:ext cx="6502400" cy="43243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2900" y="5591175"/>
            <a:ext cx="8458200" cy="1222375"/>
          </a:xfrm>
        </p:spPr>
        <p:txBody>
          <a:bodyPr/>
          <a:lstStyle/>
          <a:p>
            <a:r>
              <a:rPr lang="ru-RU" dirty="0" smtClean="0"/>
              <a:t>Моя Россия</a:t>
            </a:r>
            <a:br>
              <a:rPr lang="ru-RU" dirty="0" smtClean="0"/>
            </a:br>
            <a:r>
              <a:rPr lang="ru-RU" dirty="0" smtClean="0"/>
              <a:t>от запада на восток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6096" y="5517232"/>
            <a:ext cx="3580420" cy="124854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Сигнальный вариант авторского курса</a:t>
            </a:r>
          </a:p>
          <a:p>
            <a:r>
              <a:rPr lang="ru-RU" dirty="0" smtClean="0"/>
              <a:t>ЦРР «ЛЕСТВИЦА»</a:t>
            </a:r>
          </a:p>
          <a:p>
            <a:r>
              <a:rPr lang="ru-RU" dirty="0" smtClean="0"/>
              <a:t>Углич 2023 год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8547"/>
            <a:ext cx="1753211" cy="175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30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Троицкий монастырь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908721"/>
            <a:ext cx="3744416" cy="32560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864" y="3686176"/>
            <a:ext cx="4760135" cy="317182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477931" y="141277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Продолжительность существования монастыря на </a:t>
            </a:r>
            <a:r>
              <a:rPr lang="ru-RU" dirty="0" err="1"/>
              <a:t>Кайсаровом</a:t>
            </a:r>
            <a:r>
              <a:rPr lang="ru-RU" dirty="0"/>
              <a:t> ручье не известна. Вероятнее всего его упразднению способствовало разорение Вологды во время польско-литовского нападения на город в сентябре 1612 года.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4149566"/>
            <a:ext cx="4477933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/>
              <a:t>В 1990-е - 2000-е годы в месте расположения храма были проведены археологические изыскания с целью обнаружения алтарной части храма. В 2008 году на этом месте установлен памятный Поклонный крест</a:t>
            </a:r>
            <a:r>
              <a:rPr lang="ru-RU" sz="1700" dirty="0" smtClean="0"/>
              <a:t>.</a:t>
            </a:r>
            <a:endParaRPr lang="ru-RU" sz="1700" dirty="0"/>
          </a:p>
          <a:p>
            <a:r>
              <a:rPr lang="ru-RU" sz="1700" dirty="0"/>
              <a:t>28 августа 2013 года на месте Троице-</a:t>
            </a:r>
            <a:r>
              <a:rPr lang="ru-RU" sz="1700" dirty="0" err="1"/>
              <a:t>Герасимовского</a:t>
            </a:r>
            <a:r>
              <a:rPr lang="ru-RU" sz="1700" dirty="0"/>
              <a:t> храма была освящена часовня во имя преподобного Герасима Вологодского.</a:t>
            </a:r>
          </a:p>
        </p:txBody>
      </p:sp>
    </p:spTree>
    <p:extLst>
      <p:ext uri="{BB962C8B-B14F-4D97-AF65-F5344CB8AC3E}">
        <p14:creationId xmlns:p14="http://schemas.microsoft.com/office/powerpoint/2010/main" val="217408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/>
          <a:lstStyle/>
          <a:p>
            <a:r>
              <a:rPr lang="ru-RU" dirty="0" smtClean="0"/>
              <a:t>Преподобный Герасим Вологодский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278" y="1124744"/>
            <a:ext cx="3750722" cy="562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5496" y="3599179"/>
            <a:ext cx="535778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Во время своей жизни преподобный Герасим просвещал светом евангельского учения Вологодский край: одних обращал из язычества в православие, других укреплял в вере и поддерживал в соблюдении заповедей Христовых. Скончался преподобный 4 марта 1178 г., и после смерти мощи его стали источником благодатных даров и исцелений. Причем святой сам являлся больным, совершенно его не знавшим, и приказывал им идти к своему гробу, обещая при этом исцеление от разных недугов.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496" y="1074057"/>
            <a:ext cx="514175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 достижении духовной зрелости преподобный Герасим отправился на север Руси и пришел на реку Вологду. Здесь он построил себе хижину и в тишине уединения предался </a:t>
            </a:r>
            <a:r>
              <a:rPr lang="ru-RU" dirty="0" err="1"/>
              <a:t>богомыслию</a:t>
            </a:r>
            <a:r>
              <a:rPr lang="ru-RU" dirty="0"/>
              <a:t>, непрестанной молитве и </a:t>
            </a:r>
            <a:r>
              <a:rPr lang="ru-RU" dirty="0" err="1"/>
              <a:t>псалмопению</a:t>
            </a:r>
            <a:r>
              <a:rPr lang="ru-RU" dirty="0"/>
              <a:t>. </a:t>
            </a:r>
            <a:r>
              <a:rPr lang="ru-RU" dirty="0" smtClean="0"/>
              <a:t>Благодаря </a:t>
            </a:r>
            <a:r>
              <a:rPr lang="ru-RU" dirty="0"/>
              <a:t>терпению и неустанным трудам святого создается первый и древнейший в северных пределах Руси Троицкий </a:t>
            </a:r>
            <a:r>
              <a:rPr lang="ru-RU" dirty="0" err="1"/>
              <a:t>Кайсаровский</a:t>
            </a:r>
            <a:r>
              <a:rPr lang="ru-RU" dirty="0"/>
              <a:t> монастырь.</a:t>
            </a:r>
          </a:p>
        </p:txBody>
      </p:sp>
    </p:spTree>
    <p:extLst>
      <p:ext uri="{BB962C8B-B14F-4D97-AF65-F5344CB8AC3E}">
        <p14:creationId xmlns:p14="http://schemas.microsoft.com/office/powerpoint/2010/main" val="288856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/>
          <a:lstStyle/>
          <a:p>
            <a:r>
              <a:rPr lang="ru-RU" dirty="0"/>
              <a:t>кирилло-</a:t>
            </a:r>
            <a:r>
              <a:rPr lang="ru-RU" dirty="0" err="1"/>
              <a:t>белозерский</a:t>
            </a:r>
            <a:r>
              <a:rPr lang="ru-RU" dirty="0"/>
              <a:t> монастырь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9144000" cy="3657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5157192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Свято-Успенский Кирилло-Белозерский монастырь является одним из крупнейших русских монастырей. По имени своего главного собора, который посвящён Успению Пресвятой Богородицы, монастырь называется Успенским, а по имени своего святого основателя – Кирилло-Белозерским. Преподобный Кирилл – личность столь же крупного исторического масштаба, как преподобный Сергий Радонежский</a:t>
            </a:r>
          </a:p>
        </p:txBody>
      </p:sp>
    </p:spTree>
    <p:extLst>
      <p:ext uri="{BB962C8B-B14F-4D97-AF65-F5344CB8AC3E}">
        <p14:creationId xmlns:p14="http://schemas.microsoft.com/office/powerpoint/2010/main" val="348105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/>
          <a:lstStyle/>
          <a:p>
            <a:r>
              <a:rPr lang="ru-RU" dirty="0"/>
              <a:t>кирилло-</a:t>
            </a:r>
            <a:r>
              <a:rPr lang="ru-RU" dirty="0" err="1"/>
              <a:t>белозерский</a:t>
            </a:r>
            <a:r>
              <a:rPr lang="ru-RU" dirty="0"/>
              <a:t> монастырь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24744"/>
            <a:ext cx="7920880" cy="44554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556748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Кирилло-Белозерский монастырь являлся одним из главных книжных центров Руси. При земной жизни Кирилл уделял немало времени духовному просвещению, к чему и наставлял других. Согласно описи 1653 года в Белозерской обители числилось более 2000 книг. Библиотека Кирилла частично сохранилась до наших дней.</a:t>
            </a:r>
          </a:p>
        </p:txBody>
      </p:sp>
    </p:spTree>
    <p:extLst>
      <p:ext uri="{BB962C8B-B14F-4D97-AF65-F5344CB8AC3E}">
        <p14:creationId xmlns:p14="http://schemas.microsoft.com/office/powerpoint/2010/main" val="147371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/>
          <a:lstStyle/>
          <a:p>
            <a:r>
              <a:rPr lang="ru-RU" dirty="0"/>
              <a:t>Дом-музей Петра </a:t>
            </a:r>
            <a:r>
              <a:rPr lang="en-US" dirty="0"/>
              <a:t>I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625" y="1484784"/>
            <a:ext cx="5621829" cy="3888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07504" y="1484784"/>
            <a:ext cx="338785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Маленький одноэтажный каменный домик на Советском проспекте некогда принадлежал вдове голландского купца Гутмана. Но в туристический маршрут по городу здание попало из-за того, что в нем бывал Петр I. Государь останавливался здесь в каждый из 5 своих визитов в Вологду в период с 1692 по 1724 года. С 1885 года в доме располагается музей Петра. В экспозиции представлено более 100 предметов. Особо ценные экспонаты: императорская одежда, зеркало и посмертная маска Петра.</a:t>
            </a:r>
          </a:p>
        </p:txBody>
      </p:sp>
    </p:spTree>
    <p:extLst>
      <p:ext uri="{BB962C8B-B14F-4D97-AF65-F5344CB8AC3E}">
        <p14:creationId xmlns:p14="http://schemas.microsoft.com/office/powerpoint/2010/main" val="151824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/>
          <a:lstStyle/>
          <a:p>
            <a:r>
              <a:rPr lang="ru-RU" dirty="0"/>
              <a:t>Памятник букве О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997" y="1340768"/>
            <a:ext cx="6133001" cy="4032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4919" y="1340768"/>
            <a:ext cx="289089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Металлическая буква «О» появилась в сквере на Соборной горке в 2012 году. Идея установки памятника принадлежала студентам Вологодского института бизнеса. Молодые люди стремились увековечить характерное для северных русских говоров «оканье». Разработкой эскизов занимались учащиеся местной художественной школы. Высота памятника вместе с постаментом — около 3 м, вес — 300 кг.</a:t>
            </a:r>
          </a:p>
        </p:txBody>
      </p:sp>
    </p:spTree>
    <p:extLst>
      <p:ext uri="{BB962C8B-B14F-4D97-AF65-F5344CB8AC3E}">
        <p14:creationId xmlns:p14="http://schemas.microsoft.com/office/powerpoint/2010/main" val="316053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/>
          <a:lstStyle/>
          <a:p>
            <a:r>
              <a:rPr lang="ru-RU" dirty="0" smtClean="0"/>
              <a:t>Вологодский говор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80112" y="404664"/>
            <a:ext cx="31789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https://youtu.be/IHJpdQl-v-U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88" y="1268760"/>
            <a:ext cx="7254425" cy="41763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5957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4703902" cy="838200"/>
          </a:xfrm>
        </p:spPr>
        <p:txBody>
          <a:bodyPr/>
          <a:lstStyle/>
          <a:p>
            <a:r>
              <a:rPr lang="ru-RU" dirty="0" smtClean="0"/>
              <a:t>Фильм «Морозко»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80112" y="404664"/>
            <a:ext cx="31789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Режиссёр Александр </a:t>
            </a:r>
            <a:r>
              <a:rPr lang="ru-RU" dirty="0" err="1" smtClean="0"/>
              <a:t>Роу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1143000"/>
            <a:ext cx="8128000" cy="4572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39752" y="6165304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/>
              </a:rPr>
              <a:t>Смотреть фильм: </a:t>
            </a:r>
            <a:r>
              <a:rPr lang="en-US" dirty="0">
                <a:hlinkClick r:id="rId3"/>
              </a:rPr>
              <a:t>https://youtu.be/TESoWRfVPCc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603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/>
          <a:lstStyle/>
          <a:p>
            <a:r>
              <a:rPr lang="ru-RU" dirty="0"/>
              <a:t>Музей Мир забытых вещей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919" y="1052736"/>
            <a:ext cx="342643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/>
              <a:t>Создатель музея — коренная </a:t>
            </a:r>
            <a:r>
              <a:rPr lang="ru-RU" sz="1700" dirty="0" err="1"/>
              <a:t>вологжанка</a:t>
            </a:r>
            <a:r>
              <a:rPr lang="ru-RU" sz="1700" dirty="0"/>
              <a:t> Татьяна Касьяненко, которая вот уже более 20 лет собирает вещи из купеческого прошлого города. Среди экспонатов, воссоздающих быт вологодских купцов, есть старинная мебель, часы, фарфоровые безделушки и много чего еще. Большинство из этих вещей было отобрано у богачей сотрудниками НКВД.</a:t>
            </a:r>
          </a:p>
          <a:p>
            <a:endParaRPr lang="ru-RU" sz="1700" dirty="0"/>
          </a:p>
          <a:p>
            <a:r>
              <a:rPr lang="ru-RU" sz="1700" dirty="0"/>
              <a:t>Особого внимания заслуживает здание музея. Это бывший особняк купца Дмитрия Пантелеева, торговавшего пушниной. Подобных деревянных домов в Вологде осталось около 200, большинство из них — памятники архитектуры.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350" y="1196752"/>
            <a:ext cx="5692650" cy="38852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9308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756" y="-73498"/>
            <a:ext cx="8686800" cy="838200"/>
          </a:xfrm>
        </p:spPr>
        <p:txBody>
          <a:bodyPr/>
          <a:lstStyle/>
          <a:p>
            <a:r>
              <a:rPr lang="ru-RU" dirty="0" smtClean="0"/>
              <a:t>В доме, где резной палисад...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328224"/>
            <a:ext cx="5292080" cy="3529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02" y="908720"/>
            <a:ext cx="5148064" cy="3433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02" y="3863601"/>
            <a:ext cx="4237462" cy="2994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488" y="764702"/>
            <a:ext cx="3836068" cy="2877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502825" y="580036"/>
            <a:ext cx="5137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hlinkClick r:id="rId6"/>
              </a:rPr>
              <a:t>Песняры</a:t>
            </a:r>
            <a:r>
              <a:rPr lang="ru-RU" dirty="0" smtClean="0">
                <a:hlinkClick r:id="rId6"/>
              </a:rPr>
              <a:t> «Вологда» </a:t>
            </a:r>
            <a:r>
              <a:rPr lang="en-US" dirty="0" smtClean="0">
                <a:hlinkClick r:id="rId6"/>
              </a:rPr>
              <a:t>https</a:t>
            </a:r>
            <a:r>
              <a:rPr lang="en-US" dirty="0">
                <a:hlinkClick r:id="rId6"/>
              </a:rPr>
              <a:t>://youtu.be/t9vo7h8dlMs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415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Карта России 2023 год</a:t>
            </a:r>
            <a:endParaRPr lang="ru-RU" dirty="0"/>
          </a:p>
        </p:txBody>
      </p:sp>
      <p:pic>
        <p:nvPicPr>
          <p:cNvPr id="5" name="Рисунок 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6792"/>
            <a:ext cx="9144000" cy="4890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91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/>
          <a:lstStyle/>
          <a:p>
            <a:r>
              <a:rPr lang="ru-RU" dirty="0"/>
              <a:t>Ленивая площадка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481" y="1484784"/>
            <a:ext cx="342643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Под названием Ленивая площадка в Вологде известна старейшая часть города, которая некогда являлась центром Вологодского городища. Свое необычное наименование локация получила из-за того, что в XVII веке на ней располагался рынок, где товар продавался прямо с телег. А еще на Ленивом торгу стояла церковь Воскресения Христова. Храм был разрушен в 1930-х годах. Теперь его место занимает памятный знак в честь 800-летия города.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505305"/>
            <a:ext cx="5728365" cy="38093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3157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/>
          <a:lstStyle/>
          <a:p>
            <a:r>
              <a:rPr lang="ru-RU" dirty="0"/>
              <a:t>Музей Вологодская ссылка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481" y="1052736"/>
            <a:ext cx="383774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/>
              <a:t>В XIX – начале XX века Вологда была одним из городов, в которые отправляли политических ссыльных. Среди неугодных для царской власти личностей оказывались некоторые деятели науки и культуры, госслужащие и оппозиционно настроенная интеллигенция. В разное время в Вологду принудительно отправляли Луначарского, Савинкова, Бердяева, Молотова, Ульянову, Сталина и еще почти 10 тысяч человек. В экспозиции музея «Вологодская ссылка» представлены личные вещи ссыльных и тюремщиков, архивные документы и фотографии. В отдельной зоне воссоздана комната Сталина, в которой будущий вождь народов проживал с декабря 1911 по февраль 1912 года.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228" y="1196752"/>
            <a:ext cx="5167536" cy="36581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2107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Вологда во время великой отечественной войны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481" y="1844824"/>
            <a:ext cx="324110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С 22 июня 1941 года в Вологодской области было введено военное положение</a:t>
            </a:r>
            <a:r>
              <a:rPr lang="ru-RU" dirty="0"/>
              <a:t>. Началась мобилизация военнообязанных, родившихся с 1905 по 1918 годы включительно. С территории области отправлялись на фронт так называемые «вологодские» соединения – 100-я, 263-я, 286-я стрелковые дивизии, 103-я танковая бригада и др.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588" y="1412776"/>
            <a:ext cx="5869412" cy="3909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984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>
            <a:normAutofit/>
          </a:bodyPr>
          <a:lstStyle/>
          <a:p>
            <a:r>
              <a:rPr lang="ru-RU" dirty="0" err="1"/>
              <a:t>Оштинский</a:t>
            </a:r>
            <a:r>
              <a:rPr lang="ru-RU" dirty="0"/>
              <a:t> рубеж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1809" y="1732161"/>
            <a:ext cx="425048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Оштинский</a:t>
            </a:r>
            <a:r>
              <a:rPr lang="ru-RU" dirty="0"/>
              <a:t> рубеж в современном </a:t>
            </a:r>
            <a:r>
              <a:rPr lang="ru-RU" dirty="0" err="1"/>
              <a:t>Вытегорском</a:t>
            </a:r>
            <a:r>
              <a:rPr lang="ru-RU" dirty="0"/>
              <a:t> районе – единственный уголок нашей области, где в годы войны шли наземные бои с воевавшими на стороне Германии финскими войсками.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Позиционное </a:t>
            </a:r>
            <a:r>
              <a:rPr lang="ru-RU" dirty="0"/>
              <a:t>противостояние продолжалось с октября 1941-го по июнь 1944 года. После освобождения </a:t>
            </a:r>
            <a:r>
              <a:rPr lang="ru-RU" dirty="0" err="1"/>
              <a:t>оштинской</a:t>
            </a:r>
            <a:r>
              <a:rPr lang="ru-RU" dirty="0"/>
              <a:t> земли еще несколько лет здесь гремели взрывы: при разминировании территории погибали саперы, в основном молодые парни и девчонки.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982" y="548679"/>
            <a:ext cx="4274700" cy="51537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1529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>
            <a:normAutofit/>
          </a:bodyPr>
          <a:lstStyle/>
          <a:p>
            <a:r>
              <a:rPr lang="ru-RU" dirty="0"/>
              <a:t>Онежская флотилия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5406135"/>
            <a:ext cx="91404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Вытегре в годы войны размещался штаб Онежской военной флотилии, вновь сформированной в августе 1941 года. В летне-осенний период бронекатера и канонерские лодки вели боевые действия на Онежском озере, потом водным путем уходили на зимовку в Горьковскую область. В июне 1944 года флотилия внесла большой вклад в успешное наступление советских войск к северу от Ошты.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411" y="1043961"/>
            <a:ext cx="6667179" cy="43536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3575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>
            <a:normAutofit/>
          </a:bodyPr>
          <a:lstStyle/>
          <a:p>
            <a:r>
              <a:rPr lang="ru-RU" dirty="0"/>
              <a:t>Лыжные батальоны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5091503"/>
            <a:ext cx="91404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Осенью 1942 года к северу от села Борисово-Судское проходило формирование одного из трех отдельных лыжных батальонов, созданных из призывников Архангельской и Вологодской областей. В январе 1943-го года, пройдя по льду Ладожского озера и ударив во фланг оборонявшимся гитлеровским частям, он сыграл решающую роль в штурме </a:t>
            </a:r>
            <a:r>
              <a:rPr lang="ru-RU" dirty="0" err="1"/>
              <a:t>Синявинских</a:t>
            </a:r>
            <a:r>
              <a:rPr lang="ru-RU" dirty="0"/>
              <a:t> высот. В первом же бою больше половины вологодских лыжников погибло, но блокада Ленинграда была прорвана.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12" y="980728"/>
            <a:ext cx="6030416" cy="4030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6941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>
            <a:normAutofit/>
          </a:bodyPr>
          <a:lstStyle/>
          <a:p>
            <a:r>
              <a:rPr lang="ru-RU" dirty="0"/>
              <a:t>Эвакуация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04" y="4555936"/>
            <a:ext cx="91404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 сентября 1941 года Вологодская область становится главной тыловой базой по снабжению войск Ленинградского и </a:t>
            </a:r>
            <a:r>
              <a:rPr lang="ru-RU" dirty="0" err="1"/>
              <a:t>Волховского</a:t>
            </a:r>
            <a:r>
              <a:rPr lang="ru-RU" dirty="0"/>
              <a:t> фронтов, а также по приему и размещению жителей Ленинграда, которые частично вывозились по воздуху (на аэродромы Череповца), но в основной массе по Дороге жизни и дальше эшелонами. На всех крупных станциях были развернуты пункты питания и санитарной обработки эвакуированных, жители несли к поездам продукты питания и игрушки. В семьях вологжан и в переделанных под общежития зданиях было размещено около 200 тысяч блокадников. Многие из них остались жить и работать в нашей области.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024" y="836712"/>
            <a:ext cx="5367952" cy="3719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050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Эвакогоспитали и санитарные поезда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983" y="3903345"/>
            <a:ext cx="914043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 осени 1941 года в Вологде дислоцируется РЭП-95 – крупнейший в Красной Армии распределительный эвакуационный пункт, в задачу которого входили эвакуация раненых военно-санитарными поездами, прием и сортировка раненых в зависимости от тяжести ранений и их лечение непосредственно в госпиталях РЭП-95. Госпитали РЭП-95 дислоцировались в 28 населенных пунктах области, наибольшее их количество было сконцентрировано в Вологде. Здесь постоянно действовало около 20 крупных эвакогоспиталей.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251520" y="1090871"/>
            <a:ext cx="8892480" cy="2986201"/>
            <a:chOff x="0" y="1090871"/>
            <a:chExt cx="9144000" cy="3236355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4165" y="1090871"/>
              <a:ext cx="4809835" cy="323160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090871"/>
              <a:ext cx="4854533" cy="323635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8" name="Прямоугольник 7"/>
          <p:cNvSpPr/>
          <p:nvPr/>
        </p:nvSpPr>
        <p:spPr>
          <a:xfrm>
            <a:off x="4032" y="5934670"/>
            <a:ext cx="91943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Санитарные поезда – «госпитали на колесах» для доставки раненых с боев из полевых медсанбатов в тыловые медицинские учреждения. В первое же военное лето на вологодском заводе ВПВРЗ было сформировано больше 10 военно-санитарных поездов.</a:t>
            </a:r>
          </a:p>
        </p:txBody>
      </p:sp>
    </p:spTree>
    <p:extLst>
      <p:ext uri="{BB962C8B-B14F-4D97-AF65-F5344CB8AC3E}">
        <p14:creationId xmlns:p14="http://schemas.microsoft.com/office/powerpoint/2010/main" val="165804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>
            <a:normAutofit/>
          </a:bodyPr>
          <a:lstStyle/>
          <a:p>
            <a:r>
              <a:rPr lang="ru-RU" dirty="0"/>
              <a:t>Партизанские отряды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160" y="4542502"/>
            <a:ext cx="91404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«За Родину» – созданный в августе 1942 года в Вологде партизанский отряд численностью 100 человек. В него вошли жители современных Бабаевского, </a:t>
            </a:r>
            <a:r>
              <a:rPr lang="ru-RU" dirty="0" err="1"/>
              <a:t>Вашкинского</a:t>
            </a:r>
            <a:r>
              <a:rPr lang="ru-RU" dirty="0"/>
              <a:t>, </a:t>
            </a:r>
            <a:r>
              <a:rPr lang="ru-RU" dirty="0" err="1"/>
              <a:t>Верховажского</a:t>
            </a:r>
            <a:r>
              <a:rPr lang="ru-RU" dirty="0"/>
              <a:t>, Междуреченского и Череповецкого районов. Действовал на восточном берегу Онежского озера, регулярно выходя туда в рейды через лесисто-болотистую местность, где у противника не было сплошной линии обороны. Партизаны только этого отряда разгромили четыре вражеских гарнизона и уничтожили около 700 солдат и офицеров противника. Всего же в составе партизанских бригад воевали около двух тысяч </a:t>
            </a:r>
            <a:r>
              <a:rPr lang="ru-RU" dirty="0" err="1" smtClean="0"/>
              <a:t>вологодцев</a:t>
            </a:r>
            <a:r>
              <a:rPr lang="ru-RU" dirty="0" smtClean="0"/>
              <a:t>.</a:t>
            </a:r>
            <a:endParaRPr lang="ru-RU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323079" y="1148994"/>
            <a:ext cx="9061789" cy="3369257"/>
            <a:chOff x="323079" y="1148994"/>
            <a:chExt cx="9061789" cy="3369257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079" y="1172501"/>
              <a:ext cx="4960215" cy="3273742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6056" y="1148994"/>
              <a:ext cx="4308812" cy="3369257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</p:grpSp>
    </p:spTree>
    <p:extLst>
      <p:ext uri="{BB962C8B-B14F-4D97-AF65-F5344CB8AC3E}">
        <p14:creationId xmlns:p14="http://schemas.microsoft.com/office/powerpoint/2010/main" val="6665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>
            <a:normAutofit/>
          </a:bodyPr>
          <a:lstStyle/>
          <a:p>
            <a:r>
              <a:rPr lang="ru-RU" dirty="0" smtClean="0"/>
              <a:t>Панорамы </a:t>
            </a:r>
            <a:r>
              <a:rPr lang="ru-RU" dirty="0" err="1" smtClean="0"/>
              <a:t>вологды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5143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7556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Соседи России</a:t>
            </a:r>
            <a:endParaRPr lang="ru-RU" dirty="0"/>
          </a:p>
        </p:txBody>
      </p:sp>
      <p:pic>
        <p:nvPicPr>
          <p:cNvPr id="3" name="Рисунок 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43" y="872297"/>
            <a:ext cx="8604448" cy="5985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5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>
            <a:normAutofit/>
          </a:bodyPr>
          <a:lstStyle/>
          <a:p>
            <a:r>
              <a:rPr lang="ru-RU" dirty="0" smtClean="0"/>
              <a:t>Панорамы Вологды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08720"/>
            <a:ext cx="8485177" cy="57606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089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62" y="70520"/>
            <a:ext cx="8686800" cy="838200"/>
          </a:xfrm>
        </p:spPr>
        <p:txBody>
          <a:bodyPr>
            <a:normAutofit/>
          </a:bodyPr>
          <a:lstStyle/>
          <a:p>
            <a:r>
              <a:rPr lang="ru-RU" dirty="0" smtClean="0"/>
              <a:t>Панорамы Вологды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6086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1593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14536"/>
            <a:ext cx="2808312" cy="838200"/>
          </a:xfrm>
        </p:spPr>
        <p:txBody>
          <a:bodyPr>
            <a:normAutofit/>
          </a:bodyPr>
          <a:lstStyle/>
          <a:p>
            <a:r>
              <a:rPr lang="ru-RU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2" action="ppaction://hlinksldjump"/>
              </a:rPr>
              <a:t>ВОЛОГДА</a:t>
            </a:r>
            <a:endParaRPr lang="ru-RU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73270"/>
            <a:ext cx="8208912" cy="54701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-23232"/>
            <a:ext cx="3068960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01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838200"/>
          </a:xfrm>
        </p:spPr>
        <p:txBody>
          <a:bodyPr/>
          <a:lstStyle/>
          <a:p>
            <a:r>
              <a:rPr lang="ru-RU" dirty="0" smtClean="0"/>
              <a:t>Герб и флаг г. </a:t>
            </a:r>
            <a:r>
              <a:rPr lang="ru-RU" dirty="0" err="1" smtClean="0"/>
              <a:t>вологды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21121" y="4850755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Десница (правая рука)</a:t>
            </a:r>
            <a:r>
              <a:rPr lang="ru-RU" dirty="0"/>
              <a:t> символ справедливости, правого суда, а также защиты Отечества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b="1" u="sng" dirty="0"/>
              <a:t>Держава </a:t>
            </a:r>
            <a:r>
              <a:rPr lang="ru-RU" dirty="0"/>
              <a:t>- символ власти, государственности, прав административного центра Вологодской области, указывает на легенду о желании Ивана Грозного сделать Вологду столицей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b="1" u="sng" dirty="0" err="1"/>
              <a:t>Червлень</a:t>
            </a:r>
            <a:r>
              <a:rPr lang="ru-RU" b="1" u="sng" dirty="0"/>
              <a:t> (красный цвет) </a:t>
            </a:r>
            <a:r>
              <a:rPr lang="ru-RU" dirty="0"/>
              <a:t>гербового поля олицетворяет власть, мужество, неустрашимость, любовь. Золото служит изображением богатства и могущества. Серебро (белый цвет) свидетельствует о благородстве, свете, чистоте.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2854" y="884575"/>
            <a:ext cx="4344625" cy="4344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196752"/>
            <a:ext cx="5358931" cy="3569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503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0"/>
            <a:ext cx="10287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4"/>
            <a:ext cx="8686800" cy="8382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История Вологды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6448" y="2492896"/>
            <a:ext cx="885698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Вологда — один из древнейших городов России. Благословленная святыми и основателями монастырей, украшенная разных стилей храмами, деревянной архитектуры застройками и зелеными древонасаждениями.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Вологда — на протяжении нескольких веков служившая исходным пунктом системы рек, открывающих пути в Западную Европу, в Зауралье и в Сибирь.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Вологда — с признательностью вспоминаемая сотнями тысяч эвакуированных из блокадного Ленинграда и сотнями тысяч солдат четырех фронтов, лечившихся здесь в годы Великой Отечественной войны.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Вологда — славная именами поэтов и прозаиков, иконописцев и художников, героев многих войн и ученых, прославивших своими трудами Россию.</a:t>
            </a:r>
          </a:p>
        </p:txBody>
      </p:sp>
    </p:spTree>
    <p:extLst>
      <p:ext uri="{BB962C8B-B14F-4D97-AF65-F5344CB8AC3E}">
        <p14:creationId xmlns:p14="http://schemas.microsoft.com/office/powerpoint/2010/main" val="226597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70" y="-6180"/>
            <a:ext cx="10300294" cy="68641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4"/>
            <a:ext cx="8686800" cy="8382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История Вологды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2941" y="2687246"/>
            <a:ext cx="96490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Отсчет своей истории город Вологда ведет с 1147 года. В житии преподобного Герасима повествуется, что именно в этот год «на великий лес на средний посад Воскресения Христова </a:t>
            </a:r>
            <a:r>
              <a:rPr lang="ru-RU" dirty="0" err="1">
                <a:solidFill>
                  <a:schemeClr val="bg1"/>
                </a:solidFill>
              </a:rPr>
              <a:t>Ленивыя</a:t>
            </a:r>
            <a:r>
              <a:rPr lang="ru-RU" dirty="0">
                <a:solidFill>
                  <a:schemeClr val="bg1"/>
                </a:solidFill>
              </a:rPr>
              <a:t> площадки малого Торжку» пришел на Вологду из Киева монах Герасим и основал на </a:t>
            </a:r>
            <a:r>
              <a:rPr lang="ru-RU" dirty="0" err="1">
                <a:solidFill>
                  <a:schemeClr val="bg1"/>
                </a:solidFill>
              </a:rPr>
              <a:t>Кайсарове</a:t>
            </a:r>
            <a:r>
              <a:rPr lang="ru-RU" dirty="0">
                <a:solidFill>
                  <a:schemeClr val="bg1"/>
                </a:solidFill>
              </a:rPr>
              <a:t> ручье Троицкий монастырь. Это наиболее ранняя дата упоминания о городе в письменном источнике. Она и считается датой основания Вологды.</a:t>
            </a:r>
          </a:p>
        </p:txBody>
      </p:sp>
    </p:spTree>
    <p:extLst>
      <p:ext uri="{BB962C8B-B14F-4D97-AF65-F5344CB8AC3E}">
        <p14:creationId xmlns:p14="http://schemas.microsoft.com/office/powerpoint/2010/main" val="355245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38911"/>
            <a:ext cx="8686800" cy="838200"/>
          </a:xfrm>
        </p:spPr>
        <p:txBody>
          <a:bodyPr/>
          <a:lstStyle/>
          <a:p>
            <a:r>
              <a:rPr lang="ru-RU" dirty="0" smtClean="0"/>
              <a:t>Кремль </a:t>
            </a:r>
            <a:r>
              <a:rPr lang="ru-RU" dirty="0" smtClean="0"/>
              <a:t>г. </a:t>
            </a:r>
            <a:r>
              <a:rPr lang="ru-RU" dirty="0" err="1" smtClean="0"/>
              <a:t>вологды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5486"/>
            <a:ext cx="9144000" cy="616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08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38911"/>
            <a:ext cx="8686800" cy="838200"/>
          </a:xfrm>
        </p:spPr>
        <p:txBody>
          <a:bodyPr/>
          <a:lstStyle/>
          <a:p>
            <a:r>
              <a:rPr lang="ru-RU" dirty="0" smtClean="0"/>
              <a:t>Кремль </a:t>
            </a:r>
            <a:r>
              <a:rPr lang="ru-RU" dirty="0" smtClean="0"/>
              <a:t>г. </a:t>
            </a:r>
            <a:r>
              <a:rPr lang="ru-RU" dirty="0" err="1" smtClean="0"/>
              <a:t>вологды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407" y="620688"/>
            <a:ext cx="4378086" cy="5472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1520" y="980728"/>
            <a:ext cx="41764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Историко-архитектурный ансамбль в центральной части Вологды, заложенный как крепость в 1567 году по приказу царя Ивана Грозного и игравший роль оборонительного укрепления в XVI-XVII веках.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0407" y="2766951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Кремль появился в Вологде в 1567 г. Это было довольно мощное по тем временам каменное укрепление с более чем 20 башнями и более чем трёхкилометровой стеной. Выстроено оно было по приказу Ивана Грозного. Примерно в течение века кремль выполнял функции городской крепости, но впоследствии утратил своё прежнее значение и в первой половине 19 века был разобран для строительства городских зданий. Весной 1670 г. река Вологда разлилась, размыв крепостной вал, и после этого кремль не стали реконструировать.</a:t>
            </a:r>
          </a:p>
        </p:txBody>
      </p:sp>
    </p:spTree>
    <p:extLst>
      <p:ext uri="{BB962C8B-B14F-4D97-AF65-F5344CB8AC3E}">
        <p14:creationId xmlns:p14="http://schemas.microsoft.com/office/powerpoint/2010/main" val="1042722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3647</TotalTime>
  <Words>1700</Words>
  <Application>Microsoft Office PowerPoint</Application>
  <PresentationFormat>Экран (4:3)</PresentationFormat>
  <Paragraphs>75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Трек</vt:lpstr>
      <vt:lpstr>Моя Россия от запада на восток</vt:lpstr>
      <vt:lpstr>Карта России 2023 год</vt:lpstr>
      <vt:lpstr>Соседи России</vt:lpstr>
      <vt:lpstr>ВОЛОГДА</vt:lpstr>
      <vt:lpstr>Герб и флаг г. вологды</vt:lpstr>
      <vt:lpstr>История Вологды</vt:lpstr>
      <vt:lpstr>История Вологды</vt:lpstr>
      <vt:lpstr>Кремль г. вологды</vt:lpstr>
      <vt:lpstr>Кремль г. вологды</vt:lpstr>
      <vt:lpstr>Троицкий монастырь </vt:lpstr>
      <vt:lpstr>Преподобный Герасим Вологодский</vt:lpstr>
      <vt:lpstr>кирилло-белозерский монастырь</vt:lpstr>
      <vt:lpstr>кирилло-белозерский монастырь</vt:lpstr>
      <vt:lpstr>Дом-музей Петра I</vt:lpstr>
      <vt:lpstr>Памятник букве О</vt:lpstr>
      <vt:lpstr>Вологодский говор</vt:lpstr>
      <vt:lpstr>Фильм «Морозко»</vt:lpstr>
      <vt:lpstr>Музей Мир забытых вещей</vt:lpstr>
      <vt:lpstr>В доме, где резной палисад...</vt:lpstr>
      <vt:lpstr>Ленивая площадка</vt:lpstr>
      <vt:lpstr>Музей Вологодская ссылка</vt:lpstr>
      <vt:lpstr>Вологда во время великой отечественной войны</vt:lpstr>
      <vt:lpstr>Оштинский рубеж </vt:lpstr>
      <vt:lpstr>Онежская флотилия</vt:lpstr>
      <vt:lpstr>Лыжные батальоны </vt:lpstr>
      <vt:lpstr>Эвакуация</vt:lpstr>
      <vt:lpstr>Эвакогоспитали и санитарные поезда</vt:lpstr>
      <vt:lpstr>Партизанские отряды </vt:lpstr>
      <vt:lpstr>Панорамы вологды</vt:lpstr>
      <vt:lpstr>Панорамы Вологды</vt:lpstr>
      <vt:lpstr>Панорамы Вологды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Россия</dc:title>
  <dc:creator>Алексей</dc:creator>
  <cp:lastModifiedBy>Алексей</cp:lastModifiedBy>
  <cp:revision>280</cp:revision>
  <dcterms:created xsi:type="dcterms:W3CDTF">2023-04-16T12:53:50Z</dcterms:created>
  <dcterms:modified xsi:type="dcterms:W3CDTF">2024-01-05T15:22:06Z</dcterms:modified>
</cp:coreProperties>
</file>