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CFFFB"/>
    <a:srgbClr val="11BC08"/>
    <a:srgbClr val="BABABA"/>
    <a:srgbClr val="A73F3E"/>
    <a:srgbClr val="822E79"/>
    <a:srgbClr val="B77E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36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9D9750-2D29-41DB-8478-0F52021B003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D3831-6E7A-44F6-B808-53D90FDAEE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485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D3831-6E7A-44F6-B808-53D90FDAEE6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198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377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538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851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28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172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268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149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03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178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559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731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A7669-723E-4F27-BE74-B8E1639CBBD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50A3F-C114-48FD-BB47-F3A2F1803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590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gif"/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12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1.jpeg"/><Relationship Id="rId5" Type="http://schemas.openxmlformats.org/officeDocument/2006/relationships/image" Target="../media/image7.png"/><Relationship Id="rId10" Type="http://schemas.openxmlformats.org/officeDocument/2006/relationships/image" Target="../media/image10.gif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Гифка лестница друг месяц гиф картинка, скачать анимированный gif на GIFE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11" y="2522001"/>
            <a:ext cx="6096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44399" y="2375727"/>
            <a:ext cx="6387612" cy="4442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9932" y="49884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goes up and down but never moves?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6711" y="3615340"/>
            <a:ext cx="4711882" cy="981653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solidFill>
                  <a:srgbClr val="11BC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Stairs</a:t>
            </a:r>
            <a:endParaRPr lang="ru-RU" sz="4400" b="1" i="1" dirty="0">
              <a:solidFill>
                <a:srgbClr val="11BC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026" name="Picture 2" descr="Thinking Emoji GIF - Thinking Emoji LetMeThink - Discover &amp; Share GIFs |  Emoji, Cartoon clouds, Smile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652" y="2522001"/>
            <a:ext cx="3048000" cy="306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19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22222E-6 L 0.28229 -0.3810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15" y="-1905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18177 0.0023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8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850605" y="3669031"/>
            <a:ext cx="8867554" cy="52989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chemeClr val="accent1">
                  <a:tint val="44500"/>
                  <a:satMod val="160000"/>
                  <a:lumMod val="45000"/>
                  <a:lumOff val="5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5125"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learn about the elements and the kinds of stairs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Imag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747" y="2579473"/>
            <a:ext cx="4320450" cy="223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687967" y="2861311"/>
            <a:ext cx="4819650" cy="2548889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chemeClr val="accent1">
                  <a:tint val="44500"/>
                  <a:satMod val="160000"/>
                  <a:lumMod val="45000"/>
                  <a:lumOff val="5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5125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learn about the elements and the kinds of stairs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87967" y="895351"/>
            <a:ext cx="4819650" cy="1360169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chemeClr val="accent1">
                  <a:tint val="44500"/>
                  <a:satMod val="160000"/>
                  <a:lumMod val="45000"/>
                  <a:lumOff val="5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Aim: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418281" y="2861311"/>
            <a:ext cx="2926698" cy="807722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chemeClr val="accent1">
                  <a:tint val="44500"/>
                  <a:satMod val="160000"/>
                  <a:lumMod val="45000"/>
                  <a:lumOff val="5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Tasks: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843871" y="4482949"/>
            <a:ext cx="3320630" cy="161106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chemeClr val="accent1">
                  <a:tint val="44500"/>
                  <a:satMod val="160000"/>
                  <a:lumMod val="45000"/>
                  <a:lumOff val="5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5125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Learning new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words (+ using)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7351713" y="4383644"/>
            <a:ext cx="4201993" cy="1880235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chemeClr val="accent1">
                  <a:tint val="44500"/>
                  <a:satMod val="160000"/>
                  <a:lumMod val="45000"/>
                  <a:lumOff val="5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5125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Learning about the elements and kinds of stairs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6" name="Picture 8" descr="Emoji - Page 2 - Beautiful Animated Gifs, Top Glitter Images - Animated  Image Pic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411" y="4813313"/>
            <a:ext cx="2343116" cy="175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69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7 L 0.15521 -0.1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-58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11111E-6 L 0.06537 -0.2789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8" y="-1395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7" grpId="0" animBg="1"/>
      <p:bldP spid="8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5761" y="532172"/>
            <a:ext cx="1710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>
                  <a:solidFill>
                    <a:srgbClr val="C00000"/>
                  </a:solidFill>
                </a:ln>
                <a:solidFill>
                  <a:srgbClr val="A73F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Circular</a:t>
            </a:r>
            <a:endParaRPr lang="en-US" sz="2800" b="1" dirty="0">
              <a:ln>
                <a:solidFill>
                  <a:srgbClr val="C00000"/>
                </a:solidFill>
              </a:ln>
              <a:solidFill>
                <a:srgbClr val="A73F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1886" y="1004720"/>
            <a:ext cx="17725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Handrails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andrails for Outdoor Steps,2 Step Handrail Fits 1 Russia | Ubu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239" y="2007468"/>
            <a:ext cx="2362285" cy="2362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36306" y="1459142"/>
            <a:ext cx="1483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Landing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 descr="Turn of Wood Staircase Railing, Decorative Metal Window Grill, and Blue  Carpet Landing Stock Photo - Image of return, gray: 1929135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5797" y="3252360"/>
            <a:ext cx="2403760" cy="360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Винтовая лестница В11 на больцах | smmetall.r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7671" y="12174"/>
            <a:ext cx="2800012" cy="310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Project Focus: Bespoke Staircas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075" y="4453457"/>
            <a:ext cx="1968612" cy="246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6940" t="30903" r="48773" b="10367"/>
          <a:stretch/>
        </p:blipFill>
        <p:spPr>
          <a:xfrm>
            <a:off x="3485559" y="2272333"/>
            <a:ext cx="2540771" cy="2181124"/>
          </a:xfrm>
          <a:prstGeom prst="rect">
            <a:avLst/>
          </a:prstGeom>
        </p:spPr>
      </p:pic>
      <p:pic>
        <p:nvPicPr>
          <p:cNvPr id="3096" name="Picture 24" descr="lestnicu-s-povorotom_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595" y="4479784"/>
            <a:ext cx="2210237" cy="237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8" name="Picture 36" descr="Лестничный пролет 2ЛП 22.18-4-к 2200х1900х320 от компании ЭЛИТСТРОЙ купить  в городе Саратов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1" t="8606" r="16576" b="13776"/>
          <a:stretch/>
        </p:blipFill>
        <p:spPr bwMode="auto">
          <a:xfrm>
            <a:off x="3609914" y="68420"/>
            <a:ext cx="2641601" cy="197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51789" y="1930330"/>
            <a:ext cx="17843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en-US" sz="2800" b="1" dirty="0" smtClean="0">
                <a:solidFill>
                  <a:srgbClr val="822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L’ stairs</a:t>
            </a:r>
            <a:endParaRPr lang="en-US" sz="2400" b="1" dirty="0" smtClean="0">
              <a:solidFill>
                <a:srgbClr val="822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5344" y="2389103"/>
            <a:ext cx="128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B77E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7012" y="2876043"/>
            <a:ext cx="934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5344" y="3352327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Spiral</a:t>
            </a:r>
            <a:endParaRPr lang="en-US" sz="2800" b="1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793" y="-62060"/>
            <a:ext cx="2731777" cy="206952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451449" y="3879809"/>
            <a:ext cx="14305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8CFF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Riser</a:t>
            </a:r>
            <a:endParaRPr lang="en-US" sz="2800" b="1" dirty="0" smtClean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rgbClr val="8CFFF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3409" y="4387044"/>
            <a:ext cx="1219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Tread</a:t>
            </a:r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97517" y="640924"/>
            <a:ext cx="495283" cy="9535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a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743239" y="762730"/>
            <a:ext cx="495283" cy="9535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b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877681" y="4730321"/>
            <a:ext cx="495283" cy="9535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h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396618" y="4730321"/>
            <a:ext cx="495283" cy="9535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g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9822433" y="3352327"/>
            <a:ext cx="495283" cy="9535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f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512656" y="2643343"/>
            <a:ext cx="495283" cy="9535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e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650186" y="2195961"/>
            <a:ext cx="495283" cy="9535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d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866901" y="1910061"/>
            <a:ext cx="495283" cy="9535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c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1026" name="Picture 2" descr="Думающий смайлик на гифках. 60 думающих эмодзи в формате GIF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26664" y="5370354"/>
            <a:ext cx="1019465" cy="129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74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Заголовок 1"/>
          <p:cNvSpPr txBox="1">
            <a:spLocks/>
          </p:cNvSpPr>
          <p:nvPr/>
        </p:nvSpPr>
        <p:spPr>
          <a:xfrm>
            <a:off x="7476669" y="2325381"/>
            <a:ext cx="4340389" cy="423507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chemeClr val="accent1">
                  <a:tint val="44500"/>
                  <a:satMod val="160000"/>
                  <a:lumMod val="45000"/>
                  <a:lumOff val="5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5125"/>
            <a:endParaRPr lang="ru-RU" sz="54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368127" y="2325381"/>
            <a:ext cx="4354614" cy="423507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chemeClr val="accent1">
                  <a:tint val="44500"/>
                  <a:satMod val="160000"/>
                  <a:lumMod val="45000"/>
                  <a:lumOff val="5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89611" y="1889385"/>
            <a:ext cx="1710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>
                  <a:solidFill>
                    <a:srgbClr val="C00000"/>
                  </a:solidFill>
                </a:ln>
                <a:solidFill>
                  <a:srgbClr val="A73F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Circular</a:t>
            </a:r>
            <a:endParaRPr lang="en-US" sz="2800" b="1" dirty="0">
              <a:ln>
                <a:solidFill>
                  <a:srgbClr val="C00000"/>
                </a:solidFill>
              </a:ln>
              <a:solidFill>
                <a:srgbClr val="A73F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45191" y="2412605"/>
            <a:ext cx="17725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Handrails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89611" y="2867027"/>
            <a:ext cx="1483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Landing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05095" y="3338215"/>
            <a:ext cx="15676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en-US" sz="2800" b="1" dirty="0" smtClean="0">
                <a:solidFill>
                  <a:srgbClr val="822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L’ stairs</a:t>
            </a:r>
            <a:endParaRPr lang="en-US" sz="2400" b="1" dirty="0" smtClean="0">
              <a:solidFill>
                <a:srgbClr val="822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18649" y="3796988"/>
            <a:ext cx="128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B77E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318649" y="4288236"/>
            <a:ext cx="934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18649" y="4759366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Spiral</a:t>
            </a:r>
            <a:endParaRPr lang="en-US" sz="2800" b="1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05144" y="5303681"/>
            <a:ext cx="14305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8CFF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Riser</a:t>
            </a:r>
            <a:endParaRPr lang="en-US" sz="2800" b="1" dirty="0" smtClean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rgbClr val="8CFFF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96714" y="5794929"/>
            <a:ext cx="1219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Tread</a:t>
            </a:r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465286" y="192206"/>
            <a:ext cx="5155835" cy="457188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ru-RU" alt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ivide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groups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420007" y="998891"/>
            <a:ext cx="4326164" cy="1098559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chemeClr val="accent1">
                  <a:tint val="44500"/>
                  <a:satMod val="160000"/>
                  <a:lumMod val="45000"/>
                  <a:lumOff val="5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Parts of stairs: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7476670" y="998891"/>
            <a:ext cx="4326164" cy="1098559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chemeClr val="accent1">
                  <a:tint val="44500"/>
                  <a:satMod val="160000"/>
                  <a:lumMod val="45000"/>
                  <a:lumOff val="5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 of stairs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Влево-вправо плавает рыбка.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800" y="966200"/>
            <a:ext cx="1331240" cy="998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3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59259E-6 L 0.28424 0.096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6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81481E-6 L -0.30768 0.03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91" y="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5.55112E-17 L -0.30299 0.098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56" y="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29934 0.0078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61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33333E-6 L 0.30052 0.0715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26" y="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-0.27682 0.0053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41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0.30286 0.0289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43" y="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2.22222E-6 L -0.28424 -0.0395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19" y="-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0 L -0.28217 -0.0011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1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686" y="198437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Read </a:t>
            </a:r>
            <a:r>
              <a:rPr lang="en-US" sz="4000" b="1" dirty="0" smtClean="0">
                <a:solidFill>
                  <a:srgbClr val="FF0000"/>
                </a:solidFill>
              </a:rPr>
              <a:t>the dialogues and use them to practice speaking.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0050" y="1690688"/>
            <a:ext cx="7677150" cy="213677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-</a:t>
            </a:r>
            <a:r>
              <a:rPr lang="ru-RU" dirty="0" smtClean="0"/>
              <a:t> </a:t>
            </a:r>
            <a:r>
              <a:rPr lang="en-US" dirty="0" smtClean="0"/>
              <a:t>What kind of stairs do you prefer?</a:t>
            </a:r>
          </a:p>
          <a:p>
            <a:pPr>
              <a:buFontTx/>
              <a:buChar char="-"/>
            </a:pPr>
            <a:r>
              <a:rPr lang="en-US" dirty="0" smtClean="0"/>
              <a:t>I prefer </a:t>
            </a:r>
            <a:r>
              <a:rPr lang="en-US" b="1" dirty="0" smtClean="0"/>
              <a:t>circular</a:t>
            </a:r>
            <a:r>
              <a:rPr lang="en-US" dirty="0" smtClean="0"/>
              <a:t> stairs</a:t>
            </a:r>
          </a:p>
          <a:p>
            <a:pPr>
              <a:buFontTx/>
              <a:buChar char="-"/>
            </a:pPr>
            <a:r>
              <a:rPr lang="en-US" dirty="0" smtClean="0"/>
              <a:t>Really? Why?</a:t>
            </a:r>
          </a:p>
          <a:p>
            <a:pPr>
              <a:buFontTx/>
              <a:buChar char="-"/>
            </a:pPr>
            <a:r>
              <a:rPr lang="en-US" dirty="0" smtClean="0"/>
              <a:t>They look elegant/modern/classic/</a:t>
            </a:r>
            <a:r>
              <a:rPr lang="en-US" dirty="0"/>
              <a:t>extraordinary</a:t>
            </a:r>
            <a:endParaRPr lang="ru-RU" dirty="0" smtClean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71500" y="4294188"/>
            <a:ext cx="6148614" cy="1984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-</a:t>
            </a:r>
            <a:r>
              <a:rPr lang="ru-RU" dirty="0" smtClean="0"/>
              <a:t> </a:t>
            </a:r>
            <a:r>
              <a:rPr lang="en-US" dirty="0" smtClean="0"/>
              <a:t>What is wrong with </a:t>
            </a:r>
            <a:r>
              <a:rPr lang="en-US" dirty="0" smtClean="0"/>
              <a:t>this staircase?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It’s handrails/treads/rises/width </a:t>
            </a:r>
            <a:r>
              <a:rPr lang="en-US" dirty="0" smtClean="0"/>
              <a:t>do(</a:t>
            </a:r>
            <a:r>
              <a:rPr lang="en-US" dirty="0" err="1" smtClean="0"/>
              <a:t>es</a:t>
            </a:r>
            <a:r>
              <a:rPr lang="en-US" dirty="0" smtClean="0"/>
              <a:t>) not meet the standard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3074" name="Picture 2" descr="Как сделать трудный выбор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86" y="1524000"/>
            <a:ext cx="3044825" cy="217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s This 'Escherian Stairwell' Real? | Snopes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4003676"/>
            <a:ext cx="3033183" cy="227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07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300" y="495300"/>
            <a:ext cx="8832849" cy="965199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Read a dialogue of a couple choosing stairs for their new home.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300" y="1650999"/>
            <a:ext cx="11499850" cy="520700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b="1" i="1" dirty="0" smtClean="0">
                <a:solidFill>
                  <a:srgbClr val="FF0000"/>
                </a:solidFill>
              </a:rPr>
              <a:t>Jack:</a:t>
            </a:r>
            <a:r>
              <a:rPr lang="en-US" sz="2400" dirty="0" smtClean="0"/>
              <a:t> </a:t>
            </a:r>
            <a:r>
              <a:rPr lang="en-US" sz="2400" dirty="0"/>
              <a:t>What kind of stairs should we have in our new home</a:t>
            </a:r>
            <a:r>
              <a:rPr lang="en-US" sz="2400" dirty="0" smtClean="0"/>
              <a:t>?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i="1" dirty="0" smtClean="0">
                <a:solidFill>
                  <a:srgbClr val="00B050"/>
                </a:solidFill>
              </a:rPr>
              <a:t>Molly:</a:t>
            </a:r>
            <a:r>
              <a:rPr lang="en-US" sz="2400" dirty="0" smtClean="0"/>
              <a:t> </a:t>
            </a:r>
            <a:r>
              <a:rPr lang="en-US" sz="2400" dirty="0"/>
              <a:t>I think a </a:t>
            </a:r>
            <a:r>
              <a:rPr lang="en-US" sz="2400" b="1" dirty="0"/>
              <a:t>circular</a:t>
            </a:r>
            <a:r>
              <a:rPr lang="en-US" sz="2400" dirty="0"/>
              <a:t> staircase would be elegant and unique</a:t>
            </a:r>
            <a:r>
              <a:rPr lang="en-US" sz="2400" dirty="0" smtClean="0"/>
              <a:t>.</a:t>
            </a:r>
            <a:r>
              <a:rPr lang="en-US" sz="2400" dirty="0"/>
              <a:t> </a:t>
            </a:r>
            <a:r>
              <a:rPr lang="en-US" sz="2400" dirty="0" smtClean="0"/>
              <a:t>                                              We </a:t>
            </a:r>
            <a:r>
              <a:rPr lang="en-US" sz="2400" dirty="0"/>
              <a:t>could also add a </a:t>
            </a:r>
            <a:r>
              <a:rPr lang="en-US" sz="2400" b="1" dirty="0"/>
              <a:t>landing</a:t>
            </a:r>
            <a:r>
              <a:rPr lang="en-US" sz="2400" dirty="0"/>
              <a:t> halfway through the </a:t>
            </a:r>
            <a:r>
              <a:rPr lang="en-US" sz="2400" dirty="0" smtClean="0"/>
              <a:t>stairs. It’ll be safer.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i="1" dirty="0">
                <a:solidFill>
                  <a:srgbClr val="FF0000"/>
                </a:solidFill>
              </a:rPr>
              <a:t>Jack:</a:t>
            </a:r>
            <a:r>
              <a:rPr lang="en-US" sz="2400" dirty="0" smtClean="0"/>
              <a:t> But </a:t>
            </a:r>
            <a:r>
              <a:rPr lang="en-US" sz="2400" b="1" dirty="0"/>
              <a:t>'L' </a:t>
            </a:r>
            <a:r>
              <a:rPr lang="en-US" sz="2400" b="1" dirty="0" smtClean="0"/>
              <a:t>stairs </a:t>
            </a:r>
            <a:r>
              <a:rPr lang="en-US" sz="2400" dirty="0" smtClean="0"/>
              <a:t>would be more practical. They </a:t>
            </a:r>
            <a:r>
              <a:rPr lang="en-US" sz="2400" dirty="0"/>
              <a:t>save space and still look good</a:t>
            </a:r>
            <a:r>
              <a:rPr lang="en-US" sz="2400" dirty="0" smtClean="0"/>
              <a:t>.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i="1" dirty="0">
                <a:solidFill>
                  <a:srgbClr val="00B050"/>
                </a:solidFill>
              </a:rPr>
              <a:t>Molly:</a:t>
            </a:r>
            <a:r>
              <a:rPr lang="en-US" sz="2400" dirty="0" smtClean="0"/>
              <a:t> </a:t>
            </a:r>
            <a:r>
              <a:rPr lang="en-US" sz="2400" dirty="0"/>
              <a:t>Hmm, that could </a:t>
            </a:r>
            <a:r>
              <a:rPr lang="en-US" sz="2400" dirty="0" smtClean="0"/>
              <a:t>work. </a:t>
            </a:r>
            <a:r>
              <a:rPr lang="en-US" sz="2400" dirty="0"/>
              <a:t>O</a:t>
            </a:r>
            <a:r>
              <a:rPr lang="en-US" sz="2400" dirty="0" smtClean="0"/>
              <a:t>ur </a:t>
            </a:r>
            <a:r>
              <a:rPr lang="en-US" sz="2400" dirty="0"/>
              <a:t>space is </a:t>
            </a:r>
            <a:r>
              <a:rPr lang="en-US" sz="2400" dirty="0" smtClean="0"/>
              <a:t>really limited</a:t>
            </a:r>
            <a:r>
              <a:rPr lang="en-US" sz="2400" dirty="0"/>
              <a:t>. </a:t>
            </a:r>
            <a:br>
              <a:rPr lang="en-US" sz="2400" dirty="0"/>
            </a:br>
            <a:r>
              <a:rPr lang="en-US" sz="2400" b="1" i="1" dirty="0">
                <a:solidFill>
                  <a:srgbClr val="FF0000"/>
                </a:solidFill>
              </a:rPr>
              <a:t>Jack: </a:t>
            </a:r>
            <a:r>
              <a:rPr lang="en-US" sz="2400" dirty="0" smtClean="0"/>
              <a:t>Lastly, we can always install a </a:t>
            </a:r>
            <a:r>
              <a:rPr lang="en-US" sz="2400" b="1" dirty="0"/>
              <a:t>return</a:t>
            </a:r>
            <a:r>
              <a:rPr lang="en-US" sz="2400" dirty="0"/>
              <a:t> staircase, where the stairs curve back in the opposite direction. It </a:t>
            </a:r>
            <a:r>
              <a:rPr lang="en-US" sz="2400" dirty="0" smtClean="0"/>
              <a:t>is a classic.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i="1" dirty="0">
                <a:solidFill>
                  <a:srgbClr val="00B050"/>
                </a:solidFill>
              </a:rPr>
              <a:t>Molly:</a:t>
            </a:r>
            <a:r>
              <a:rPr lang="en-US" sz="2400" dirty="0" smtClean="0"/>
              <a:t> It’s boring! What about </a:t>
            </a:r>
            <a:r>
              <a:rPr lang="en-US" sz="2400" b="1" dirty="0" smtClean="0"/>
              <a:t>spiral </a:t>
            </a:r>
            <a:r>
              <a:rPr lang="en-US" sz="2400" dirty="0" smtClean="0"/>
              <a:t>stairs?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i="1" dirty="0" smtClean="0">
                <a:solidFill>
                  <a:srgbClr val="FF0000"/>
                </a:solidFill>
              </a:rPr>
              <a:t>Jack:</a:t>
            </a:r>
            <a:r>
              <a:rPr lang="en-US" sz="2400" dirty="0"/>
              <a:t> </a:t>
            </a:r>
            <a:r>
              <a:rPr lang="en-US" sz="2400" dirty="0" smtClean="0"/>
              <a:t>They </a:t>
            </a:r>
            <a:r>
              <a:rPr lang="en-US" sz="2400" dirty="0"/>
              <a:t>have </a:t>
            </a:r>
            <a:r>
              <a:rPr lang="en-US" sz="2400" dirty="0" smtClean="0"/>
              <a:t>a </a:t>
            </a:r>
            <a:r>
              <a:rPr lang="en-US" sz="2400" dirty="0"/>
              <a:t>compact </a:t>
            </a:r>
            <a:r>
              <a:rPr lang="en-US" sz="2400" dirty="0" smtClean="0"/>
              <a:t>design but, I think, they are inconvenient. Their </a:t>
            </a:r>
            <a:r>
              <a:rPr lang="en-US" sz="2400" b="1" dirty="0" smtClean="0"/>
              <a:t>treads</a:t>
            </a:r>
            <a:r>
              <a:rPr lang="en-US" sz="2400" dirty="0" smtClean="0"/>
              <a:t> are narrow.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i="1" dirty="0">
                <a:solidFill>
                  <a:srgbClr val="00B050"/>
                </a:solidFill>
              </a:rPr>
              <a:t>Molly: </a:t>
            </a:r>
            <a:r>
              <a:rPr lang="en-US" sz="2400" dirty="0" smtClean="0"/>
              <a:t>I agree. Let’s </a:t>
            </a:r>
            <a:r>
              <a:rPr lang="en-US" sz="2400" dirty="0"/>
              <a:t>stick </a:t>
            </a:r>
            <a:r>
              <a:rPr lang="en-US" sz="2400" dirty="0" smtClean="0"/>
              <a:t>with </a:t>
            </a:r>
            <a:r>
              <a:rPr lang="en-US" sz="2400" b="1" dirty="0"/>
              <a:t>'L' </a:t>
            </a:r>
            <a:r>
              <a:rPr lang="en-US" sz="2400" b="1" dirty="0" smtClean="0"/>
              <a:t>stairs</a:t>
            </a:r>
            <a:r>
              <a:rPr lang="en-US" sz="2400" dirty="0" smtClean="0"/>
              <a:t>. We’ll just choose</a:t>
            </a:r>
            <a:r>
              <a:rPr lang="ru-RU" sz="2400" dirty="0" smtClean="0"/>
              <a:t> </a:t>
            </a:r>
            <a:r>
              <a:rPr lang="en-US" sz="2400" dirty="0" smtClean="0"/>
              <a:t>the right </a:t>
            </a:r>
            <a:r>
              <a:rPr lang="en-US" sz="2400" b="1" dirty="0" smtClean="0"/>
              <a:t>handrails</a:t>
            </a:r>
            <a:r>
              <a:rPr lang="en-US" sz="2400" dirty="0" smtClean="0"/>
              <a:t> to make them elegant.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i="1" dirty="0">
                <a:solidFill>
                  <a:srgbClr val="FF0000"/>
                </a:solidFill>
              </a:rPr>
              <a:t>Jack: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Brilliant!</a:t>
            </a:r>
            <a:endParaRPr lang="ru-RU" sz="2400" dirty="0"/>
          </a:p>
        </p:txBody>
      </p:sp>
      <p:pic>
        <p:nvPicPr>
          <p:cNvPr id="4100" name="Picture 4" descr="Optional homework tasks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26" y="153986"/>
            <a:ext cx="2613024" cy="261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35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</TotalTime>
  <Words>171</Words>
  <Application>Microsoft Office PowerPoint</Application>
  <PresentationFormat>Широкоэкранный</PresentationFormat>
  <Paragraphs>47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What goes up and down but never moves? </vt:lpstr>
      <vt:lpstr>Презентация PowerPoint</vt:lpstr>
      <vt:lpstr>Презентация PowerPoint</vt:lpstr>
      <vt:lpstr>Divide the words into groups </vt:lpstr>
      <vt:lpstr>Read the dialogues and use them to practice speaking.</vt:lpstr>
      <vt:lpstr>Read a dialogue of a couple choosing stairs for their new home.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goes up and down but never moves? .</dc:title>
  <dc:creator>Mari</dc:creator>
  <cp:lastModifiedBy>Mari</cp:lastModifiedBy>
  <cp:revision>37</cp:revision>
  <dcterms:created xsi:type="dcterms:W3CDTF">2024-01-03T14:31:36Z</dcterms:created>
  <dcterms:modified xsi:type="dcterms:W3CDTF">2024-01-05T14:24:15Z</dcterms:modified>
</cp:coreProperties>
</file>