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57" r:id="rId4"/>
    <p:sldId id="259" r:id="rId5"/>
    <p:sldId id="269" r:id="rId6"/>
    <p:sldId id="267" r:id="rId7"/>
    <p:sldId id="270" r:id="rId8"/>
    <p:sldId id="266" r:id="rId9"/>
    <p:sldId id="271" r:id="rId10"/>
    <p:sldId id="258" r:id="rId11"/>
    <p:sldId id="272" r:id="rId12"/>
    <p:sldId id="264" r:id="rId13"/>
    <p:sldId id="265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196A"/>
    <a:srgbClr val="2A7768"/>
    <a:srgbClr val="AB5381"/>
    <a:srgbClr val="C3D41E"/>
    <a:srgbClr val="D5E443"/>
    <a:srgbClr val="FBC322"/>
    <a:srgbClr val="39B0E2"/>
    <a:srgbClr val="2B2A78"/>
    <a:srgbClr val="5BB086"/>
    <a:srgbClr val="E754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1" d="100"/>
          <a:sy n="121" d="100"/>
        </p:scale>
        <p:origin x="-1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33416A-3792-4356-B9A2-AB92DCA80F0B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CD0C7-AA50-4AD0-9E63-D750BEEB77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501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38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094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0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229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33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055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0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65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498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959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37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9B77A-3553-4B8B-8EB7-665B10F3CAF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31CA6-3DE3-454C-BBCC-397C3A628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18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/>
              <a:t>Ресурсный класс для обучающихся с РАС как </a:t>
            </a:r>
            <a:r>
              <a:rPr lang="ru-RU" sz="5400" b="1" dirty="0" smtClean="0"/>
              <a:t>перспективная образовательная </a:t>
            </a:r>
            <a:r>
              <a:rPr lang="ru-RU" sz="5400" b="1" dirty="0"/>
              <a:t>модель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08404"/>
            <a:ext cx="9144000" cy="2692400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/>
              <a:t>Подготовила </a:t>
            </a:r>
          </a:p>
          <a:p>
            <a:pPr algn="r"/>
            <a:r>
              <a:rPr lang="ru-RU" sz="2000" dirty="0" err="1" smtClean="0"/>
              <a:t>Танкиева</a:t>
            </a:r>
            <a:r>
              <a:rPr lang="ru-RU" sz="2000" dirty="0" smtClean="0"/>
              <a:t> Зинаида </a:t>
            </a:r>
            <a:r>
              <a:rPr lang="ru-RU" sz="2000" dirty="0" err="1" smtClean="0"/>
              <a:t>Бексултановна</a:t>
            </a:r>
            <a:endParaRPr lang="ru-RU" sz="2000" dirty="0" smtClean="0"/>
          </a:p>
          <a:p>
            <a:pPr algn="r"/>
            <a:r>
              <a:rPr lang="ru-RU" sz="2000" dirty="0" err="1" smtClean="0"/>
              <a:t>тьютор</a:t>
            </a:r>
            <a:endParaRPr lang="ru-RU" sz="2000" dirty="0" smtClean="0"/>
          </a:p>
          <a:p>
            <a:pPr algn="r"/>
            <a:r>
              <a:rPr lang="ru-RU" sz="2000" dirty="0" smtClean="0"/>
              <a:t>МОУ «Гимназия №7»</a:t>
            </a:r>
            <a:endParaRPr lang="ru-RU" sz="2000" dirty="0"/>
          </a:p>
          <a:p>
            <a:endParaRPr lang="ru-RU" dirty="0" smtClean="0"/>
          </a:p>
          <a:p>
            <a:r>
              <a:rPr lang="ru-RU" dirty="0" err="1" smtClean="0"/>
              <a:t>г.о</a:t>
            </a:r>
            <a:r>
              <a:rPr lang="ru-RU" dirty="0" smtClean="0"/>
              <a:t>. Подольск</a:t>
            </a:r>
          </a:p>
          <a:p>
            <a:r>
              <a:rPr lang="ru-RU" dirty="0" smtClean="0"/>
              <a:t>2024 </a:t>
            </a:r>
            <a:r>
              <a:rPr lang="ru-RU" dirty="0" smtClean="0"/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33163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4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619126"/>
            <a:ext cx="157956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2698750"/>
            <a:ext cx="57150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3644900"/>
            <a:ext cx="552450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3" y="3860801"/>
            <a:ext cx="55721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55676"/>
            <a:ext cx="9286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1243014"/>
            <a:ext cx="43815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3" y="3644900"/>
            <a:ext cx="552450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5" y="3644900"/>
            <a:ext cx="552450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6" y="3860801"/>
            <a:ext cx="557213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8" y="3860801"/>
            <a:ext cx="55721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113" y="3860801"/>
            <a:ext cx="55721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6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54289"/>
            <a:ext cx="858838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5" y="2266951"/>
            <a:ext cx="1290638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8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1" y="1916114"/>
            <a:ext cx="180022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Стрелка вправо 17"/>
          <p:cNvSpPr/>
          <p:nvPr/>
        </p:nvSpPr>
        <p:spPr>
          <a:xfrm>
            <a:off x="2478088" y="4940301"/>
            <a:ext cx="7358062" cy="720725"/>
          </a:xfrm>
          <a:prstGeom prst="rightArrow">
            <a:avLst>
              <a:gd name="adj1" fmla="val 50000"/>
              <a:gd name="adj2" fmla="val 1528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Цель</a:t>
            </a:r>
          </a:p>
        </p:txBody>
      </p:sp>
      <p:pic>
        <p:nvPicPr>
          <p:cNvPr id="5736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6" y="404813"/>
            <a:ext cx="39052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61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6" y="739775"/>
            <a:ext cx="360363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6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6" y="955675"/>
            <a:ext cx="39052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63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6021389"/>
            <a:ext cx="436562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6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1" y="5805488"/>
            <a:ext cx="39052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6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113" y="5876925"/>
            <a:ext cx="57150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66" name="TextBox 24"/>
          <p:cNvSpPr txBox="1">
            <a:spLocks noChangeArrowheads="1"/>
          </p:cNvSpPr>
          <p:nvPr/>
        </p:nvSpPr>
        <p:spPr bwMode="auto">
          <a:xfrm>
            <a:off x="2670176" y="5789613"/>
            <a:ext cx="1292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Ресурсный </a:t>
            </a:r>
          </a:p>
          <a:p>
            <a:r>
              <a:rPr lang="ru-RU" altLang="ru-RU"/>
              <a:t>класс</a:t>
            </a:r>
          </a:p>
        </p:txBody>
      </p:sp>
      <p:sp>
        <p:nvSpPr>
          <p:cNvPr id="57367" name="Прямоугольник 25"/>
          <p:cNvSpPr>
            <a:spLocks noChangeArrowheads="1"/>
          </p:cNvSpPr>
          <p:nvPr/>
        </p:nvSpPr>
        <p:spPr bwMode="auto">
          <a:xfrm>
            <a:off x="8004175" y="5876926"/>
            <a:ext cx="1404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Регулярный </a:t>
            </a:r>
          </a:p>
          <a:p>
            <a:pPr algn="ctr"/>
            <a:r>
              <a:rPr lang="ru-RU" altLang="ru-RU"/>
              <a:t>класс</a:t>
            </a:r>
          </a:p>
        </p:txBody>
      </p:sp>
    </p:spTree>
    <p:extLst>
      <p:ext uri="{BB962C8B-B14F-4D97-AF65-F5344CB8AC3E}">
        <p14:creationId xmlns:p14="http://schemas.microsoft.com/office/powerpoint/2010/main" val="189214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4538" y="365125"/>
            <a:ext cx="9339262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C3D41E"/>
                </a:solidFill>
              </a:rPr>
              <a:t>Команда специалистов</a:t>
            </a:r>
            <a:endParaRPr lang="ru-RU" b="1" dirty="0">
              <a:solidFill>
                <a:srgbClr val="C3D41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4538" y="1825625"/>
            <a:ext cx="9339262" cy="435133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Администрация школы</a:t>
            </a:r>
          </a:p>
          <a:p>
            <a:r>
              <a:rPr lang="ru-RU" dirty="0"/>
              <a:t>Учитель ресурсного класса</a:t>
            </a:r>
          </a:p>
          <a:p>
            <a:r>
              <a:rPr lang="ru-RU" dirty="0" err="1"/>
              <a:t>Тьюторы</a:t>
            </a:r>
            <a:endParaRPr lang="ru-RU" dirty="0"/>
          </a:p>
          <a:p>
            <a:r>
              <a:rPr lang="ru-RU" dirty="0"/>
              <a:t>Психолог ресурсного класса</a:t>
            </a:r>
          </a:p>
          <a:p>
            <a:r>
              <a:rPr lang="ru-RU" dirty="0"/>
              <a:t>Дефектолог</a:t>
            </a:r>
          </a:p>
          <a:p>
            <a:r>
              <a:rPr lang="ru-RU" dirty="0"/>
              <a:t>Логопед</a:t>
            </a:r>
          </a:p>
          <a:p>
            <a:r>
              <a:rPr lang="ru-RU" dirty="0"/>
              <a:t>Учителя регулярных классов школы</a:t>
            </a:r>
          </a:p>
          <a:p>
            <a:r>
              <a:rPr lang="ru-RU" dirty="0"/>
              <a:t>Социальный педагог</a:t>
            </a:r>
          </a:p>
          <a:p>
            <a:r>
              <a:rPr lang="ru-RU" dirty="0"/>
              <a:t>Педагоги дополнительного образования школы</a:t>
            </a:r>
          </a:p>
        </p:txBody>
      </p:sp>
    </p:spTree>
    <p:extLst>
      <p:ext uri="{BB962C8B-B14F-4D97-AF65-F5344CB8AC3E}">
        <p14:creationId xmlns:p14="http://schemas.microsoft.com/office/powerpoint/2010/main" val="310309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4" y="365125"/>
            <a:ext cx="9896475" cy="132556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AB5381"/>
                </a:solidFill>
              </a:rPr>
              <a:t>Учитель ресурсного класса </a:t>
            </a:r>
            <a:endParaRPr lang="ru-RU" b="1" dirty="0">
              <a:solidFill>
                <a:srgbClr val="AB538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7324" y="1825625"/>
            <a:ext cx="9896476" cy="4351338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dirty="0" smtClean="0"/>
              <a:t>Отвечает за документацию детей, которая соответствует требованиям школы.</a:t>
            </a:r>
          </a:p>
          <a:p>
            <a:pPr>
              <a:defRPr/>
            </a:pPr>
            <a:r>
              <a:rPr lang="ru-RU" dirty="0" smtClean="0"/>
              <a:t>Отвечает за документацию детей в ресурсном классе.</a:t>
            </a:r>
          </a:p>
          <a:p>
            <a:pPr>
              <a:defRPr/>
            </a:pPr>
            <a:r>
              <a:rPr lang="ru-RU" dirty="0" smtClean="0"/>
              <a:t>Диагностика.</a:t>
            </a:r>
          </a:p>
          <a:p>
            <a:pPr>
              <a:defRPr/>
            </a:pPr>
            <a:r>
              <a:rPr lang="ru-RU" dirty="0" smtClean="0"/>
              <a:t>Анализ результатов.</a:t>
            </a:r>
          </a:p>
          <a:p>
            <a:pPr>
              <a:defRPr/>
            </a:pPr>
            <a:r>
              <a:rPr lang="ru-RU" dirty="0" smtClean="0"/>
              <a:t>Составление и коррекция индивидуальных программ.</a:t>
            </a:r>
          </a:p>
          <a:p>
            <a:pPr>
              <a:defRPr/>
            </a:pPr>
            <a:r>
              <a:rPr lang="ru-RU" dirty="0" smtClean="0"/>
              <a:t>Составление планов уроков.</a:t>
            </a:r>
          </a:p>
          <a:p>
            <a:pPr>
              <a:defRPr/>
            </a:pPr>
            <a:r>
              <a:rPr lang="ru-RU" dirty="0" smtClean="0"/>
              <a:t>Мониторинг и коррекция работы </a:t>
            </a:r>
            <a:r>
              <a:rPr lang="ru-RU" dirty="0" err="1" smtClean="0"/>
              <a:t>тьюторов</a:t>
            </a:r>
            <a:r>
              <a:rPr lang="ru-RU" dirty="0" smtClean="0"/>
              <a:t> по планам.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93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85" name="Заголовок 1"/>
          <p:cNvSpPr>
            <a:spLocks noGrp="1"/>
          </p:cNvSpPr>
          <p:nvPr>
            <p:ph type="title"/>
          </p:nvPr>
        </p:nvSpPr>
        <p:spPr>
          <a:xfrm>
            <a:off x="1457324" y="365125"/>
            <a:ext cx="9896475" cy="1325563"/>
          </a:xfrm>
        </p:spPr>
        <p:txBody>
          <a:bodyPr/>
          <a:lstStyle/>
          <a:p>
            <a:r>
              <a:rPr lang="ru-RU" altLang="ru-RU" b="1" dirty="0" err="1" smtClean="0">
                <a:solidFill>
                  <a:srgbClr val="2A7768"/>
                </a:solidFill>
              </a:rPr>
              <a:t>Тьютор</a:t>
            </a:r>
            <a:endParaRPr lang="ru-RU" altLang="ru-RU" b="1" dirty="0" smtClean="0">
              <a:solidFill>
                <a:srgbClr val="2A7768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7325" y="1825625"/>
            <a:ext cx="9186864" cy="4351338"/>
          </a:xfrm>
        </p:spPr>
        <p:txBody>
          <a:bodyPr rtlCol="0">
            <a:normAutofit fontScale="92500"/>
          </a:bodyPr>
          <a:lstStyle/>
          <a:p>
            <a:pPr lvl="0" algn="just"/>
            <a:r>
              <a:rPr lang="ru-RU" dirty="0"/>
              <a:t>проведение индивидуальных занятий по формированию новых навыков по конспектам, подготовленным педагогом ресурсного класса/учителем планам-конспектам;</a:t>
            </a:r>
          </a:p>
          <a:p>
            <a:pPr lvl="0" algn="just"/>
            <a:r>
              <a:rPr lang="ru-RU" dirty="0"/>
              <a:t>выполнение учебных планов обычного класса;</a:t>
            </a:r>
          </a:p>
          <a:p>
            <a:pPr lvl="0" algn="just"/>
            <a:r>
              <a:rPr lang="ru-RU" dirty="0"/>
              <a:t>сопровождение ребенка на уроках/групповых занятиях в общеобразовательном классе и на групповых занятиях ресурсного класса;</a:t>
            </a:r>
          </a:p>
          <a:p>
            <a:pPr lvl="0" algn="just"/>
            <a:r>
              <a:rPr lang="ru-RU" dirty="0"/>
              <a:t>помощь ребенку в соблюдении режима учебного дня;</a:t>
            </a:r>
          </a:p>
          <a:p>
            <a:pPr lvl="0" algn="just"/>
            <a:r>
              <a:rPr lang="ru-RU" dirty="0"/>
              <a:t>организация совместной деятельности школьника ресурсного класса с одноклассниками из общеобразовательного класса.</a:t>
            </a:r>
          </a:p>
        </p:txBody>
      </p:sp>
    </p:spTree>
    <p:extLst>
      <p:ext uri="{BB962C8B-B14F-4D97-AF65-F5344CB8AC3E}">
        <p14:creationId xmlns:p14="http://schemas.microsoft.com/office/powerpoint/2010/main" val="407328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C196A"/>
                </a:solidFill>
              </a:rPr>
              <a:t>Спасибо за внимание!</a:t>
            </a:r>
            <a:endParaRPr lang="ru-RU" sz="5400" b="1" dirty="0">
              <a:solidFill>
                <a:srgbClr val="CC196A"/>
              </a:solidFill>
            </a:endParaRPr>
          </a:p>
        </p:txBody>
      </p:sp>
      <p:pic>
        <p:nvPicPr>
          <p:cNvPr id="1026" name="Picture 2" descr="https://avatars.mds.yandex.net/i?id=cd3c55ee660da14c6f97945127bc4191_l-5173517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994" y="4264572"/>
            <a:ext cx="3499730" cy="229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18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399" y="1414992"/>
            <a:ext cx="9347201" cy="1325563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solidFill>
                  <a:srgbClr val="2B2A78"/>
                </a:solidFill>
                <a:latin typeface="+mn-lt"/>
                <a:ea typeface="+mn-ea"/>
                <a:cs typeface="+mn-cs"/>
              </a:rPr>
              <a:t>Основная цель инклюзивного образования</a:t>
            </a:r>
            <a:r>
              <a:rPr lang="ru-RU" sz="3600" dirty="0">
                <a:latin typeface="+mn-lt"/>
                <a:ea typeface="+mn-ea"/>
                <a:cs typeface="+mn-cs"/>
              </a:rPr>
              <a:t> — создание благоприятных условий обучения для детей с ограниченными возможностями здоровья, которые обеспечат им адаптацию и включение в общество. </a:t>
            </a:r>
            <a:endParaRPr lang="ru-RU" sz="4000" dirty="0"/>
          </a:p>
        </p:txBody>
      </p:sp>
      <p:pic>
        <p:nvPicPr>
          <p:cNvPr id="12290" name="Picture 2" descr="https://popechitelstvo-zabota.ru/wp-content/uploads/2020/01/incl2_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628" y="3121555"/>
            <a:ext cx="5002742" cy="395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15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>
          <a:xfrm>
            <a:off x="1439332" y="365125"/>
            <a:ext cx="9914467" cy="1325563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E75429"/>
                </a:solidFill>
              </a:rPr>
              <a:t>Что такое ресурсный класс?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3067" y="1825625"/>
            <a:ext cx="9770534" cy="4351338"/>
          </a:xfrm>
        </p:spPr>
        <p:txBody>
          <a:bodyPr rtlCol="0">
            <a:normAutofit/>
          </a:bodyPr>
          <a:lstStyle/>
          <a:p>
            <a:pPr marL="0" indent="0" algn="just">
              <a:buNone/>
              <a:defRPr/>
            </a:pPr>
            <a:r>
              <a:rPr lang="ru-RU" sz="3200" b="1" dirty="0" smtClean="0">
                <a:solidFill>
                  <a:srgbClr val="E75429"/>
                </a:solidFill>
              </a:rPr>
              <a:t>Ресурсный класс </a:t>
            </a:r>
            <a:r>
              <a:rPr lang="ru-RU" sz="3200" dirty="0" smtClean="0"/>
              <a:t>– специально организованный класс для детей с особенностями развития, в рамках которого организуется индивидуальная и групповая коррекционно-образовательная работа и реализуется организация сопровождения в регулярном учебном классе.</a:t>
            </a:r>
          </a:p>
          <a:p>
            <a:pPr marL="0" indent="0" algn="just">
              <a:buNone/>
              <a:defRPr/>
            </a:pPr>
            <a:r>
              <a:rPr lang="ru-RU" sz="3200" b="1" dirty="0">
                <a:solidFill>
                  <a:srgbClr val="E75429"/>
                </a:solidFill>
              </a:rPr>
              <a:t>Регулярный класс </a:t>
            </a:r>
            <a:r>
              <a:rPr lang="ru-RU" sz="3200" dirty="0" smtClean="0"/>
              <a:t>– типичный образовательный класс образовательного учреждения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0696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>
          <a:xfrm>
            <a:off x="1456266" y="365125"/>
            <a:ext cx="9897533" cy="1325563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5BB086"/>
                </a:solidFill>
              </a:rPr>
              <a:t>Как устроены ресурсные классы?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6932" y="1825625"/>
            <a:ext cx="9702801" cy="4351338"/>
          </a:xfrm>
        </p:spPr>
        <p:txBody>
          <a:bodyPr rtlCol="0">
            <a:noAutofit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rgbClr val="5BB086"/>
                </a:solidFill>
              </a:rPr>
              <a:t>При организации ресурсного класса учитываются следующие условия:</a:t>
            </a:r>
          </a:p>
          <a:p>
            <a:pPr lvl="0" algn="just"/>
            <a:r>
              <a:rPr lang="ru-RU" sz="3200" dirty="0"/>
              <a:t>готовность образовательной организации создать специальные образовательные условия для детей с аутизмом/ментальными нарушениями;</a:t>
            </a:r>
          </a:p>
          <a:p>
            <a:pPr lvl="0" algn="just"/>
            <a:r>
              <a:rPr lang="ru-RU" sz="3200" dirty="0"/>
              <a:t>наличие или создание команды специалистов ресурсного класса;</a:t>
            </a:r>
          </a:p>
          <a:p>
            <a:pPr lvl="0" algn="just"/>
            <a:r>
              <a:rPr lang="ru-RU" sz="3200" dirty="0"/>
              <a:t>решение вопросов финансирования ресурсного класса.</a:t>
            </a:r>
          </a:p>
        </p:txBody>
      </p:sp>
    </p:spTree>
    <p:extLst>
      <p:ext uri="{BB962C8B-B14F-4D97-AF65-F5344CB8AC3E}">
        <p14:creationId xmlns:p14="http://schemas.microsoft.com/office/powerpoint/2010/main" val="38640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>
          <a:xfrm>
            <a:off x="1456266" y="365125"/>
            <a:ext cx="9897533" cy="1325563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5BB086"/>
                </a:solidFill>
              </a:rPr>
              <a:t>Как устроены ресурсные классы?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6932" y="1825625"/>
            <a:ext cx="9702801" cy="4351338"/>
          </a:xfrm>
        </p:spPr>
        <p:txBody>
          <a:bodyPr rtlCol="0"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 b="1" dirty="0">
                <a:solidFill>
                  <a:srgbClr val="5BB086"/>
                </a:solidFill>
              </a:rPr>
              <a:t>Требования к кабинету ресурсного </a:t>
            </a:r>
            <a:r>
              <a:rPr lang="ru-RU" b="1" dirty="0" smtClean="0">
                <a:solidFill>
                  <a:srgbClr val="5BB086"/>
                </a:solidFill>
              </a:rPr>
              <a:t>класса:</a:t>
            </a:r>
            <a:r>
              <a:rPr lang="ru-RU" dirty="0" smtClean="0"/>
              <a:t> </a:t>
            </a:r>
          </a:p>
          <a:p>
            <a:pPr algn="just">
              <a:defRPr/>
            </a:pPr>
            <a:r>
              <a:rPr lang="ru-RU" dirty="0" smtClean="0"/>
              <a:t>Ресурсный класс должен находится в здании школы.</a:t>
            </a:r>
          </a:p>
          <a:p>
            <a:pPr algn="just">
              <a:defRPr/>
            </a:pPr>
            <a:r>
              <a:rPr lang="ru-RU" dirty="0" smtClean="0"/>
              <a:t>Классная комната должна находиться в стороне от регулярных классов.</a:t>
            </a:r>
          </a:p>
          <a:p>
            <a:pPr algn="just">
              <a:defRPr/>
            </a:pPr>
            <a:r>
              <a:rPr lang="ru-RU" dirty="0" smtClean="0"/>
              <a:t>Местоположение ресурсного класса должно обеспечивать максимально возможную звукоизоляцию.</a:t>
            </a:r>
          </a:p>
          <a:p>
            <a:pPr algn="just">
              <a:defRPr/>
            </a:pPr>
            <a:r>
              <a:rPr lang="ru-RU" dirty="0" smtClean="0"/>
              <a:t>Туалет и раковина в шаговой доступности от ресурсного класса.</a:t>
            </a:r>
          </a:p>
          <a:p>
            <a:pPr algn="just">
              <a:defRPr/>
            </a:pPr>
            <a:r>
              <a:rPr lang="ru-RU" dirty="0" smtClean="0"/>
              <a:t>Размер ресурсного класса должен быть достаточен для организации четырёх функциональных зон.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921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8981" t="22642" r="15278" b="5967"/>
          <a:stretch/>
        </p:blipFill>
        <p:spPr>
          <a:xfrm>
            <a:off x="3504847" y="2545246"/>
            <a:ext cx="4276019" cy="3080556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2400" y="365125"/>
            <a:ext cx="99314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CC196A"/>
                </a:solidFill>
              </a:rPr>
              <a:t>Зоны ресурсного класса</a:t>
            </a:r>
            <a:endParaRPr lang="ru-RU" b="1" dirty="0">
              <a:solidFill>
                <a:srgbClr val="CC196A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6933" y="6016870"/>
            <a:ext cx="3708400" cy="523220"/>
          </a:xfrm>
          <a:prstGeom prst="rect">
            <a:avLst/>
          </a:prstGeom>
          <a:ln w="57150">
            <a:solidFill>
              <a:srgbClr val="CC196A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Рабочее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место учителя</a:t>
            </a:r>
            <a:endParaRPr lang="ru-RU" sz="28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141133" y="4978400"/>
            <a:ext cx="1498600" cy="1038470"/>
          </a:xfrm>
          <a:prstGeom prst="straightConnector1">
            <a:avLst/>
          </a:prstGeom>
          <a:ln w="76200">
            <a:solidFill>
              <a:srgbClr val="CC196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6096000" y="5747538"/>
            <a:ext cx="4859867" cy="954107"/>
          </a:xfrm>
          <a:prstGeom prst="rect">
            <a:avLst/>
          </a:prstGeom>
          <a:ln w="57150">
            <a:solidFill>
              <a:srgbClr val="CC196A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толы для индивидуальных занятий</a:t>
            </a:r>
            <a:endParaRPr lang="ru-RU" sz="28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6795655" y="4559090"/>
            <a:ext cx="1730280" cy="1250178"/>
          </a:xfrm>
          <a:prstGeom prst="straightConnector1">
            <a:avLst/>
          </a:prstGeom>
          <a:ln w="76200">
            <a:solidFill>
              <a:srgbClr val="CC196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286933" y="1679717"/>
            <a:ext cx="5181600" cy="523220"/>
          </a:xfrm>
          <a:prstGeom prst="rect">
            <a:avLst/>
          </a:prstGeom>
          <a:ln w="57150">
            <a:solidFill>
              <a:srgbClr val="CC196A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Место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для фронтальной работы</a:t>
            </a:r>
          </a:p>
        </p:txBody>
      </p:sp>
      <p:cxnSp>
        <p:nvCxnSpPr>
          <p:cNvPr id="17" name="Прямая со стрелкой 16"/>
          <p:cNvCxnSpPr>
            <a:stCxn id="16" idx="2"/>
          </p:cNvCxnSpPr>
          <p:nvPr/>
        </p:nvCxnSpPr>
        <p:spPr>
          <a:xfrm>
            <a:off x="3877733" y="2202937"/>
            <a:ext cx="1622521" cy="2305657"/>
          </a:xfrm>
          <a:prstGeom prst="straightConnector1">
            <a:avLst/>
          </a:prstGeom>
          <a:ln w="76200">
            <a:solidFill>
              <a:srgbClr val="CC196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7128933" y="1395722"/>
            <a:ext cx="3894667" cy="954107"/>
          </a:xfrm>
          <a:prstGeom prst="rect">
            <a:avLst/>
          </a:prstGeom>
          <a:ln w="57150">
            <a:solidFill>
              <a:srgbClr val="CC196A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Зона/комната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сенсорной разгрузки </a:t>
            </a:r>
          </a:p>
        </p:txBody>
      </p:sp>
      <p:cxnSp>
        <p:nvCxnSpPr>
          <p:cNvPr id="21" name="Прямая со стрелкой 20"/>
          <p:cNvCxnSpPr>
            <a:stCxn id="20" idx="2"/>
          </p:cNvCxnSpPr>
          <p:nvPr/>
        </p:nvCxnSpPr>
        <p:spPr>
          <a:xfrm flipH="1">
            <a:off x="6468533" y="2349829"/>
            <a:ext cx="2607734" cy="926687"/>
          </a:xfrm>
          <a:prstGeom prst="straightConnector1">
            <a:avLst/>
          </a:prstGeom>
          <a:ln w="76200">
            <a:solidFill>
              <a:srgbClr val="CC196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56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4727" y="495589"/>
            <a:ext cx="9331038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b="1" dirty="0">
                <a:solidFill>
                  <a:srgbClr val="39B0E2"/>
                </a:solidFill>
              </a:rPr>
              <a:t>Цель ресурсного класса </a:t>
            </a:r>
            <a:r>
              <a:rPr lang="ru-RU" sz="4000" dirty="0"/>
              <a:t>– постепенно адаптировать ребенка для жизни в реальном социуме на этапе нахождения его в школьном коллективе.</a:t>
            </a:r>
          </a:p>
          <a:p>
            <a:endParaRPr lang="ru-RU" dirty="0"/>
          </a:p>
        </p:txBody>
      </p:sp>
      <p:pic>
        <p:nvPicPr>
          <p:cNvPr id="15362" name="Picture 2" descr="https://the-locality.ru/wp-content/uploads/2019/04/shutterstock_131093363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234" y="2722751"/>
            <a:ext cx="4105665" cy="410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74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0173" y="365125"/>
            <a:ext cx="9472613" cy="1325563"/>
          </a:xfrm>
        </p:spPr>
        <p:txBody>
          <a:bodyPr/>
          <a:lstStyle/>
          <a:p>
            <a:r>
              <a:rPr lang="ru-RU" b="1" dirty="0">
                <a:solidFill>
                  <a:srgbClr val="FBC322"/>
                </a:solidFill>
              </a:rPr>
              <a:t>Когда ребенку нужен ресурсный класс</a:t>
            </a:r>
            <a:r>
              <a:rPr lang="ru-RU" b="1" dirty="0" smtClean="0">
                <a:solidFill>
                  <a:srgbClr val="FBC322"/>
                </a:solidFill>
              </a:rPr>
              <a:t>?</a:t>
            </a:r>
            <a:endParaRPr lang="ru-RU" b="1" dirty="0">
              <a:solidFill>
                <a:srgbClr val="FBC322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28750" y="1825625"/>
            <a:ext cx="9329738" cy="4351338"/>
          </a:xfrm>
        </p:spPr>
        <p:txBody>
          <a:bodyPr/>
          <a:lstStyle/>
          <a:p>
            <a:r>
              <a:rPr lang="ru-RU" dirty="0"/>
              <a:t>Поведенческие проблемы, которые мешают нахождению в регулярном </a:t>
            </a:r>
            <a:r>
              <a:rPr lang="ru-RU" dirty="0" smtClean="0"/>
              <a:t>классе.</a:t>
            </a:r>
            <a:endParaRPr lang="ru-RU" dirty="0"/>
          </a:p>
          <a:p>
            <a:r>
              <a:rPr lang="ru-RU" dirty="0"/>
              <a:t>Коммуникативные </a:t>
            </a:r>
            <a:r>
              <a:rPr lang="ru-RU" dirty="0" smtClean="0"/>
              <a:t>проблемы.</a:t>
            </a:r>
            <a:endParaRPr lang="ru-RU" dirty="0"/>
          </a:p>
          <a:p>
            <a:r>
              <a:rPr lang="ru-RU" dirty="0"/>
              <a:t>Не сформировано восприятие фронтальной </a:t>
            </a:r>
            <a:r>
              <a:rPr lang="ru-RU" dirty="0" smtClean="0"/>
              <a:t>инструкции.</a:t>
            </a:r>
            <a:endParaRPr lang="ru-RU" dirty="0"/>
          </a:p>
          <a:p>
            <a:r>
              <a:rPr lang="ru-RU" dirty="0"/>
              <a:t>Быстрая </a:t>
            </a:r>
            <a:r>
              <a:rPr lang="ru-RU" dirty="0" smtClean="0"/>
              <a:t>истощаемость.</a:t>
            </a:r>
            <a:endParaRPr lang="ru-RU" dirty="0"/>
          </a:p>
          <a:p>
            <a:r>
              <a:rPr lang="ru-RU" dirty="0" err="1"/>
              <a:t>Асинхрония</a:t>
            </a:r>
            <a:r>
              <a:rPr lang="ru-RU" dirty="0"/>
              <a:t> в формировании </a:t>
            </a:r>
            <a:r>
              <a:rPr lang="ru-RU" dirty="0" smtClean="0"/>
              <a:t>навыков.</a:t>
            </a:r>
            <a:endParaRPr lang="ru-RU" dirty="0"/>
          </a:p>
          <a:p>
            <a:r>
              <a:rPr lang="ru-RU" dirty="0"/>
              <a:t>Нарушение усвоения учебного </a:t>
            </a:r>
            <a:r>
              <a:rPr lang="ru-RU" dirty="0" smtClean="0"/>
              <a:t>материала.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91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25380_21-p-fon-dlya-prezentatsii-matematika-v-nachaln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s://nationmagazine.ru/upload/medialibrary/9f5/9f59edc1dd2f1397ecdb3a6cc493e1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4" y="117210"/>
            <a:ext cx="4810125" cy="32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outfundbel.ru/sites/default/files/2016/10_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864" y="3442615"/>
            <a:ext cx="4947444" cy="329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s://icon-library.com/images/2018/1145387_motivation-vuelta-al-cole-despues-de-navidad-png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384" y="422203"/>
            <a:ext cx="4005972" cy="604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1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404</Words>
  <Application>Microsoft Office PowerPoint</Application>
  <PresentationFormat>Произвольный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Ресурсный класс для обучающихся с РАС как перспективная образовательная модель</vt:lpstr>
      <vt:lpstr>Основная цель инклюзивного образования — создание благоприятных условий обучения для детей с ограниченными возможностями здоровья, которые обеспечат им адаптацию и включение в общество. </vt:lpstr>
      <vt:lpstr>Что такое ресурсный класс?</vt:lpstr>
      <vt:lpstr>Как устроены ресурсные классы?</vt:lpstr>
      <vt:lpstr>Как устроены ресурсные классы?</vt:lpstr>
      <vt:lpstr>Зоны ресурсного класса</vt:lpstr>
      <vt:lpstr>Презентация PowerPoint</vt:lpstr>
      <vt:lpstr>Когда ребенку нужен ресурсный класс?</vt:lpstr>
      <vt:lpstr>Презентация PowerPoint</vt:lpstr>
      <vt:lpstr>Презентация PowerPoint</vt:lpstr>
      <vt:lpstr>Команда специалистов</vt:lpstr>
      <vt:lpstr>Учитель ресурсного класса </vt:lpstr>
      <vt:lpstr>Тьютор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Ресурсный класс для обучающихся с РАС как специальная образовательная модель</dc:title>
  <dc:creator>Пользователь Windows</dc:creator>
  <cp:lastModifiedBy>Lenovo</cp:lastModifiedBy>
  <cp:revision>20</cp:revision>
  <dcterms:created xsi:type="dcterms:W3CDTF">2021-11-14T15:18:16Z</dcterms:created>
  <dcterms:modified xsi:type="dcterms:W3CDTF">2024-01-04T10:28:03Z</dcterms:modified>
</cp:coreProperties>
</file>